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5" r:id="rId12"/>
    <p:sldId id="267" r:id="rId13"/>
    <p:sldId id="268" r:id="rId14"/>
    <p:sldId id="269" r:id="rId15"/>
    <p:sldId id="277" r:id="rId16"/>
    <p:sldId id="270" r:id="rId17"/>
    <p:sldId id="272" r:id="rId18"/>
    <p:sldId id="273" r:id="rId19"/>
    <p:sldId id="278" r:id="rId20"/>
    <p:sldId id="276" r:id="rId21"/>
    <p:sldId id="274"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6930423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t>A Magyary Programban is megjelenik az önk.ASP központ felállításának igénye.</a:t>
            </a:r>
          </a:p>
          <a:p>
            <a:endParaRPr/>
          </a:p>
          <a:p>
            <a:r>
              <a:t>Pályázati kiírások:</a:t>
            </a:r>
          </a:p>
          <a:p>
            <a:r>
              <a:t>Első alkalommal, a Regionális Operatív Program keretein belül kiírt „A térségi közigazgatási és közszolgáltatási informatikai rendszerek továbbfejlesztése” elnevezésű projekt regionális szintű központok kiépítését célozta, amely meghatározott szolgáltatások (adó, iratkezelés, szociális, stb.), szakrendszerek igénybevételét tette volna lehetővé és egyben kötelezővé elektronikus úton a régióban levő önkormányzatok részére, amely régiónként egységes, interoperabilis rendszerek alkalmazását jelentette volna. A projekt messzemenőleg épített a GVOP pályázatokra, hiszen </a:t>
            </a:r>
          </a:p>
          <a:p>
            <a:r>
              <a:t>olyan feltételeket támasztott, amelyek a 4.3.1. nyerteseit előnyös helyzetbe hozták. A projekt célja, hogy régiónként az e-közigazgatás fejlesztésére közigazgatási ASP központot hozzon létre, amely kiszolgálja a régió önkormányzatait és meghatározott szolgáltatások tekintetében az önkormányzatoknak is szerződéskötési kötelezettségük keletkezett volna. Sor került a pályázat kiírására és az eredményhirdetésre, azonban a szerződéskötés elmaradt, mivel az 1183/2010 (IX.3.) Korm. határozat elrendelte a pályázati konstrukciónak a kapcsolódó operatív programok 2009-2010. évi akciótervéből azonnali hatállyal történő törlését.</a:t>
            </a:r>
          </a:p>
          <a:p>
            <a:endParaRPr/>
          </a:p>
          <a:p>
            <a:r>
              <a:t>Második alkalommal a pályázati kiírás (EKOP 3.1.6.-Önkormányzati ASP központ felállítása) már csak a közép-magyarországi régióra vonatkozott, amelyet a Belügyminisztériumból 4.1 (BM), Közigazgatási és Igazságügyi Minisztériumból (KIM), a Magyar Államkincstárból (Kincstár), a KINCSINFO Kincstári Informatikai Nonprofit (Kincsinfo) Kft-ből, a Nemzeti Infokommunikációs Szolgáltató Zrt-ből (NISZ) és a Kormányzati Informatikai Fejlesztési </a:t>
            </a:r>
          </a:p>
          <a:p>
            <a:r>
              <a:t>Ügynökségből (KIFÜ) álló konzorcium nyert el és amelynek megvalósítási határideje 2014. decembere volt. 11 önkormányzat „önkéntesen csatlakozott”, további 44 önk. 2015. júl.1-jétől, és további 44 2016. jan1-jétől (uniós forrás beépítésével).</a:t>
            </a:r>
          </a:p>
          <a:p>
            <a:endParaRPr/>
          </a:p>
          <a:p>
            <a:r>
              <a:t>2016-ban bekerült az Mötv-be, ezáltal törvényi szinten nyert szabályozást és az országos kiterjesztés ettől fogva csak idő kérdése volt:</a:t>
            </a:r>
          </a:p>
          <a:p>
            <a:endParaRPr/>
          </a:p>
          <a:p>
            <a:r>
              <a:t>„114. § (1) A helyi önkormányzat a pénzügyi, ügyviteli, ügyintézési és egyéb alapvető feladatok egységes szabályok szerinti elvégzését, átláthatóságát biztosító – az állami informatikai rendszerrel összekapcsolható – informatikai rendszert működtet, amely a folyamatos pénzügyi állami ellenőrzés eszközeként is szolgál.</a:t>
            </a:r>
          </a:p>
          <a:p>
            <a:r>
              <a:t>(2) A helyi önkormányzat – egyes kötelező feladatainak informatikai támogatása céljából – csatlakozik a helyi önkormányzatok feladatellátását támogató, számítástechnikai hálózaton keresztül távoli alkalmazásszolgáltatást nyújtó, az állam által biztosított, elektronikus információs rendszerhez (a továbbiakban: önkormányzati ASP rendszer). A csatlakozás módját, végső határidejét és az önkormányzati ASP rendszer szakrendszereit kormányrendelet határozza meg.</a:t>
            </a:r>
          </a:p>
          <a:p>
            <a:r>
              <a:t>(3) A helyi önkormányzat az önkormányzati ASP rendszer által biztosított szakrendszeri feladatainak informatikai támogatására szerződést a csatlakozás végső időpontját követő időtartamra nem köthet.</a:t>
            </a:r>
          </a:p>
          <a:p>
            <a:r>
              <a:t>(4) A Kormány rendeletében kijelölt szerv az önkormányzati eladósodási folyamatok megindulásának felismerése és megakadályozása, a közpénzek önkormányzati felhasználása, a feladatfinanszírozás és a likviditási helyzet folyamatos nyomon követése céljából, a helyi önkormányzat gazdálkodási feladatainak támogatása és a folyamatos állami pénzügyi ellenőrzés feltételeinek biztosítása érdekében adattárházat (a továbbiakban: önkormányzati adattárház) üzemeltet.”</a:t>
            </a:r>
          </a:p>
          <a:p>
            <a:pPr>
              <a:defRPr i="1"/>
            </a:pPr>
            <a:r>
              <a:t>143.§ (1)(Felhatalmazást kap a Kormány, hogy rendeletben állapítsa meg:)</a:t>
            </a:r>
          </a:p>
          <a:p>
            <a:r>
              <a:t>„</a:t>
            </a:r>
            <a:r>
              <a:rPr i="1"/>
              <a:t>h)</a:t>
            </a:r>
            <a:r>
              <a:t> az önkormányzati ASP rendszerhez való csatlakozás módját, a csatlakozás végső határidejét, az önkormányzati ASP rendszer szakrendszereit, az önkormányzati adattárházat működtető szervet, az önkormányzati adattár adatainak forrását és az önkormányzati adattárházból történő adatlekérdezés, adatösszegzés és adatszolgáltatás feltételeit.”</a:t>
            </a:r>
          </a:p>
          <a:p>
            <a:r>
              <a:t>146/B.§ (2) Új szerződést a 114. § (2) bekezdése szerinti szakrendszerek által támogatott feladatok informatikai támogatására az önkormányzat csak az ASP rendszerhez történő csatlakozás időpontjáig terjedő időtartamra köthet, kivéve, ha a csatlakozás módját kormányrendelet úgy határozza meg, hogy az a szerződés hatályban tartása mellett is lehetséges.</a:t>
            </a:r>
          </a:p>
          <a:p>
            <a:r>
              <a:t>(3) Az önkormányzat a 114. § (2) bekezdése szerinti szakrendszerek által támogatott feladatok informatikai támogatására kötött szerződéseit a szakrendszereket meghatározó kormányrendelet kihirdetését követően haladéktalanul felülvizsgálja.</a:t>
            </a:r>
          </a:p>
          <a:p>
            <a:r>
              <a:t>(4) A (3) bekezdés szerinti felülvizsgálattal érintett szerződést az önkormányzat</a:t>
            </a:r>
          </a:p>
          <a:p>
            <a:pPr>
              <a:defRPr i="1"/>
            </a:pPr>
            <a:r>
              <a:t>a)</a:t>
            </a:r>
            <a:r>
              <a:rPr i="0"/>
              <a:t> legfeljebb a csatlakozás végső határidejéig hosszabbíthatja meg,</a:t>
            </a:r>
          </a:p>
          <a:p>
            <a:pPr>
              <a:defRPr i="1"/>
            </a:pPr>
            <a:r>
              <a:t>b)</a:t>
            </a:r>
            <a:r>
              <a:rPr i="0"/>
              <a:t> úgy módosítja, hogy az ASP rendszerhez történő csatlakozás időpontjára a szerződés felmondható, vagy a csatlakozás kormányrendeletben meghatározott módon megvalósítható legyen.</a:t>
            </a:r>
          </a:p>
          <a:p>
            <a:r>
              <a:t>(5) Ha a (3) bekezdés szerinti felülvizsgálattal érintett szerződésnek a (4) bekezdés </a:t>
            </a:r>
            <a:r>
              <a:rPr i="1"/>
              <a:t>b)</a:t>
            </a:r>
            <a:r>
              <a:t> pontja szerinti módosítása nem lehetséges, a szerződésnek az ASP rendszerhez történő csatlakozás időpontjára történő felmondásából adódó, az önkormányzatot terhelő, jogerős bírósági döntésben megítélt összeg erejéig az állam az önkormányzatot utólag kártalanítja.”</a:t>
            </a:r>
          </a:p>
          <a:p>
            <a:endParaRPr/>
          </a:p>
          <a:p>
            <a:endParaRPr/>
          </a:p>
          <a:p>
            <a:r>
              <a:t>A 2015-ös Korm.rendelet megteremtette az ASP rendszer működtetésének jogi, szervezeti és felelősségi keretét.</a:t>
            </a:r>
          </a:p>
        </p:txBody>
      </p:sp>
    </p:spTree>
    <p:extLst>
      <p:ext uri="{BB962C8B-B14F-4D97-AF65-F5344CB8AC3E}">
        <p14:creationId xmlns:p14="http://schemas.microsoft.com/office/powerpoint/2010/main" val="1197536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r>
              <a:t>Az elektronikus ügyintézés és a bizalmi szolgáltatások általános szabályairól szóló 2016. évi XL. törvény szerint 2017. Január 1-jétől az e-ügyintézés lehetőségét az e-ügyintézésre kötelezett szerv e-ügyintézést biztosító információs rendszer útján biztosítja. Meghatározza a törvény a funkcionalitását is (képes az állam által kötelezően nyújtott SZEÜSZ-ök igénybevételére, azokhoz való csatlakozásra).</a:t>
            </a:r>
          </a:p>
          <a:p>
            <a:endParaRPr/>
          </a:p>
          <a:p>
            <a:r>
              <a:t>2017. január 1-jéig az önkormányzati ASP rendszer gazdálkodási rendszeréhez és önkormányzati adórendszeréhez csatlakoznak a 4. melléklet szerinti helyi önkormányzatok. </a:t>
            </a:r>
          </a:p>
          <a:p>
            <a:endParaRPr/>
          </a:p>
          <a:p>
            <a:r>
              <a:t>2017. október 1-jéig az önkormányzati adórendszerhez csatlakozik valamennyi helyi önkormányzat. </a:t>
            </a:r>
          </a:p>
          <a:p>
            <a:endParaRPr/>
          </a:p>
          <a:p>
            <a:r>
              <a:t>2018. január 1-jéig az önkormányzati ASP rendszer valamennyi szakrendszeréhez csatlakozik az összes helyi önkormányzat. </a:t>
            </a:r>
          </a:p>
          <a:p>
            <a:endParaRPr/>
          </a:p>
          <a:p>
            <a:r>
              <a:t>A csatlakozás két módja: keretrendszer + szakrendszerek igénybe vétele (rendszercsatlakozás) vagy saját szakrendszerek használata + adattárház számára adatok átadását lehetővé tevő interfész kiépítése (interfészes csatlakozás).</a:t>
            </a:r>
          </a:p>
          <a:p>
            <a:endParaRPr/>
          </a:p>
          <a:p>
            <a:pPr marL="171450" indent="-171450">
              <a:buSzPct val="100000"/>
              <a:buChar char="-"/>
            </a:pPr>
            <a:endParaRPr/>
          </a:p>
          <a:p>
            <a:pPr marL="171450" indent="-171450">
              <a:buSzPct val="100000"/>
              <a:buChar char="-"/>
            </a:pPr>
            <a:r>
              <a:t>További problémák: </a:t>
            </a:r>
          </a:p>
          <a:p>
            <a:pPr marL="628650" lvl="1" indent="-171450">
              <a:buSzPct val="100000"/>
              <a:buChar char="-"/>
            </a:pPr>
            <a:r>
              <a:t>Az önk. köteles gondoskodni az önk.adórendszerből az adatok migrálásáról. Iratkezelő esetén vállalható a migráció, de a költségek az önk-t terhelik.</a:t>
            </a:r>
          </a:p>
        </p:txBody>
      </p:sp>
    </p:spTree>
    <p:extLst>
      <p:ext uri="{BB962C8B-B14F-4D97-AF65-F5344CB8AC3E}">
        <p14:creationId xmlns:p14="http://schemas.microsoft.com/office/powerpoint/2010/main" val="213122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381000" y="685800"/>
            <a:ext cx="6096000" cy="34290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Alkalmazás-szolgáltató. A szolgáltatásokat igénybe vevők saját beruházás nélkül, online használhatják a központ által kínált informatikai rendszereket.</a:t>
            </a:r>
          </a:p>
        </p:txBody>
      </p:sp>
    </p:spTree>
    <p:extLst>
      <p:ext uri="{BB962C8B-B14F-4D97-AF65-F5344CB8AC3E}">
        <p14:creationId xmlns:p14="http://schemas.microsoft.com/office/powerpoint/2010/main" val="366531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Informatikai rendszer, szakrendszer, jogi támogatás, igazgatásszervezés, folyamatmodellezés, adatszolgáltatás, statisztikák, elemzések készítése, kommunikáció</a:t>
            </a:r>
          </a:p>
        </p:txBody>
      </p:sp>
    </p:spTree>
    <p:extLst>
      <p:ext uri="{BB962C8B-B14F-4D97-AF65-F5344CB8AC3E}">
        <p14:creationId xmlns:p14="http://schemas.microsoft.com/office/powerpoint/2010/main" val="319217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Felhívjuk a figyelmet arra, hogy a jogszabályi kötelezettség mellett a nem megfelelő időre történő csatlakozás esetére a Korm.rendelet törvényességi felügyeleti eljárás megindítását helyezi kilátásba.</a:t>
            </a:r>
          </a:p>
        </p:txBody>
      </p:sp>
    </p:spTree>
    <p:extLst>
      <p:ext uri="{BB962C8B-B14F-4D97-AF65-F5344CB8AC3E}">
        <p14:creationId xmlns:p14="http://schemas.microsoft.com/office/powerpoint/2010/main" val="127221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Az interfészes csatlakozás kapcsán felmerülő kérdések:</a:t>
            </a:r>
          </a:p>
          <a:p>
            <a:pPr marL="171450" indent="-171450">
              <a:buSzPct val="100000"/>
              <a:buChar char="-"/>
            </a:pPr>
            <a:r>
              <a:t>A Korm.rendelet szerint az interfész az adatok automatizált módon, elektronikus úton történő átadását lehetővé tevő kapcsolódási felület. A kérdés az adatátadás gyakorisága: rendszeres időközönként vagy folyamatosan, ügyenként vagy tömbösítve.</a:t>
            </a:r>
          </a:p>
          <a:p>
            <a:pPr marL="171450" indent="-171450">
              <a:buSzPct val="100000"/>
              <a:buChar char="-"/>
            </a:pPr>
            <a:r>
              <a:t>A korábbi tervezetben szerepelt az a kitétel, hogy a MJV-kban és a főváros kerületeiben a főszabály az interfészes csatlakozás lesz, megőrizve a saját, jól bevált rendszereket, és csak egyedi elbírálás alapján kérhető a keretrendszer és szakrendszerek használata a sajátok feladása mellett. A megjelent Korm.rendelet már nem tesz különbséget, amely viszont egyes településekre még nagyobb terheket ró (pl. adatmigráció).</a:t>
            </a:r>
          </a:p>
          <a:p>
            <a:pPr marL="171450" indent="-171450">
              <a:buSzPct val="100000"/>
              <a:buChar char="-"/>
            </a:pPr>
            <a:r>
              <a:t>Az interfész kiépítéséhez szükséges fejlesztési költségekről az adott önk. gondoskodik, míg rendszercsatlakozás esetén pályázhat a KÖFOP-ból.</a:t>
            </a:r>
          </a:p>
          <a:p>
            <a:endParaRPr/>
          </a:p>
          <a:p>
            <a:r>
              <a:t>A kiírás eléggé ködösen fogalmaz. A projektben kötelezően megvalósítandó szakmai tevékenység az e-ügyintézéshez kapcsolódó feltételek kialakítása, szabályzatok, rendeletek megalkotása, e-ügyintézési szolgáltatás nyújtása, míg a Korm.rendelet nem részletezi az e-ügyintézési portál funkcióit és az ezzel kapcsolatos elvárásokat. A kiírásból sem sok minden derül ki. Az elvárásoknál összesen 1 elektronikusan indítható ügyet vár el és a részletezésnél ezt is 3000 fő felett teszi kötelezővé és csak az adók tekintetében. Back office oldalon az optimális feltételek kialakítása mellett az ASP nagy előrelépést jelentene, viszont front office oldalon ezek az elvárások nem lendítik előre az e-ügyintézést.</a:t>
            </a:r>
          </a:p>
        </p:txBody>
      </p:sp>
    </p:spTree>
    <p:extLst>
      <p:ext uri="{BB962C8B-B14F-4D97-AF65-F5344CB8AC3E}">
        <p14:creationId xmlns:p14="http://schemas.microsoft.com/office/powerpoint/2010/main" val="210800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Az interfészes csatlakozás lehetőségét a rend. miniszteri egyedi jóváhagyástól teszi függővé. Ehelyett objektív szempontok szerint kellene meghatározni, mely szakrendszerek megléte esetén nem kötelező a rendszercsatlakozás. Szükséges lenne a minősítés elveit, eljárási rendjét kidolgozni és a miniszternek nem egy indokolási kötelezettség nélküli döntést adni a kezébe. </a:t>
            </a:r>
          </a:p>
          <a:p>
            <a:endParaRPr/>
          </a:p>
          <a:p>
            <a:r>
              <a:t>A kiírás szerint saját erőből kell gondoskodni az interfészes csatlakozáshoz szükséges fejlesztésekről, támogatás nem igényelhető. Még abban az esetben is, ha a miniszter egyedi hozzájárulást ad!</a:t>
            </a:r>
          </a:p>
          <a:p>
            <a:endParaRPr/>
          </a:p>
          <a:p>
            <a:r>
              <a:t>Általános probléma, hogy az állam az ASP-hez való csatlakozás fokozatosan kötelezővé teszi, azonban az interfészes csatlakozást választóknak ezt önerőből kell megoldaniuk és legtöbbször a szükséges adatmigrációról is az önkormányzatnak kell gondoskodnia saját költségén.</a:t>
            </a:r>
          </a:p>
          <a:p>
            <a:endParaRPr/>
          </a:p>
          <a:p>
            <a:r>
              <a:t>A 3. féllel kötött szerződések tekintetében rendezni szükséges, hogy milyen kötelezettségek állnak fenn (informatikai oldalról, interfész kapcsolat, adattovábbításra, adatmigrációra, ezek költségeire, határidejére vonatkozóan) az ASP rendszer felé.</a:t>
            </a:r>
          </a:p>
        </p:txBody>
      </p:sp>
    </p:spTree>
    <p:extLst>
      <p:ext uri="{BB962C8B-B14F-4D97-AF65-F5344CB8AC3E}">
        <p14:creationId xmlns:p14="http://schemas.microsoft.com/office/powerpoint/2010/main" val="124289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a:xfrm>
            <a:off x="3884613" y="8685213"/>
            <a:ext cx="2971800" cy="458787"/>
          </a:xfrm>
          <a:prstGeom prst="rect">
            <a:avLst/>
          </a:prstGeom>
        </p:spPr>
        <p:txBody>
          <a:bodyPr/>
          <a:lstStyle/>
          <a:p>
            <a:fld id="{2F3491B6-BE6A-4B95-805D-F0CDED91C816}" type="slidenum">
              <a:rPr lang="hu-HU" smtClean="0"/>
              <a:t>11</a:t>
            </a:fld>
            <a:endParaRPr lang="hu-HU"/>
          </a:p>
        </p:txBody>
      </p:sp>
    </p:spTree>
    <p:extLst>
      <p:ext uri="{BB962C8B-B14F-4D97-AF65-F5344CB8AC3E}">
        <p14:creationId xmlns:p14="http://schemas.microsoft.com/office/powerpoint/2010/main" val="894571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xfrm>
            <a:off x="381000" y="685800"/>
            <a:ext cx="6096000" cy="3429000"/>
          </a:xfrm>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r>
              <a:t>Kérdés, hogy az önkormányzati ASP központ képes-e az ÁNYK adatait feldolgozni és betenni a szakrendszerekbe.</a:t>
            </a:r>
          </a:p>
        </p:txBody>
      </p:sp>
    </p:spTree>
    <p:extLst>
      <p:ext uri="{BB962C8B-B14F-4D97-AF65-F5344CB8AC3E}">
        <p14:creationId xmlns:p14="http://schemas.microsoft.com/office/powerpoint/2010/main" val="93437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ímdia">
    <p:spTree>
      <p:nvGrpSpPr>
        <p:cNvPr id="1" name=""/>
        <p:cNvGrpSpPr/>
        <p:nvPr/>
      </p:nvGrpSpPr>
      <p:grpSpPr>
        <a:xfrm>
          <a:off x="0" y="0"/>
          <a:ext cx="0" cy="0"/>
          <a:chOff x="0" y="0"/>
          <a:chExt cx="0" cy="0"/>
        </a:xfrm>
      </p:grpSpPr>
      <p:sp>
        <p:nvSpPr>
          <p:cNvPr id="12" name="Shape 12"/>
          <p:cNvSpPr>
            <a:spLocks noGrp="1"/>
          </p:cNvSpPr>
          <p:nvPr>
            <p:ph type="title"/>
          </p:nvPr>
        </p:nvSpPr>
        <p:spPr>
          <a:xfrm>
            <a:off x="1524000" y="1122362"/>
            <a:ext cx="9144000" cy="2387601"/>
          </a:xfrm>
          <a:prstGeom prst="rect">
            <a:avLst/>
          </a:prstGeom>
        </p:spPr>
        <p:txBody>
          <a:bodyPr anchor="b"/>
          <a:lstStyle>
            <a:lvl1pPr algn="ctr">
              <a:defRPr sz="6000"/>
            </a:lvl1pPr>
          </a:lstStyle>
          <a:p>
            <a:r>
              <a:t>Címszöveg</a:t>
            </a:r>
          </a:p>
        </p:txBody>
      </p:sp>
      <p:sp>
        <p:nvSpPr>
          <p:cNvPr id="13" name="Shape 13"/>
          <p:cNvSpPr>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1. szövegtörzsszint</a:t>
            </a:r>
          </a:p>
          <a:p>
            <a:pPr lvl="1"/>
            <a:r>
              <a:t>2. szövegtörzsszint</a:t>
            </a:r>
          </a:p>
          <a:p>
            <a:pPr lvl="2"/>
            <a:r>
              <a:t>3. szövegtörzsszint</a:t>
            </a:r>
          </a:p>
          <a:p>
            <a:pPr lvl="3"/>
            <a:r>
              <a:t>4. szövegtörzsszint</a:t>
            </a:r>
          </a:p>
          <a:p>
            <a:pPr lvl="4"/>
            <a:r>
              <a:t>5. szövegtörzsszint</a:t>
            </a:r>
          </a:p>
        </p:txBody>
      </p:sp>
      <p:sp>
        <p:nvSpPr>
          <p:cNvPr id="14" name="Shape 14"/>
          <p:cNvSpPr>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ím és függőleges szöveg">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r>
              <a:t>Címszöveg</a:t>
            </a:r>
          </a:p>
        </p:txBody>
      </p:sp>
      <p:sp>
        <p:nvSpPr>
          <p:cNvPr id="94" name="Shape 94"/>
          <p:cNvSpPr>
            <a:spLocks noGrp="1"/>
          </p:cNvSpPr>
          <p:nvPr>
            <p:ph type="body" idx="1"/>
          </p:nvPr>
        </p:nvSpPr>
        <p:spPr>
          <a:prstGeom prst="rect">
            <a:avLst/>
          </a:prstGeom>
        </p:spPr>
        <p:txBody>
          <a:bodyPr/>
          <a:lstStyle/>
          <a:p>
            <a:r>
              <a:t>1. szövegtörzsszint</a:t>
            </a:r>
          </a:p>
          <a:p>
            <a:pPr lvl="1"/>
            <a:r>
              <a:t>2. szövegtörzsszint</a:t>
            </a:r>
          </a:p>
          <a:p>
            <a:pPr lvl="2"/>
            <a:r>
              <a:t>3. szövegtörzsszint</a:t>
            </a:r>
          </a:p>
          <a:p>
            <a:pPr lvl="3"/>
            <a:r>
              <a:t>4. szövegtörzsszint</a:t>
            </a:r>
          </a:p>
          <a:p>
            <a:pPr lvl="4"/>
            <a:r>
              <a:t>5. szövegtörzsszint</a:t>
            </a:r>
          </a:p>
        </p:txBody>
      </p:sp>
      <p:sp>
        <p:nvSpPr>
          <p:cNvPr id="95" name="Shape 95"/>
          <p:cNvSpPr>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üggőleges cím és szöveg">
    <p:spTree>
      <p:nvGrpSpPr>
        <p:cNvPr id="1" name=""/>
        <p:cNvGrpSpPr/>
        <p:nvPr/>
      </p:nvGrpSpPr>
      <p:grpSpPr>
        <a:xfrm>
          <a:off x="0" y="0"/>
          <a:ext cx="0" cy="0"/>
          <a:chOff x="0" y="0"/>
          <a:chExt cx="0" cy="0"/>
        </a:xfrm>
      </p:grpSpPr>
      <p:sp>
        <p:nvSpPr>
          <p:cNvPr id="102" name="Shape 102"/>
          <p:cNvSpPr>
            <a:spLocks noGrp="1"/>
          </p:cNvSpPr>
          <p:nvPr>
            <p:ph type="title"/>
          </p:nvPr>
        </p:nvSpPr>
        <p:spPr>
          <a:xfrm>
            <a:off x="8724900" y="365125"/>
            <a:ext cx="2628900" cy="5811838"/>
          </a:xfrm>
          <a:prstGeom prst="rect">
            <a:avLst/>
          </a:prstGeom>
        </p:spPr>
        <p:txBody>
          <a:bodyPr/>
          <a:lstStyle/>
          <a:p>
            <a:r>
              <a:t>Címszöveg</a:t>
            </a:r>
          </a:p>
        </p:txBody>
      </p:sp>
      <p:sp>
        <p:nvSpPr>
          <p:cNvPr id="103" name="Shape 103"/>
          <p:cNvSpPr>
            <a:spLocks noGrp="1"/>
          </p:cNvSpPr>
          <p:nvPr>
            <p:ph type="body" idx="1"/>
          </p:nvPr>
        </p:nvSpPr>
        <p:spPr>
          <a:xfrm>
            <a:off x="838200" y="365125"/>
            <a:ext cx="7734300" cy="5811838"/>
          </a:xfrm>
          <a:prstGeom prst="rect">
            <a:avLst/>
          </a:prstGeom>
        </p:spPr>
        <p:txBody>
          <a:bodyPr/>
          <a:lstStyle/>
          <a:p>
            <a:r>
              <a:t>1. szövegtörzsszint</a:t>
            </a:r>
          </a:p>
          <a:p>
            <a:pPr lvl="1"/>
            <a:r>
              <a:t>2. szövegtörzsszint</a:t>
            </a:r>
          </a:p>
          <a:p>
            <a:pPr lvl="2"/>
            <a:r>
              <a:t>3. szövegtörzsszint</a:t>
            </a:r>
          </a:p>
          <a:p>
            <a:pPr lvl="3"/>
            <a:r>
              <a:t>4. szövegtörzsszint</a:t>
            </a:r>
          </a:p>
          <a:p>
            <a:pPr lvl="4"/>
            <a:r>
              <a:t>5. szövegtörzsszint</a:t>
            </a:r>
          </a:p>
        </p:txBody>
      </p:sp>
      <p:sp>
        <p:nvSpPr>
          <p:cNvPr id="104" name="Shape 104"/>
          <p:cNvSpPr>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ím és tartalom">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Címszöveg</a:t>
            </a:r>
          </a:p>
        </p:txBody>
      </p:sp>
      <p:sp>
        <p:nvSpPr>
          <p:cNvPr id="22" name="Shape 22"/>
          <p:cNvSpPr>
            <a:spLocks noGrp="1"/>
          </p:cNvSpPr>
          <p:nvPr>
            <p:ph type="body" idx="1"/>
          </p:nvPr>
        </p:nvSpPr>
        <p:spPr>
          <a:prstGeom prst="rect">
            <a:avLst/>
          </a:prstGeom>
        </p:spPr>
        <p:txBody>
          <a:bodyPr/>
          <a:lstStyle/>
          <a:p>
            <a:r>
              <a:t>1. szövegtörzsszint</a:t>
            </a:r>
          </a:p>
          <a:p>
            <a:pPr lvl="1"/>
            <a:r>
              <a:t>2. szövegtörzsszint</a:t>
            </a:r>
          </a:p>
          <a:p>
            <a:pPr lvl="2"/>
            <a:r>
              <a:t>3. szövegtörzsszint</a:t>
            </a:r>
          </a:p>
          <a:p>
            <a:pPr lvl="3"/>
            <a:r>
              <a:t>4. szövegtörzsszint</a:t>
            </a:r>
          </a:p>
          <a:p>
            <a:pPr lvl="4"/>
            <a:r>
              <a:t>5. szövegtörzsszint</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zakaszfejléc">
    <p:spTree>
      <p:nvGrpSpPr>
        <p:cNvPr id="1" name=""/>
        <p:cNvGrpSpPr/>
        <p:nvPr/>
      </p:nvGrpSpPr>
      <p:grpSpPr>
        <a:xfrm>
          <a:off x="0" y="0"/>
          <a:ext cx="0" cy="0"/>
          <a:chOff x="0" y="0"/>
          <a:chExt cx="0" cy="0"/>
        </a:xfrm>
      </p:grpSpPr>
      <p:sp>
        <p:nvSpPr>
          <p:cNvPr id="30" name="Shape 30"/>
          <p:cNvSpPr>
            <a:spLocks noGrp="1"/>
          </p:cNvSpPr>
          <p:nvPr>
            <p:ph type="title"/>
          </p:nvPr>
        </p:nvSpPr>
        <p:spPr>
          <a:xfrm>
            <a:off x="831850" y="1709738"/>
            <a:ext cx="10515600" cy="2852737"/>
          </a:xfrm>
          <a:prstGeom prst="rect">
            <a:avLst/>
          </a:prstGeom>
        </p:spPr>
        <p:txBody>
          <a:bodyPr anchor="b"/>
          <a:lstStyle>
            <a:lvl1pPr>
              <a:defRPr sz="6000"/>
            </a:lvl1pPr>
          </a:lstStyle>
          <a:p>
            <a:r>
              <a:t>Címszöveg</a:t>
            </a:r>
          </a:p>
        </p:txBody>
      </p:sp>
      <p:sp>
        <p:nvSpPr>
          <p:cNvPr id="31" name="Shape 31"/>
          <p:cNvSpPr>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1. szövegtörzsszint</a:t>
            </a:r>
          </a:p>
          <a:p>
            <a:pPr lvl="1"/>
            <a:r>
              <a:t>2. szövegtörzsszint</a:t>
            </a:r>
          </a:p>
          <a:p>
            <a:pPr lvl="2"/>
            <a:r>
              <a:t>3. szövegtörzsszint</a:t>
            </a:r>
          </a:p>
          <a:p>
            <a:pPr lvl="3"/>
            <a:r>
              <a:t>4. szövegtörzsszint</a:t>
            </a:r>
          </a:p>
          <a:p>
            <a:pPr lvl="4"/>
            <a:r>
              <a:t>5. szövegtörzsszint</a:t>
            </a:r>
          </a:p>
        </p:txBody>
      </p:sp>
      <p:sp>
        <p:nvSpPr>
          <p:cNvPr id="32" name="Shape 32"/>
          <p:cNvSpPr>
            <a:spLocks noGrp="1"/>
          </p:cNvSpPr>
          <p:nvPr>
            <p:ph type="sldNum" sz="quarter" idx="2"/>
          </p:nvPr>
        </p:nvSpPr>
        <p:spPr>
          <a:xfrm>
            <a:off x="5964010"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tartalomrész">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Címszöveg</a:t>
            </a:r>
          </a:p>
        </p:txBody>
      </p:sp>
      <p:sp>
        <p:nvSpPr>
          <p:cNvPr id="40" name="Shape 40"/>
          <p:cNvSpPr>
            <a:spLocks noGrp="1"/>
          </p:cNvSpPr>
          <p:nvPr>
            <p:ph type="body" sz="half" idx="1"/>
          </p:nvPr>
        </p:nvSpPr>
        <p:spPr>
          <a:xfrm>
            <a:off x="838200" y="1825625"/>
            <a:ext cx="5181600" cy="4351338"/>
          </a:xfrm>
          <a:prstGeom prst="rect">
            <a:avLst/>
          </a:prstGeom>
        </p:spPr>
        <p:txBody>
          <a:bodyPr/>
          <a:lstStyle/>
          <a:p>
            <a:r>
              <a:t>1. szövegtörzsszint</a:t>
            </a:r>
          </a:p>
          <a:p>
            <a:pPr lvl="1"/>
            <a:r>
              <a:t>2. szövegtörzsszint</a:t>
            </a:r>
          </a:p>
          <a:p>
            <a:pPr lvl="2"/>
            <a:r>
              <a:t>3. szövegtörzsszint</a:t>
            </a:r>
          </a:p>
          <a:p>
            <a:pPr lvl="3"/>
            <a:r>
              <a:t>4. szövegtörzsszint</a:t>
            </a:r>
          </a:p>
          <a:p>
            <a:pPr lvl="4"/>
            <a:r>
              <a:t>5. szövegtörzsszint</a:t>
            </a:r>
          </a:p>
        </p:txBody>
      </p:sp>
      <p:sp>
        <p:nvSpPr>
          <p:cNvPr id="41" name="Shape 41"/>
          <p:cNvSpPr>
            <a:spLocks noGrp="1"/>
          </p:cNvSpPr>
          <p:nvPr>
            <p:ph type="sldNum" sz="quarter" idx="2"/>
          </p:nvPr>
        </p:nvSpPr>
        <p:spPr>
          <a:xfrm>
            <a:off x="5964010"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Összehasonlítás">
    <p:spTree>
      <p:nvGrpSpPr>
        <p:cNvPr id="1" name=""/>
        <p:cNvGrpSpPr/>
        <p:nvPr/>
      </p:nvGrpSpPr>
      <p:grpSpPr>
        <a:xfrm>
          <a:off x="0" y="0"/>
          <a:ext cx="0" cy="0"/>
          <a:chOff x="0" y="0"/>
          <a:chExt cx="0" cy="0"/>
        </a:xfrm>
      </p:grpSpPr>
      <p:sp>
        <p:nvSpPr>
          <p:cNvPr id="48" name="Shape 48"/>
          <p:cNvSpPr>
            <a:spLocks noGrp="1"/>
          </p:cNvSpPr>
          <p:nvPr>
            <p:ph type="title"/>
          </p:nvPr>
        </p:nvSpPr>
        <p:spPr>
          <a:xfrm>
            <a:off x="839787" y="365125"/>
            <a:ext cx="10515601" cy="1325563"/>
          </a:xfrm>
          <a:prstGeom prst="rect">
            <a:avLst/>
          </a:prstGeom>
        </p:spPr>
        <p:txBody>
          <a:bodyPr/>
          <a:lstStyle/>
          <a:p>
            <a:r>
              <a:t>Címszöveg</a:t>
            </a:r>
          </a:p>
        </p:txBody>
      </p:sp>
      <p:sp>
        <p:nvSpPr>
          <p:cNvPr id="49" name="Shape 49"/>
          <p:cNvSpPr>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1. szövegtörzsszint</a:t>
            </a:r>
          </a:p>
          <a:p>
            <a:pPr lvl="1"/>
            <a:r>
              <a:t>2. szövegtörzsszint</a:t>
            </a:r>
          </a:p>
          <a:p>
            <a:pPr lvl="2"/>
            <a:r>
              <a:t>3. szövegtörzsszint</a:t>
            </a:r>
          </a:p>
          <a:p>
            <a:pPr lvl="3"/>
            <a:r>
              <a:t>4. szövegtörzsszint</a:t>
            </a:r>
          </a:p>
          <a:p>
            <a:pPr lvl="4"/>
            <a:r>
              <a:t>5. szövegtörzsszint</a:t>
            </a:r>
          </a:p>
        </p:txBody>
      </p:sp>
      <p:sp>
        <p:nvSpPr>
          <p:cNvPr id="50" name="Shape 50"/>
          <p:cNvSpPr>
            <a:spLocks noGrp="1"/>
          </p:cNvSpPr>
          <p:nvPr>
            <p:ph type="body" sz="quarter" idx="13"/>
          </p:nvPr>
        </p:nvSpPr>
        <p:spPr>
          <a:xfrm>
            <a:off x="6172200" y="1681163"/>
            <a:ext cx="5183188" cy="823914"/>
          </a:xfrm>
          <a:prstGeom prst="rect">
            <a:avLst/>
          </a:prstGeom>
        </p:spPr>
        <p:txBody>
          <a:bodyPr anchor="b"/>
          <a:lstStyle/>
          <a:p>
            <a:endParaRPr/>
          </a:p>
        </p:txBody>
      </p:sp>
      <p:sp>
        <p:nvSpPr>
          <p:cNvPr id="51" name="Shape 51"/>
          <p:cNvSpPr>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sak cím">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Címszöveg</a:t>
            </a:r>
          </a:p>
        </p:txBody>
      </p:sp>
      <p:sp>
        <p:nvSpPr>
          <p:cNvPr id="59" name="Shape 59"/>
          <p:cNvSpPr>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Üres">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artalomrész képaláírással">
    <p:spTree>
      <p:nvGrpSpPr>
        <p:cNvPr id="1" name=""/>
        <p:cNvGrpSpPr/>
        <p:nvPr/>
      </p:nvGrpSpPr>
      <p:grpSpPr>
        <a:xfrm>
          <a:off x="0" y="0"/>
          <a:ext cx="0" cy="0"/>
          <a:chOff x="0" y="0"/>
          <a:chExt cx="0" cy="0"/>
        </a:xfrm>
      </p:grpSpPr>
      <p:sp>
        <p:nvSpPr>
          <p:cNvPr id="73" name="Shape 73"/>
          <p:cNvSpPr>
            <a:spLocks noGrp="1"/>
          </p:cNvSpPr>
          <p:nvPr>
            <p:ph type="title"/>
          </p:nvPr>
        </p:nvSpPr>
        <p:spPr>
          <a:xfrm>
            <a:off x="839787" y="457200"/>
            <a:ext cx="3932240" cy="1600200"/>
          </a:xfrm>
          <a:prstGeom prst="rect">
            <a:avLst/>
          </a:prstGeom>
        </p:spPr>
        <p:txBody>
          <a:bodyPr anchor="b"/>
          <a:lstStyle>
            <a:lvl1pPr>
              <a:defRPr sz="3200"/>
            </a:lvl1pPr>
          </a:lstStyle>
          <a:p>
            <a:r>
              <a:t>Címszöveg</a:t>
            </a:r>
          </a:p>
        </p:txBody>
      </p:sp>
      <p:sp>
        <p:nvSpPr>
          <p:cNvPr id="74" name="Shape 74"/>
          <p:cNvSpPr>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1. szövegtörzsszint</a:t>
            </a:r>
          </a:p>
          <a:p>
            <a:pPr lvl="1"/>
            <a:r>
              <a:t>2. szövegtörzsszint</a:t>
            </a:r>
          </a:p>
          <a:p>
            <a:pPr lvl="2"/>
            <a:r>
              <a:t>3. szövegtörzsszint</a:t>
            </a:r>
          </a:p>
          <a:p>
            <a:pPr lvl="3"/>
            <a:r>
              <a:t>4. szövegtörzsszint</a:t>
            </a:r>
          </a:p>
          <a:p>
            <a:pPr lvl="4"/>
            <a:r>
              <a:t>5. szövegtörzsszint</a:t>
            </a:r>
          </a:p>
        </p:txBody>
      </p:sp>
      <p:sp>
        <p:nvSpPr>
          <p:cNvPr id="75" name="Shape 75"/>
          <p:cNvSpPr>
            <a:spLocks noGrp="1"/>
          </p:cNvSpPr>
          <p:nvPr>
            <p:ph type="body" sz="quarter" idx="13"/>
          </p:nvPr>
        </p:nvSpPr>
        <p:spPr>
          <a:xfrm>
            <a:off x="839787" y="2057400"/>
            <a:ext cx="3932238" cy="3811588"/>
          </a:xfrm>
          <a:prstGeom prst="rect">
            <a:avLst/>
          </a:prstGeom>
        </p:spPr>
        <p:txBody>
          <a:bodyPr/>
          <a:lstStyle/>
          <a:p>
            <a:endParaRPr/>
          </a:p>
        </p:txBody>
      </p:sp>
      <p:sp>
        <p:nvSpPr>
          <p:cNvPr id="76" name="Shape 76"/>
          <p:cNvSpPr>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Kép képaláírással">
    <p:spTree>
      <p:nvGrpSpPr>
        <p:cNvPr id="1" name=""/>
        <p:cNvGrpSpPr/>
        <p:nvPr/>
      </p:nvGrpSpPr>
      <p:grpSpPr>
        <a:xfrm>
          <a:off x="0" y="0"/>
          <a:ext cx="0" cy="0"/>
          <a:chOff x="0" y="0"/>
          <a:chExt cx="0" cy="0"/>
        </a:xfrm>
      </p:grpSpPr>
      <p:sp>
        <p:nvSpPr>
          <p:cNvPr id="83" name="Shape 83"/>
          <p:cNvSpPr>
            <a:spLocks noGrp="1"/>
          </p:cNvSpPr>
          <p:nvPr>
            <p:ph type="title"/>
          </p:nvPr>
        </p:nvSpPr>
        <p:spPr>
          <a:xfrm>
            <a:off x="839787" y="457200"/>
            <a:ext cx="3932240" cy="1600200"/>
          </a:xfrm>
          <a:prstGeom prst="rect">
            <a:avLst/>
          </a:prstGeom>
        </p:spPr>
        <p:txBody>
          <a:bodyPr anchor="b"/>
          <a:lstStyle>
            <a:lvl1pPr>
              <a:defRPr sz="3200"/>
            </a:lvl1pPr>
          </a:lstStyle>
          <a:p>
            <a:r>
              <a:t>Címszöveg</a:t>
            </a:r>
          </a:p>
        </p:txBody>
      </p:sp>
      <p:sp>
        <p:nvSpPr>
          <p:cNvPr id="84" name="Shape 84"/>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5" name="Shape 85"/>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1. szövegtörzsszint</a:t>
            </a:r>
          </a:p>
          <a:p>
            <a:pPr lvl="1"/>
            <a:r>
              <a:t>2. szövegtörzsszint</a:t>
            </a:r>
          </a:p>
          <a:p>
            <a:pPr lvl="2"/>
            <a:r>
              <a:t>3. szövegtörzsszint</a:t>
            </a:r>
          </a:p>
          <a:p>
            <a:pPr lvl="3"/>
            <a:r>
              <a:t>4. szövegtörzsszint</a:t>
            </a:r>
          </a:p>
          <a:p>
            <a:pPr lvl="4"/>
            <a:r>
              <a:t>5. szövegtörzsszint</a:t>
            </a:r>
          </a:p>
        </p:txBody>
      </p:sp>
      <p:sp>
        <p:nvSpPr>
          <p:cNvPr id="86" name="Shape 86"/>
          <p:cNvSpPr>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9ED6"/>
            </a:gs>
            <a:gs pos="100000">
              <a:srgbClr val="FFFFFF"/>
            </a:gs>
          </a:gsLst>
          <a:lin ang="5400000" scaled="0"/>
        </a:gradFill>
        <a:effectLst/>
      </p:bgPr>
    </p:bg>
    <p:spTree>
      <p:nvGrpSpPr>
        <p:cNvPr id="1" name=""/>
        <p:cNvGrpSpPr/>
        <p:nvPr/>
      </p:nvGrpSpPr>
      <p:grpSpPr>
        <a:xfrm>
          <a:off x="0" y="0"/>
          <a:ext cx="0" cy="0"/>
          <a:chOff x="0" y="0"/>
          <a:chExt cx="0" cy="0"/>
        </a:xfrm>
      </p:grpSpPr>
      <p:sp>
        <p:nvSpPr>
          <p:cNvPr id="2" name="Shape 2"/>
          <p:cNvSpPr/>
          <p:nvPr/>
        </p:nvSpPr>
        <p:spPr>
          <a:xfrm>
            <a:off x="925688" y="6315392"/>
            <a:ext cx="10713157"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888888"/>
                </a:solidFill>
              </a:defRPr>
            </a:lvl1pPr>
          </a:lstStyle>
          <a:p>
            <a:r>
              <a:t>eKÖZIG Zrt.                                                                                                                                                                                         Hajdúszoboszlói Polgármesteri Hivatal</a:t>
            </a:r>
          </a:p>
        </p:txBody>
      </p:sp>
      <p:sp>
        <p:nvSpPr>
          <p:cNvPr id="3" name="Shape 3"/>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Címszöveg</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1. szövegtörzsszint</a:t>
            </a:r>
          </a:p>
          <a:p>
            <a:pPr lvl="1"/>
            <a:r>
              <a:t>2. szövegtörzsszint</a:t>
            </a:r>
          </a:p>
          <a:p>
            <a:pPr lvl="2"/>
            <a:r>
              <a:t>3. szövegtörzsszint</a:t>
            </a:r>
          </a:p>
          <a:p>
            <a:pPr lvl="3"/>
            <a:r>
              <a:t>4. szövegtörzsszint</a:t>
            </a:r>
          </a:p>
          <a:p>
            <a:pPr lvl="4"/>
            <a:r>
              <a:t>5. szövegtörzsszint</a:t>
            </a:r>
          </a:p>
        </p:txBody>
      </p:sp>
      <p:sp>
        <p:nvSpPr>
          <p:cNvPr id="5" name="Shape 5"/>
          <p:cNvSpPr>
            <a:spLocks noGrp="1"/>
          </p:cNvSpPr>
          <p:nvPr>
            <p:ph type="sldNum" sz="quarter" idx="2"/>
          </p:nvPr>
        </p:nvSpPr>
        <p:spPr>
          <a:xfrm>
            <a:off x="5964010" y="6315392"/>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ctrTitle"/>
          </p:nvPr>
        </p:nvSpPr>
        <p:spPr>
          <a:xfrm>
            <a:off x="1458686" y="153534"/>
            <a:ext cx="9144000" cy="2387601"/>
          </a:xfrm>
          <a:prstGeom prst="rect">
            <a:avLst/>
          </a:prstGeom>
        </p:spPr>
        <p:txBody>
          <a:bodyPr/>
          <a:lstStyle>
            <a:lvl1pPr>
              <a:defRPr b="1">
                <a:latin typeface="Times New Roman"/>
                <a:ea typeface="Times New Roman"/>
                <a:cs typeface="Times New Roman"/>
                <a:sym typeface="Times New Roman"/>
              </a:defRPr>
            </a:lvl1pPr>
          </a:lstStyle>
          <a:p>
            <a:r>
              <a:rPr dirty="0" err="1"/>
              <a:t>Az</a:t>
            </a:r>
            <a:r>
              <a:rPr dirty="0"/>
              <a:t> </a:t>
            </a:r>
            <a:r>
              <a:rPr dirty="0" err="1"/>
              <a:t>önkormányzati</a:t>
            </a:r>
            <a:r>
              <a:rPr dirty="0"/>
              <a:t> ASP </a:t>
            </a:r>
            <a:r>
              <a:rPr dirty="0" err="1"/>
              <a:t>rendszer</a:t>
            </a:r>
            <a:r>
              <a:rPr dirty="0"/>
              <a:t> </a:t>
            </a:r>
            <a:r>
              <a:rPr dirty="0" err="1"/>
              <a:t>jegyzői</a:t>
            </a:r>
            <a:r>
              <a:rPr dirty="0"/>
              <a:t> </a:t>
            </a:r>
            <a:r>
              <a:rPr dirty="0" err="1"/>
              <a:t>szemmel</a:t>
            </a:r>
            <a:endParaRPr dirty="0"/>
          </a:p>
        </p:txBody>
      </p:sp>
      <p:sp>
        <p:nvSpPr>
          <p:cNvPr id="114" name="Shape 114"/>
          <p:cNvSpPr>
            <a:spLocks noGrp="1"/>
          </p:cNvSpPr>
          <p:nvPr>
            <p:ph type="subTitle" sz="quarter" idx="1"/>
          </p:nvPr>
        </p:nvSpPr>
        <p:spPr>
          <a:xfrm>
            <a:off x="1458685" y="2578779"/>
            <a:ext cx="9144000" cy="3027363"/>
          </a:xfrm>
          <a:prstGeom prst="rect">
            <a:avLst/>
          </a:prstGeom>
        </p:spPr>
        <p:txBody>
          <a:bodyPr>
            <a:normAutofit fontScale="92500" lnSpcReduction="10000"/>
          </a:bodyPr>
          <a:lstStyle/>
          <a:p>
            <a:pPr>
              <a:lnSpc>
                <a:spcPct val="81000"/>
              </a:lnSpc>
              <a:defRPr b="1">
                <a:latin typeface="Times New Roman"/>
                <a:ea typeface="Times New Roman"/>
                <a:cs typeface="Times New Roman"/>
                <a:sym typeface="Times New Roman"/>
              </a:defRPr>
            </a:pPr>
            <a:endParaRPr dirty="0"/>
          </a:p>
          <a:p>
            <a:pPr>
              <a:lnSpc>
                <a:spcPct val="81000"/>
              </a:lnSpc>
              <a:defRPr b="1">
                <a:latin typeface="Times New Roman"/>
                <a:ea typeface="Times New Roman"/>
                <a:cs typeface="Times New Roman"/>
                <a:sym typeface="Times New Roman"/>
              </a:defRPr>
            </a:pPr>
            <a:r>
              <a:rPr dirty="0"/>
              <a:t>Dr. </a:t>
            </a:r>
            <a:r>
              <a:rPr dirty="0" err="1"/>
              <a:t>Vincze</a:t>
            </a:r>
            <a:r>
              <a:rPr dirty="0"/>
              <a:t> Ferenc</a:t>
            </a:r>
          </a:p>
          <a:p>
            <a:pPr>
              <a:lnSpc>
                <a:spcPct val="81000"/>
              </a:lnSpc>
              <a:defRPr b="1">
                <a:latin typeface="Times New Roman"/>
                <a:ea typeface="Times New Roman"/>
                <a:cs typeface="Times New Roman"/>
                <a:sym typeface="Times New Roman"/>
              </a:defRPr>
            </a:pPr>
            <a:r>
              <a:rPr lang="hu-HU" dirty="0" smtClean="0"/>
              <a:t>c</a:t>
            </a:r>
            <a:r>
              <a:rPr dirty="0" err="1" smtClean="0"/>
              <a:t>ímzetes</a:t>
            </a:r>
            <a:r>
              <a:rPr dirty="0" smtClean="0"/>
              <a:t> </a:t>
            </a:r>
            <a:r>
              <a:rPr dirty="0" err="1"/>
              <a:t>főjegyző</a:t>
            </a:r>
            <a:endParaRPr dirty="0"/>
          </a:p>
          <a:p>
            <a:pPr>
              <a:lnSpc>
                <a:spcPct val="81000"/>
              </a:lnSpc>
              <a:defRPr b="1">
                <a:latin typeface="Times New Roman"/>
                <a:ea typeface="Times New Roman"/>
                <a:cs typeface="Times New Roman"/>
                <a:sym typeface="Times New Roman"/>
              </a:defRPr>
            </a:pPr>
            <a:r>
              <a:rPr dirty="0" err="1"/>
              <a:t>Hajdúszoboszló</a:t>
            </a:r>
            <a:r>
              <a:rPr dirty="0"/>
              <a:t> Város </a:t>
            </a:r>
            <a:r>
              <a:rPr dirty="0" smtClean="0"/>
              <a:t>Önkormányzata</a:t>
            </a:r>
            <a:endParaRPr lang="hu-HU" dirty="0" smtClean="0"/>
          </a:p>
          <a:p>
            <a:pPr>
              <a:lnSpc>
                <a:spcPct val="81000"/>
              </a:lnSpc>
              <a:defRPr b="1">
                <a:latin typeface="Times New Roman"/>
                <a:ea typeface="Times New Roman"/>
                <a:cs typeface="Times New Roman"/>
                <a:sym typeface="Times New Roman"/>
              </a:defRPr>
            </a:pPr>
            <a:endParaRPr lang="hu-HU" dirty="0"/>
          </a:p>
          <a:p>
            <a:pPr>
              <a:lnSpc>
                <a:spcPct val="81000"/>
              </a:lnSpc>
              <a:defRPr b="1">
                <a:latin typeface="Times New Roman"/>
                <a:ea typeface="Times New Roman"/>
                <a:cs typeface="Times New Roman"/>
                <a:sym typeface="Times New Roman"/>
              </a:defRPr>
            </a:pPr>
            <a:r>
              <a:rPr lang="hu-HU" dirty="0" smtClean="0"/>
              <a:t>Pajna Sándor</a:t>
            </a:r>
          </a:p>
          <a:p>
            <a:pPr>
              <a:lnSpc>
                <a:spcPct val="81000"/>
              </a:lnSpc>
              <a:defRPr b="1">
                <a:latin typeface="Times New Roman"/>
                <a:ea typeface="Times New Roman"/>
                <a:cs typeface="Times New Roman"/>
                <a:sym typeface="Times New Roman"/>
              </a:defRPr>
            </a:pPr>
            <a:r>
              <a:rPr lang="hu-HU" dirty="0"/>
              <a:t>v</a:t>
            </a:r>
            <a:r>
              <a:rPr lang="hu-HU" dirty="0" smtClean="0"/>
              <a:t>ezérigazgató</a:t>
            </a:r>
          </a:p>
          <a:p>
            <a:pPr>
              <a:lnSpc>
                <a:spcPct val="81000"/>
              </a:lnSpc>
              <a:defRPr b="1">
                <a:latin typeface="Times New Roman"/>
                <a:ea typeface="Times New Roman"/>
                <a:cs typeface="Times New Roman"/>
                <a:sym typeface="Times New Roman"/>
              </a:defRPr>
            </a:pPr>
            <a:r>
              <a:rPr lang="hu-HU" dirty="0" smtClean="0"/>
              <a:t>eKÖZIG Zrt.</a:t>
            </a:r>
          </a:p>
          <a:p>
            <a:pPr>
              <a:lnSpc>
                <a:spcPct val="81000"/>
              </a:lnSpc>
              <a:defRPr b="1">
                <a:latin typeface="Times New Roman"/>
                <a:ea typeface="Times New Roman"/>
                <a:cs typeface="Times New Roman"/>
                <a:sym typeface="Times New Roman"/>
              </a:defRPr>
            </a:pPr>
            <a:endParaRPr dirty="0"/>
          </a:p>
        </p:txBody>
      </p:sp>
      <p:sp>
        <p:nvSpPr>
          <p:cNvPr id="2" name="Dia számának helye 1"/>
          <p:cNvSpPr>
            <a:spLocks noGrp="1"/>
          </p:cNvSpPr>
          <p:nvPr>
            <p:ph type="sldNum" sz="quarter" idx="2"/>
          </p:nvPr>
        </p:nvSpPr>
        <p:spPr/>
        <p:txBody>
          <a:bodyPr/>
          <a:lstStyle/>
          <a:p>
            <a:fld id="{86CB4B4D-7CA3-9044-876B-883B54F8677D}" type="slidenum">
              <a:rPr lang="hu-HU" smtClean="0"/>
              <a:t>1</a:t>
            </a:fld>
            <a:endParaRPr lang="hu-HU"/>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838200" y="365125"/>
            <a:ext cx="10515600" cy="1325563"/>
          </a:xfrm>
          <a:prstGeom prst="rect">
            <a:avLst/>
          </a:prstGeom>
        </p:spPr>
        <p:txBody>
          <a:bodyPr/>
          <a:lstStyle/>
          <a:p>
            <a:endParaRPr/>
          </a:p>
        </p:txBody>
      </p:sp>
      <p:sp>
        <p:nvSpPr>
          <p:cNvPr id="207" name="Shape 207"/>
          <p:cNvSpPr>
            <a:spLocks noGrp="1"/>
          </p:cNvSpPr>
          <p:nvPr>
            <p:ph type="body" idx="1"/>
          </p:nvPr>
        </p:nvSpPr>
        <p:spPr>
          <a:xfrm>
            <a:off x="838200" y="365123"/>
            <a:ext cx="10515600" cy="5811842"/>
          </a:xfrm>
          <a:prstGeom prst="rect">
            <a:avLst/>
          </a:prstGeom>
        </p:spPr>
        <p:txBody>
          <a:bodyPr/>
          <a:lstStyle/>
          <a:p>
            <a:endParaRPr/>
          </a:p>
        </p:txBody>
      </p:sp>
      <p:grpSp>
        <p:nvGrpSpPr>
          <p:cNvPr id="227" name="Group 227"/>
          <p:cNvGrpSpPr/>
          <p:nvPr/>
        </p:nvGrpSpPr>
        <p:grpSpPr>
          <a:xfrm>
            <a:off x="726174" y="365054"/>
            <a:ext cx="10669592" cy="5600774"/>
            <a:chOff x="0" y="0"/>
            <a:chExt cx="10669591" cy="5600773"/>
          </a:xfrm>
        </p:grpSpPr>
        <p:sp>
          <p:nvSpPr>
            <p:cNvPr id="208" name="Shape 208"/>
            <p:cNvSpPr/>
            <p:nvPr/>
          </p:nvSpPr>
          <p:spPr>
            <a:xfrm rot="5400000" flipH="1">
              <a:off x="6365855" y="826773"/>
              <a:ext cx="2288612" cy="39472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28575" cap="flat">
              <a:solidFill>
                <a:srgbClr val="000000"/>
              </a:solidFill>
              <a:prstDash val="solid"/>
              <a:miter lim="800000"/>
            </a:ln>
            <a:effectLst/>
          </p:spPr>
          <p:txBody>
            <a:bodyPr wrap="square" lIns="45718" tIns="45718" rIns="45718" bIns="45718" numCol="1" anchor="ctr">
              <a:noAutofit/>
            </a:bodyPr>
            <a:lstStyle/>
            <a:p>
              <a:endParaRPr/>
            </a:p>
          </p:txBody>
        </p:sp>
        <p:sp>
          <p:nvSpPr>
            <p:cNvPr id="209" name="Shape 209"/>
            <p:cNvSpPr/>
            <p:nvPr/>
          </p:nvSpPr>
          <p:spPr>
            <a:xfrm rot="5400000" flipH="1">
              <a:off x="4985150" y="2211726"/>
              <a:ext cx="2288612" cy="1183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28575" cap="flat">
              <a:solidFill>
                <a:srgbClr val="000000"/>
              </a:solidFill>
              <a:prstDash val="solid"/>
              <a:miter lim="800000"/>
            </a:ln>
            <a:effectLst/>
          </p:spPr>
          <p:txBody>
            <a:bodyPr wrap="square" lIns="45718" tIns="45718" rIns="45718" bIns="45718" numCol="1" anchor="ctr">
              <a:noAutofit/>
            </a:bodyPr>
            <a:lstStyle/>
            <a:p>
              <a:endParaRPr/>
            </a:p>
          </p:txBody>
        </p:sp>
        <p:sp>
          <p:nvSpPr>
            <p:cNvPr id="210" name="Shape 210"/>
            <p:cNvSpPr/>
            <p:nvPr/>
          </p:nvSpPr>
          <p:spPr>
            <a:xfrm rot="16200000">
              <a:off x="3601698" y="2005595"/>
              <a:ext cx="2288613" cy="15838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28575" cap="flat">
              <a:solidFill>
                <a:srgbClr val="000000"/>
              </a:solidFill>
              <a:prstDash val="solid"/>
              <a:miter lim="800000"/>
            </a:ln>
            <a:effectLst/>
          </p:spPr>
          <p:txBody>
            <a:bodyPr wrap="square" lIns="45718" tIns="45718" rIns="45718" bIns="45718" numCol="1" anchor="ctr">
              <a:noAutofit/>
            </a:bodyPr>
            <a:lstStyle/>
            <a:p>
              <a:endParaRPr/>
            </a:p>
          </p:txBody>
        </p:sp>
        <p:sp>
          <p:nvSpPr>
            <p:cNvPr id="211" name="Shape 211"/>
            <p:cNvSpPr/>
            <p:nvPr/>
          </p:nvSpPr>
          <p:spPr>
            <a:xfrm rot="16200000">
              <a:off x="2218247" y="622144"/>
              <a:ext cx="2288613" cy="43507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28575" cap="flat">
              <a:solidFill>
                <a:srgbClr val="000000"/>
              </a:solidFill>
              <a:prstDash val="solid"/>
              <a:miter lim="800000"/>
            </a:ln>
            <a:effectLst/>
          </p:spPr>
          <p:txBody>
            <a:bodyPr wrap="square" lIns="45718" tIns="45718" rIns="45718" bIns="45718" numCol="1" anchor="ctr">
              <a:noAutofit/>
            </a:bodyPr>
            <a:lstStyle/>
            <a:p>
              <a:endParaRPr/>
            </a:p>
          </p:txBody>
        </p:sp>
        <p:grpSp>
          <p:nvGrpSpPr>
            <p:cNvPr id="214" name="Group 214"/>
            <p:cNvGrpSpPr/>
            <p:nvPr/>
          </p:nvGrpSpPr>
          <p:grpSpPr>
            <a:xfrm>
              <a:off x="3447646" y="-1"/>
              <a:ext cx="4177804" cy="1656084"/>
              <a:chOff x="0" y="0"/>
              <a:chExt cx="4177803" cy="1656082"/>
            </a:xfrm>
          </p:grpSpPr>
          <p:sp>
            <p:nvSpPr>
              <p:cNvPr id="212" name="Shape 212"/>
              <p:cNvSpPr/>
              <p:nvPr/>
            </p:nvSpPr>
            <p:spPr>
              <a:xfrm>
                <a:off x="-1" y="0"/>
                <a:ext cx="4177805" cy="1656083"/>
              </a:xfrm>
              <a:prstGeom prst="roundRect">
                <a:avLst>
                  <a:gd name="adj" fmla="val 16667"/>
                </a:avLst>
              </a:prstGeom>
              <a:solidFill>
                <a:srgbClr val="00AAE6"/>
              </a:solidFill>
              <a:ln w="9525" cap="flat">
                <a:solidFill>
                  <a:srgbClr val="000000"/>
                </a:solidFill>
                <a:prstDash val="solid"/>
                <a:round/>
              </a:ln>
              <a:effectLst/>
            </p:spPr>
            <p:txBody>
              <a:bodyPr wrap="square" lIns="45718" tIns="45718" rIns="45718" bIns="45718" numCol="1" anchor="ctr">
                <a:noAutofit/>
              </a:bodyPr>
              <a:lstStyle/>
              <a:p>
                <a:pPr algn="ctr">
                  <a:defRPr sz="2800" b="1">
                    <a:solidFill>
                      <a:srgbClr val="262626"/>
                    </a:solidFill>
                    <a:latin typeface="Times New Roman"/>
                    <a:ea typeface="Times New Roman"/>
                    <a:cs typeface="Times New Roman"/>
                    <a:sym typeface="Times New Roman"/>
                  </a:defRPr>
                </a:pPr>
                <a:endParaRPr/>
              </a:p>
            </p:txBody>
          </p:sp>
          <p:sp>
            <p:nvSpPr>
              <p:cNvPr id="213" name="Shape 213"/>
              <p:cNvSpPr/>
              <p:nvPr/>
            </p:nvSpPr>
            <p:spPr>
              <a:xfrm>
                <a:off x="72663" y="632392"/>
                <a:ext cx="4032474" cy="3912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2800" b="1">
                    <a:solidFill>
                      <a:srgbClr val="262626"/>
                    </a:solidFill>
                    <a:latin typeface="Times New Roman"/>
                    <a:ea typeface="Times New Roman"/>
                    <a:cs typeface="Times New Roman"/>
                    <a:sym typeface="Times New Roman"/>
                  </a:defRPr>
                </a:lvl1pPr>
              </a:lstStyle>
              <a:p>
                <a:r>
                  <a:t>Közigazgatási informatika</a:t>
                </a:r>
              </a:p>
            </p:txBody>
          </p:sp>
        </p:grpSp>
        <p:grpSp>
          <p:nvGrpSpPr>
            <p:cNvPr id="217" name="Group 217"/>
            <p:cNvGrpSpPr/>
            <p:nvPr/>
          </p:nvGrpSpPr>
          <p:grpSpPr>
            <a:xfrm>
              <a:off x="-1" y="3944690"/>
              <a:ext cx="2371633" cy="1656083"/>
              <a:chOff x="0" y="0"/>
              <a:chExt cx="2371632" cy="1656082"/>
            </a:xfrm>
          </p:grpSpPr>
          <p:sp>
            <p:nvSpPr>
              <p:cNvPr id="215" name="Shape 215"/>
              <p:cNvSpPr/>
              <p:nvPr/>
            </p:nvSpPr>
            <p:spPr>
              <a:xfrm>
                <a:off x="0" y="0"/>
                <a:ext cx="2371633" cy="1656083"/>
              </a:xfrm>
              <a:prstGeom prst="roundRect">
                <a:avLst>
                  <a:gd name="adj" fmla="val 16667"/>
                </a:avLst>
              </a:prstGeom>
              <a:solidFill>
                <a:srgbClr val="53D2FF"/>
              </a:solidFill>
              <a:ln w="9525" cap="flat">
                <a:solidFill>
                  <a:srgbClr val="000000"/>
                </a:solidFill>
                <a:prstDash val="solid"/>
                <a:round/>
              </a:ln>
              <a:effectLst/>
            </p:spPr>
            <p:txBody>
              <a:bodyPr wrap="square" lIns="45718" tIns="45718" rIns="45718" bIns="45718" numCol="1" anchor="ctr">
                <a:noAutofit/>
              </a:bodyPr>
              <a:lstStyle/>
              <a:p>
                <a:pPr algn="ctr"/>
                <a:endParaRPr/>
              </a:p>
            </p:txBody>
          </p:sp>
          <p:sp>
            <p:nvSpPr>
              <p:cNvPr id="216" name="Shape 216"/>
              <p:cNvSpPr/>
              <p:nvPr/>
            </p:nvSpPr>
            <p:spPr>
              <a:xfrm>
                <a:off x="549915" y="730216"/>
                <a:ext cx="1271799" cy="1956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262626"/>
                    </a:solidFill>
                    <a:latin typeface="Times New Roman"/>
                    <a:ea typeface="Times New Roman"/>
                    <a:cs typeface="Times New Roman"/>
                    <a:sym typeface="Times New Roman"/>
                  </a:defRPr>
                </a:lvl1pPr>
              </a:lstStyle>
              <a:p>
                <a:r>
                  <a:t>Jogi egységesítés</a:t>
                </a:r>
              </a:p>
            </p:txBody>
          </p:sp>
        </p:grpSp>
        <p:grpSp>
          <p:nvGrpSpPr>
            <p:cNvPr id="220" name="Group 220"/>
            <p:cNvGrpSpPr/>
            <p:nvPr/>
          </p:nvGrpSpPr>
          <p:grpSpPr>
            <a:xfrm>
              <a:off x="2766900" y="3944690"/>
              <a:ext cx="2371633" cy="1656083"/>
              <a:chOff x="0" y="0"/>
              <a:chExt cx="2371631" cy="1656082"/>
            </a:xfrm>
          </p:grpSpPr>
          <p:sp>
            <p:nvSpPr>
              <p:cNvPr id="218" name="Shape 218"/>
              <p:cNvSpPr/>
              <p:nvPr/>
            </p:nvSpPr>
            <p:spPr>
              <a:xfrm>
                <a:off x="0" y="0"/>
                <a:ext cx="2371632" cy="1656083"/>
              </a:xfrm>
              <a:prstGeom prst="roundRect">
                <a:avLst>
                  <a:gd name="adj" fmla="val 16667"/>
                </a:avLst>
              </a:prstGeom>
              <a:solidFill>
                <a:srgbClr val="53D2FF"/>
              </a:solidFill>
              <a:ln w="9525" cap="flat">
                <a:solidFill>
                  <a:srgbClr val="000000"/>
                </a:solidFill>
                <a:prstDash val="solid"/>
                <a:round/>
              </a:ln>
              <a:effectLst/>
            </p:spPr>
            <p:txBody>
              <a:bodyPr wrap="square" lIns="45718" tIns="45718" rIns="45718" bIns="45718" numCol="1" anchor="ctr">
                <a:noAutofit/>
              </a:bodyPr>
              <a:lstStyle/>
              <a:p>
                <a:pPr algn="ctr"/>
                <a:endParaRPr/>
              </a:p>
            </p:txBody>
          </p:sp>
          <p:sp>
            <p:nvSpPr>
              <p:cNvPr id="219" name="Shape 219"/>
              <p:cNvSpPr/>
              <p:nvPr/>
            </p:nvSpPr>
            <p:spPr>
              <a:xfrm>
                <a:off x="493094" y="527016"/>
                <a:ext cx="1385442" cy="6020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algn="ctr">
                  <a:defRPr sz="1400" b="1">
                    <a:solidFill>
                      <a:srgbClr val="262626"/>
                    </a:solidFill>
                    <a:latin typeface="Times New Roman"/>
                    <a:ea typeface="Times New Roman"/>
                    <a:cs typeface="Times New Roman"/>
                    <a:sym typeface="Times New Roman"/>
                  </a:defRPr>
                </a:pPr>
                <a:r>
                  <a:t>Igazgatási-</a:t>
                </a:r>
              </a:p>
              <a:p>
                <a:pPr algn="ctr">
                  <a:defRPr sz="1400" b="1">
                    <a:solidFill>
                      <a:srgbClr val="262626"/>
                    </a:solidFill>
                    <a:latin typeface="Times New Roman"/>
                    <a:ea typeface="Times New Roman"/>
                    <a:cs typeface="Times New Roman"/>
                    <a:sym typeface="Times New Roman"/>
                  </a:defRPr>
                </a:pPr>
                <a:r>
                  <a:t>munkaszervezési </a:t>
                </a:r>
              </a:p>
              <a:p>
                <a:pPr algn="ctr">
                  <a:defRPr sz="1400" b="1">
                    <a:solidFill>
                      <a:srgbClr val="262626"/>
                    </a:solidFill>
                    <a:latin typeface="Times New Roman"/>
                    <a:ea typeface="Times New Roman"/>
                    <a:cs typeface="Times New Roman"/>
                    <a:sym typeface="Times New Roman"/>
                  </a:defRPr>
                </a:pPr>
                <a:r>
                  <a:t>támogatás</a:t>
                </a:r>
              </a:p>
            </p:txBody>
          </p:sp>
        </p:grpSp>
        <p:grpSp>
          <p:nvGrpSpPr>
            <p:cNvPr id="223" name="Group 223"/>
            <p:cNvGrpSpPr/>
            <p:nvPr/>
          </p:nvGrpSpPr>
          <p:grpSpPr>
            <a:xfrm>
              <a:off x="5533802" y="3944690"/>
              <a:ext cx="2371633" cy="1656083"/>
              <a:chOff x="0" y="0"/>
              <a:chExt cx="2371632" cy="1656082"/>
            </a:xfrm>
          </p:grpSpPr>
          <p:sp>
            <p:nvSpPr>
              <p:cNvPr id="221" name="Shape 221"/>
              <p:cNvSpPr/>
              <p:nvPr/>
            </p:nvSpPr>
            <p:spPr>
              <a:xfrm>
                <a:off x="0" y="0"/>
                <a:ext cx="2371633" cy="1656083"/>
              </a:xfrm>
              <a:prstGeom prst="roundRect">
                <a:avLst>
                  <a:gd name="adj" fmla="val 16667"/>
                </a:avLst>
              </a:prstGeom>
              <a:solidFill>
                <a:srgbClr val="53D2FF"/>
              </a:solidFill>
              <a:ln w="9525" cap="flat">
                <a:solidFill>
                  <a:srgbClr val="000000"/>
                </a:solidFill>
                <a:prstDash val="solid"/>
                <a:round/>
              </a:ln>
              <a:effectLst/>
            </p:spPr>
            <p:txBody>
              <a:bodyPr wrap="square" lIns="45718" tIns="45718" rIns="45718" bIns="45718" numCol="1" anchor="ctr">
                <a:noAutofit/>
              </a:bodyPr>
              <a:lstStyle/>
              <a:p>
                <a:pPr algn="ctr"/>
                <a:endParaRPr/>
              </a:p>
            </p:txBody>
          </p:sp>
          <p:sp>
            <p:nvSpPr>
              <p:cNvPr id="222" name="Shape 222"/>
              <p:cNvSpPr/>
              <p:nvPr/>
            </p:nvSpPr>
            <p:spPr>
              <a:xfrm>
                <a:off x="668289" y="628616"/>
                <a:ext cx="1035051" cy="3988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algn="ctr">
                  <a:defRPr sz="1400" b="1">
                    <a:solidFill>
                      <a:srgbClr val="262626"/>
                    </a:solidFill>
                    <a:latin typeface="Times New Roman"/>
                    <a:ea typeface="Times New Roman"/>
                    <a:cs typeface="Times New Roman"/>
                    <a:sym typeface="Times New Roman"/>
                  </a:defRPr>
                </a:pPr>
                <a:r>
                  <a:t>Informatikai</a:t>
                </a:r>
              </a:p>
              <a:p>
                <a:pPr algn="ctr">
                  <a:defRPr sz="1400" b="1">
                    <a:solidFill>
                      <a:srgbClr val="262626"/>
                    </a:solidFill>
                    <a:latin typeface="Times New Roman"/>
                    <a:ea typeface="Times New Roman"/>
                    <a:cs typeface="Times New Roman"/>
                    <a:sym typeface="Times New Roman"/>
                  </a:defRPr>
                </a:pPr>
                <a:r>
                  <a:t> fejlesztés</a:t>
                </a:r>
              </a:p>
            </p:txBody>
          </p:sp>
        </p:grpSp>
        <p:grpSp>
          <p:nvGrpSpPr>
            <p:cNvPr id="226" name="Group 226"/>
            <p:cNvGrpSpPr/>
            <p:nvPr/>
          </p:nvGrpSpPr>
          <p:grpSpPr>
            <a:xfrm>
              <a:off x="8300703" y="3944690"/>
              <a:ext cx="2368888" cy="1656083"/>
              <a:chOff x="0" y="0"/>
              <a:chExt cx="2368886" cy="1656082"/>
            </a:xfrm>
          </p:grpSpPr>
          <p:sp>
            <p:nvSpPr>
              <p:cNvPr id="224" name="Shape 224"/>
              <p:cNvSpPr/>
              <p:nvPr/>
            </p:nvSpPr>
            <p:spPr>
              <a:xfrm>
                <a:off x="0" y="0"/>
                <a:ext cx="2368887" cy="1656083"/>
              </a:xfrm>
              <a:prstGeom prst="roundRect">
                <a:avLst>
                  <a:gd name="adj" fmla="val 16667"/>
                </a:avLst>
              </a:prstGeom>
              <a:solidFill>
                <a:srgbClr val="53D2FF"/>
              </a:solidFill>
              <a:ln w="9525" cap="flat">
                <a:solidFill>
                  <a:srgbClr val="000000"/>
                </a:solidFill>
                <a:prstDash val="solid"/>
                <a:round/>
              </a:ln>
              <a:effectLst/>
            </p:spPr>
            <p:txBody>
              <a:bodyPr wrap="square" lIns="45718" tIns="45718" rIns="45718" bIns="45718" numCol="1" anchor="ctr">
                <a:noAutofit/>
              </a:bodyPr>
              <a:lstStyle/>
              <a:p>
                <a:pPr algn="ctr"/>
                <a:endParaRPr/>
              </a:p>
            </p:txBody>
          </p:sp>
          <p:sp>
            <p:nvSpPr>
              <p:cNvPr id="225" name="Shape 225"/>
              <p:cNvSpPr/>
              <p:nvPr/>
            </p:nvSpPr>
            <p:spPr>
              <a:xfrm>
                <a:off x="395094" y="628616"/>
                <a:ext cx="1578695" cy="3988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algn="ctr">
                  <a:defRPr sz="1400" b="1">
                    <a:solidFill>
                      <a:srgbClr val="262626"/>
                    </a:solidFill>
                    <a:latin typeface="Times New Roman"/>
                    <a:ea typeface="Times New Roman"/>
                    <a:cs typeface="Times New Roman"/>
                    <a:sym typeface="Times New Roman"/>
                  </a:defRPr>
                </a:pPr>
                <a:r>
                  <a:t>Infokommunikációs</a:t>
                </a:r>
              </a:p>
              <a:p>
                <a:pPr algn="ctr">
                  <a:defRPr sz="1400" b="1">
                    <a:solidFill>
                      <a:srgbClr val="262626"/>
                    </a:solidFill>
                    <a:latin typeface="Times New Roman"/>
                    <a:ea typeface="Times New Roman"/>
                    <a:cs typeface="Times New Roman"/>
                    <a:sym typeface="Times New Roman"/>
                  </a:defRPr>
                </a:pPr>
                <a:r>
                  <a:t>technológia</a:t>
                </a:r>
              </a:p>
            </p:txBody>
          </p:sp>
        </p:grpSp>
      </p:gr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latin typeface="Times New Roman" panose="02020603050405020304" pitchFamily="18" charset="0"/>
                <a:cs typeface="Times New Roman" panose="02020603050405020304" pitchFamily="18" charset="0"/>
              </a:rPr>
              <a:t>Már létező ASP megoldások</a:t>
            </a:r>
            <a:br>
              <a:rPr lang="hu-HU" b="1" dirty="0" smtClean="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(Hajdúszoboszló)</a:t>
            </a:r>
            <a:endParaRPr lang="hu-HU" b="1" dirty="0">
              <a:latin typeface="Times New Roman" panose="02020603050405020304" pitchFamily="18" charset="0"/>
              <a:cs typeface="Times New Roman" panose="02020603050405020304" pitchFamily="18" charset="0"/>
            </a:endParaRPr>
          </a:p>
        </p:txBody>
      </p:sp>
      <p:sp>
        <p:nvSpPr>
          <p:cNvPr id="4" name="Oval 3"/>
          <p:cNvSpPr>
            <a:spLocks noGrp="1" noChangeArrowheads="1"/>
          </p:cNvSpPr>
          <p:nvPr>
            <p:ph idx="1"/>
          </p:nvPr>
        </p:nvSpPr>
        <p:spPr bwMode="auto">
          <a:xfrm>
            <a:off x="4001063" y="2501557"/>
            <a:ext cx="3889075" cy="1780217"/>
          </a:xfrm>
          <a:prstGeom prst="ellipse">
            <a:avLst/>
          </a:prstGeom>
          <a:gradFill rotWithShape="0">
            <a:gsLst>
              <a:gs pos="0">
                <a:srgbClr val="009ED6"/>
              </a:gs>
              <a:gs pos="100000">
                <a:schemeClr val="bg1"/>
              </a:gs>
            </a:gsLst>
            <a:lin ang="5400000" scaled="1"/>
          </a:gradFill>
          <a:ln>
            <a:noFill/>
          </a:ln>
          <a:effectLst>
            <a:outerShdw dist="107763" dir="2700000" algn="ctr" rotWithShape="0">
              <a:srgbClr val="808080"/>
            </a:outerShdw>
          </a:effectLst>
        </p:spPr>
        <p:txBody>
          <a:bodyPr wrap="none" anchor="ctr">
            <a:normAutofit/>
          </a:bodyPr>
          <a:lstStyle/>
          <a:p>
            <a:pPr marL="0" indent="0" algn="ctr">
              <a:buNone/>
            </a:pPr>
            <a:r>
              <a:rPr lang="hu-HU" altLang="hu-HU" sz="3200" b="1" dirty="0" smtClean="0">
                <a:solidFill>
                  <a:schemeClr val="accent1">
                    <a:lumMod val="75000"/>
                  </a:schemeClr>
                </a:solidFill>
                <a:latin typeface="Times New Roman" panose="02020603050405020304" pitchFamily="18" charset="0"/>
              </a:rPr>
              <a:t>ASP központ</a:t>
            </a:r>
            <a:endParaRPr lang="hu-HU" altLang="hu-HU" sz="3200" b="1" dirty="0">
              <a:solidFill>
                <a:schemeClr val="accent1">
                  <a:lumMod val="75000"/>
                </a:schemeClr>
              </a:solidFill>
              <a:latin typeface="Times New Roman" panose="02020603050405020304" pitchFamily="18" charset="0"/>
            </a:endParaRPr>
          </a:p>
        </p:txBody>
      </p:sp>
      <p:cxnSp>
        <p:nvCxnSpPr>
          <p:cNvPr id="6" name="Egyenes összekötő nyíllal 5"/>
          <p:cNvCxnSpPr>
            <a:stCxn id="4" idx="7"/>
            <a:endCxn id="11" idx="2"/>
          </p:cNvCxnSpPr>
          <p:nvPr/>
        </p:nvCxnSpPr>
        <p:spPr>
          <a:xfrm flipV="1">
            <a:off x="7320596" y="1750880"/>
            <a:ext cx="1936369" cy="1011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3"/>
          <p:cNvSpPr txBox="1">
            <a:spLocks noChangeArrowheads="1"/>
          </p:cNvSpPr>
          <p:nvPr/>
        </p:nvSpPr>
        <p:spPr bwMode="auto">
          <a:xfrm>
            <a:off x="9560844" y="2686940"/>
            <a:ext cx="2225616" cy="808413"/>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altLang="hu-HU" sz="1600" b="1" dirty="0" smtClean="0">
                <a:solidFill>
                  <a:schemeClr val="accent1">
                    <a:lumMod val="75000"/>
                  </a:schemeClr>
                </a:solidFill>
                <a:latin typeface="Times New Roman" panose="02020603050405020304" pitchFamily="18" charset="0"/>
              </a:rPr>
              <a:t>Iratkezelő</a:t>
            </a:r>
            <a:endParaRPr lang="hu-HU" altLang="hu-HU" sz="1600" b="1" dirty="0">
              <a:solidFill>
                <a:schemeClr val="accent1">
                  <a:lumMod val="75000"/>
                </a:schemeClr>
              </a:solidFill>
              <a:latin typeface="Times New Roman" panose="02020603050405020304" pitchFamily="18" charset="0"/>
            </a:endParaRPr>
          </a:p>
        </p:txBody>
      </p:sp>
      <p:sp>
        <p:nvSpPr>
          <p:cNvPr id="9" name="Oval 3"/>
          <p:cNvSpPr txBox="1">
            <a:spLocks noChangeArrowheads="1"/>
          </p:cNvSpPr>
          <p:nvPr/>
        </p:nvSpPr>
        <p:spPr bwMode="auto">
          <a:xfrm>
            <a:off x="3645963" y="5866868"/>
            <a:ext cx="2225616" cy="779791"/>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altLang="hu-HU" sz="1600" b="1" dirty="0" smtClean="0">
                <a:solidFill>
                  <a:schemeClr val="accent1">
                    <a:lumMod val="75000"/>
                  </a:schemeClr>
                </a:solidFill>
                <a:latin typeface="Times New Roman" panose="02020603050405020304" pitchFamily="18" charset="0"/>
              </a:rPr>
              <a:t>Döntéstámogatás</a:t>
            </a:r>
            <a:endParaRPr lang="hu-HU" altLang="hu-HU" sz="1600" b="1" dirty="0">
              <a:solidFill>
                <a:schemeClr val="accent1">
                  <a:lumMod val="75000"/>
                </a:schemeClr>
              </a:solidFill>
              <a:latin typeface="Times New Roman" panose="02020603050405020304" pitchFamily="18" charset="0"/>
            </a:endParaRPr>
          </a:p>
        </p:txBody>
      </p:sp>
      <p:sp>
        <p:nvSpPr>
          <p:cNvPr id="10" name="Oval 3"/>
          <p:cNvSpPr txBox="1">
            <a:spLocks noChangeArrowheads="1"/>
          </p:cNvSpPr>
          <p:nvPr/>
        </p:nvSpPr>
        <p:spPr bwMode="auto">
          <a:xfrm>
            <a:off x="6205093" y="5827747"/>
            <a:ext cx="2231006" cy="818912"/>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altLang="hu-HU" sz="1600" b="1" dirty="0" smtClean="0">
                <a:solidFill>
                  <a:schemeClr val="accent1">
                    <a:lumMod val="75000"/>
                  </a:schemeClr>
                </a:solidFill>
                <a:latin typeface="Times New Roman" panose="02020603050405020304" pitchFamily="18" charset="0"/>
              </a:rPr>
              <a:t>ÁNYK (adó)</a:t>
            </a:r>
            <a:endParaRPr lang="hu-HU" altLang="hu-HU" sz="1600" b="1" dirty="0">
              <a:solidFill>
                <a:schemeClr val="accent1">
                  <a:lumMod val="75000"/>
                </a:schemeClr>
              </a:solidFill>
              <a:latin typeface="Times New Roman" panose="02020603050405020304" pitchFamily="18" charset="0"/>
            </a:endParaRPr>
          </a:p>
        </p:txBody>
      </p:sp>
      <p:sp>
        <p:nvSpPr>
          <p:cNvPr id="11" name="Oval 3"/>
          <p:cNvSpPr txBox="1">
            <a:spLocks noChangeArrowheads="1"/>
          </p:cNvSpPr>
          <p:nvPr/>
        </p:nvSpPr>
        <p:spPr bwMode="auto">
          <a:xfrm>
            <a:off x="9256965" y="1345834"/>
            <a:ext cx="2278093" cy="810092"/>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altLang="hu-HU" sz="1600" b="1" dirty="0">
                <a:solidFill>
                  <a:schemeClr val="accent1">
                    <a:lumMod val="75000"/>
                  </a:schemeClr>
                </a:solidFill>
                <a:latin typeface="Times New Roman" panose="02020603050405020304" pitchFamily="18" charset="0"/>
              </a:rPr>
              <a:t>Ügyfélkapu-</a:t>
            </a:r>
          </a:p>
          <a:p>
            <a:pPr marL="0" indent="0" algn="ctr">
              <a:buNone/>
            </a:pPr>
            <a:r>
              <a:rPr lang="hu-HU" altLang="hu-HU" sz="1600" b="1" dirty="0">
                <a:solidFill>
                  <a:schemeClr val="accent1">
                    <a:lumMod val="75000"/>
                  </a:schemeClr>
                </a:solidFill>
                <a:latin typeface="Times New Roman" panose="02020603050405020304" pitchFamily="18" charset="0"/>
              </a:rPr>
              <a:t>hivatali </a:t>
            </a:r>
            <a:r>
              <a:rPr lang="hu-HU" altLang="hu-HU" sz="1600" b="1" dirty="0" smtClean="0">
                <a:solidFill>
                  <a:schemeClr val="accent1">
                    <a:lumMod val="75000"/>
                  </a:schemeClr>
                </a:solidFill>
                <a:latin typeface="Times New Roman" panose="02020603050405020304" pitchFamily="18" charset="0"/>
              </a:rPr>
              <a:t>kapu</a:t>
            </a:r>
            <a:endParaRPr lang="hu-HU" altLang="hu-HU" sz="1600" b="1" dirty="0">
              <a:solidFill>
                <a:schemeClr val="accent1">
                  <a:lumMod val="75000"/>
                </a:schemeClr>
              </a:solidFill>
              <a:latin typeface="Times New Roman" panose="02020603050405020304" pitchFamily="18" charset="0"/>
            </a:endParaRPr>
          </a:p>
        </p:txBody>
      </p:sp>
      <p:sp>
        <p:nvSpPr>
          <p:cNvPr id="12" name="Oval 3"/>
          <p:cNvSpPr txBox="1">
            <a:spLocks noChangeArrowheads="1"/>
          </p:cNvSpPr>
          <p:nvPr/>
        </p:nvSpPr>
        <p:spPr bwMode="auto">
          <a:xfrm>
            <a:off x="9560123" y="3883640"/>
            <a:ext cx="2226337" cy="855690"/>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altLang="hu-HU" sz="1600" b="1" dirty="0" smtClean="0">
                <a:solidFill>
                  <a:schemeClr val="accent1">
                    <a:lumMod val="75000"/>
                  </a:schemeClr>
                </a:solidFill>
                <a:latin typeface="Times New Roman" panose="02020603050405020304" pitchFamily="18" charset="0"/>
              </a:rPr>
              <a:t>Élethelyzet alapú portál</a:t>
            </a:r>
            <a:endParaRPr lang="hu-HU" altLang="hu-HU" sz="1600" b="1" dirty="0">
              <a:solidFill>
                <a:schemeClr val="accent1">
                  <a:lumMod val="75000"/>
                </a:schemeClr>
              </a:solidFill>
              <a:latin typeface="Times New Roman" panose="02020603050405020304" pitchFamily="18" charset="0"/>
            </a:endParaRPr>
          </a:p>
        </p:txBody>
      </p:sp>
      <p:sp>
        <p:nvSpPr>
          <p:cNvPr id="13" name="Oval 3"/>
          <p:cNvSpPr txBox="1">
            <a:spLocks noChangeArrowheads="1"/>
          </p:cNvSpPr>
          <p:nvPr/>
        </p:nvSpPr>
        <p:spPr bwMode="auto">
          <a:xfrm>
            <a:off x="430621" y="4021067"/>
            <a:ext cx="2225616" cy="814056"/>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altLang="hu-HU" sz="1600" b="1" dirty="0" err="1" smtClean="0">
                <a:solidFill>
                  <a:schemeClr val="accent1">
                    <a:lumMod val="75000"/>
                  </a:schemeClr>
                </a:solidFill>
                <a:latin typeface="Times New Roman" panose="02020603050405020304" pitchFamily="18" charset="0"/>
              </a:rPr>
              <a:t>Szocinfo</a:t>
            </a:r>
            <a:endParaRPr lang="hu-HU" altLang="hu-HU" sz="1600" b="1" dirty="0">
              <a:solidFill>
                <a:schemeClr val="accent1">
                  <a:lumMod val="75000"/>
                </a:schemeClr>
              </a:solidFill>
              <a:latin typeface="Times New Roman" panose="02020603050405020304" pitchFamily="18" charset="0"/>
            </a:endParaRPr>
          </a:p>
        </p:txBody>
      </p:sp>
      <p:sp>
        <p:nvSpPr>
          <p:cNvPr id="14" name="Oval 3"/>
          <p:cNvSpPr txBox="1">
            <a:spLocks noChangeArrowheads="1"/>
          </p:cNvSpPr>
          <p:nvPr/>
        </p:nvSpPr>
        <p:spPr bwMode="auto">
          <a:xfrm>
            <a:off x="252064" y="2555939"/>
            <a:ext cx="2229657" cy="793223"/>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altLang="hu-HU" sz="1600" b="1" dirty="0">
                <a:solidFill>
                  <a:schemeClr val="accent1">
                    <a:lumMod val="75000"/>
                  </a:schemeClr>
                </a:solidFill>
                <a:latin typeface="Times New Roman" panose="02020603050405020304" pitchFamily="18" charset="0"/>
              </a:rPr>
              <a:t>Térinformatikai </a:t>
            </a:r>
          </a:p>
          <a:p>
            <a:pPr marL="0" indent="0" algn="ctr">
              <a:buNone/>
            </a:pPr>
            <a:r>
              <a:rPr lang="hu-HU" altLang="hu-HU" sz="1600" b="1" dirty="0">
                <a:solidFill>
                  <a:schemeClr val="accent1">
                    <a:lumMod val="75000"/>
                  </a:schemeClr>
                </a:solidFill>
                <a:latin typeface="Times New Roman" panose="02020603050405020304" pitchFamily="18" charset="0"/>
              </a:rPr>
              <a:t>alkalmazások</a:t>
            </a:r>
          </a:p>
        </p:txBody>
      </p:sp>
      <p:cxnSp>
        <p:nvCxnSpPr>
          <p:cNvPr id="20" name="Egyenes összekötő nyíllal 19"/>
          <p:cNvCxnSpPr>
            <a:stCxn id="4" idx="6"/>
            <a:endCxn id="8" idx="2"/>
          </p:cNvCxnSpPr>
          <p:nvPr/>
        </p:nvCxnSpPr>
        <p:spPr>
          <a:xfrm flipV="1">
            <a:off x="7890138" y="3091147"/>
            <a:ext cx="1670706" cy="300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a:stCxn id="4" idx="5"/>
            <a:endCxn id="12" idx="2"/>
          </p:cNvCxnSpPr>
          <p:nvPr/>
        </p:nvCxnSpPr>
        <p:spPr>
          <a:xfrm>
            <a:off x="7320596" y="4021067"/>
            <a:ext cx="2239527" cy="290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gyenes összekötő nyíllal 24"/>
          <p:cNvCxnSpPr>
            <a:stCxn id="4" idx="4"/>
            <a:endCxn id="10" idx="0"/>
          </p:cNvCxnSpPr>
          <p:nvPr/>
        </p:nvCxnSpPr>
        <p:spPr>
          <a:xfrm>
            <a:off x="5945601" y="4281774"/>
            <a:ext cx="1374995" cy="1545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gyenes összekötő nyíllal 27"/>
          <p:cNvCxnSpPr>
            <a:stCxn id="4" idx="4"/>
            <a:endCxn id="9" idx="0"/>
          </p:cNvCxnSpPr>
          <p:nvPr/>
        </p:nvCxnSpPr>
        <p:spPr>
          <a:xfrm flipH="1">
            <a:off x="4758771" y="4281774"/>
            <a:ext cx="1186830" cy="1585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a:stCxn id="4" idx="2"/>
            <a:endCxn id="14" idx="6"/>
          </p:cNvCxnSpPr>
          <p:nvPr/>
        </p:nvCxnSpPr>
        <p:spPr>
          <a:xfrm flipH="1" flipV="1">
            <a:off x="2481721" y="2952551"/>
            <a:ext cx="1519342" cy="43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a:stCxn id="4" idx="3"/>
            <a:endCxn id="13" idx="6"/>
          </p:cNvCxnSpPr>
          <p:nvPr/>
        </p:nvCxnSpPr>
        <p:spPr>
          <a:xfrm flipH="1">
            <a:off x="2656237" y="4021067"/>
            <a:ext cx="1914368" cy="40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3"/>
          <p:cNvSpPr txBox="1">
            <a:spLocks noChangeArrowheads="1"/>
          </p:cNvSpPr>
          <p:nvPr/>
        </p:nvSpPr>
        <p:spPr bwMode="auto">
          <a:xfrm>
            <a:off x="343536" y="1261753"/>
            <a:ext cx="2231006" cy="807088"/>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altLang="hu-HU" sz="1600" b="1" dirty="0" err="1" smtClean="0">
                <a:solidFill>
                  <a:schemeClr val="accent1">
                    <a:lumMod val="75000"/>
                  </a:schemeClr>
                </a:solidFill>
                <a:latin typeface="Times New Roman" panose="02020603050405020304" pitchFamily="18" charset="0"/>
              </a:rPr>
              <a:t>EtiKETt</a:t>
            </a:r>
            <a:endParaRPr lang="hu-HU" altLang="hu-HU" sz="1600" b="1" dirty="0">
              <a:solidFill>
                <a:schemeClr val="accent1">
                  <a:lumMod val="75000"/>
                </a:schemeClr>
              </a:solidFill>
              <a:latin typeface="Times New Roman" panose="02020603050405020304" pitchFamily="18" charset="0"/>
            </a:endParaRPr>
          </a:p>
        </p:txBody>
      </p:sp>
      <p:cxnSp>
        <p:nvCxnSpPr>
          <p:cNvPr id="32" name="Egyenes összekötő nyíllal 31"/>
          <p:cNvCxnSpPr>
            <a:stCxn id="4" idx="1"/>
            <a:endCxn id="19" idx="6"/>
          </p:cNvCxnSpPr>
          <p:nvPr/>
        </p:nvCxnSpPr>
        <p:spPr>
          <a:xfrm flipH="1" flipV="1">
            <a:off x="2574542" y="1665297"/>
            <a:ext cx="1996063" cy="109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Dia számának helye 2"/>
          <p:cNvSpPr>
            <a:spLocks noGrp="1"/>
          </p:cNvSpPr>
          <p:nvPr>
            <p:ph type="sldNum" sz="quarter" idx="2"/>
          </p:nvPr>
        </p:nvSpPr>
        <p:spPr/>
        <p:txBody>
          <a:bodyPr/>
          <a:lstStyle/>
          <a:p>
            <a:fld id="{86CB4B4D-7CA3-9044-876B-883B54F8677D}" type="slidenum">
              <a:rPr lang="hu-HU" smtClean="0"/>
              <a:t>11</a:t>
            </a:fld>
            <a:endParaRPr lang="hu-HU"/>
          </a:p>
        </p:txBody>
      </p:sp>
      <p:sp>
        <p:nvSpPr>
          <p:cNvPr id="27" name="Oval 3"/>
          <p:cNvSpPr txBox="1">
            <a:spLocks noChangeArrowheads="1"/>
          </p:cNvSpPr>
          <p:nvPr/>
        </p:nvSpPr>
        <p:spPr bwMode="auto">
          <a:xfrm>
            <a:off x="920479" y="5165022"/>
            <a:ext cx="2225616" cy="814056"/>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altLang="hu-HU" sz="1600" b="1" dirty="0" smtClean="0">
                <a:solidFill>
                  <a:schemeClr val="accent1">
                    <a:lumMod val="75000"/>
                  </a:schemeClr>
                </a:solidFill>
                <a:latin typeface="Times New Roman" panose="02020603050405020304" pitchFamily="18" charset="0"/>
              </a:rPr>
              <a:t>Vezetői Információs</a:t>
            </a:r>
            <a:br>
              <a:rPr lang="hu-HU" altLang="hu-HU" sz="1600" b="1" dirty="0" smtClean="0">
                <a:solidFill>
                  <a:schemeClr val="accent1">
                    <a:lumMod val="75000"/>
                  </a:schemeClr>
                </a:solidFill>
                <a:latin typeface="Times New Roman" panose="02020603050405020304" pitchFamily="18" charset="0"/>
              </a:rPr>
            </a:br>
            <a:r>
              <a:rPr lang="hu-HU" altLang="hu-HU" sz="1600" b="1" dirty="0" smtClean="0">
                <a:solidFill>
                  <a:schemeClr val="accent1">
                    <a:lumMod val="75000"/>
                  </a:schemeClr>
                </a:solidFill>
                <a:latin typeface="Times New Roman" panose="02020603050405020304" pitchFamily="18" charset="0"/>
              </a:rPr>
              <a:t>Rendszer</a:t>
            </a:r>
            <a:endParaRPr lang="hu-HU" altLang="hu-HU" sz="1600" b="1" dirty="0">
              <a:solidFill>
                <a:schemeClr val="accent1">
                  <a:lumMod val="75000"/>
                </a:schemeClr>
              </a:solidFill>
              <a:latin typeface="Times New Roman" panose="02020603050405020304" pitchFamily="18" charset="0"/>
            </a:endParaRPr>
          </a:p>
        </p:txBody>
      </p:sp>
      <p:cxnSp>
        <p:nvCxnSpPr>
          <p:cNvPr id="29" name="Egyenes összekötő nyíllal 28"/>
          <p:cNvCxnSpPr>
            <a:stCxn id="4" idx="3"/>
            <a:endCxn id="27" idx="6"/>
          </p:cNvCxnSpPr>
          <p:nvPr/>
        </p:nvCxnSpPr>
        <p:spPr>
          <a:xfrm flipH="1">
            <a:off x="3146095" y="4021067"/>
            <a:ext cx="1424510" cy="1550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Oval 3"/>
          <p:cNvSpPr txBox="1">
            <a:spLocks noChangeArrowheads="1"/>
          </p:cNvSpPr>
          <p:nvPr/>
        </p:nvSpPr>
        <p:spPr bwMode="auto">
          <a:xfrm>
            <a:off x="9115451" y="5165022"/>
            <a:ext cx="2226337" cy="855690"/>
          </a:xfrm>
          <a:prstGeom prst="ellipse">
            <a:avLst/>
          </a:prstGeom>
          <a:gradFill rotWithShape="0">
            <a:gsLst>
              <a:gs pos="0">
                <a:srgbClr val="53D2FF"/>
              </a:gs>
              <a:gs pos="100000">
                <a:schemeClr val="bg1"/>
              </a:gs>
            </a:gsLst>
            <a:lin ang="5400000" scaled="1"/>
          </a:gradFill>
          <a:ln>
            <a:noFill/>
          </a:ln>
          <a:effectLst>
            <a:outerShdw dist="107763" dir="2700000" algn="ctr" rotWithShape="0">
              <a:srgbClr val="808080"/>
            </a:outerShdw>
          </a:effectLst>
        </p:spPr>
        <p:txBody>
          <a:bodyPr vert="horz" wrap="non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altLang="hu-HU" sz="1600" b="1" dirty="0" smtClean="0">
                <a:solidFill>
                  <a:schemeClr val="accent1">
                    <a:lumMod val="75000"/>
                  </a:schemeClr>
                </a:solidFill>
                <a:latin typeface="Times New Roman" panose="02020603050405020304" pitchFamily="18" charset="0"/>
              </a:rPr>
              <a:t>Automatikus</a:t>
            </a:r>
            <a:br>
              <a:rPr lang="hu-HU" altLang="hu-HU" sz="1600" b="1" dirty="0" smtClean="0">
                <a:solidFill>
                  <a:schemeClr val="accent1">
                    <a:lumMod val="75000"/>
                  </a:schemeClr>
                </a:solidFill>
                <a:latin typeface="Times New Roman" panose="02020603050405020304" pitchFamily="18" charset="0"/>
              </a:rPr>
            </a:br>
            <a:r>
              <a:rPr lang="hu-HU" altLang="hu-HU" sz="1600" b="1" dirty="0" smtClean="0">
                <a:solidFill>
                  <a:schemeClr val="accent1">
                    <a:lumMod val="75000"/>
                  </a:schemeClr>
                </a:solidFill>
                <a:latin typeface="Times New Roman" panose="02020603050405020304" pitchFamily="18" charset="0"/>
              </a:rPr>
              <a:t>jogszabályfigyelés</a:t>
            </a:r>
            <a:endParaRPr lang="hu-HU" altLang="hu-HU" sz="1600" b="1" dirty="0">
              <a:solidFill>
                <a:schemeClr val="accent1">
                  <a:lumMod val="75000"/>
                </a:schemeClr>
              </a:solidFill>
              <a:latin typeface="Times New Roman" panose="02020603050405020304" pitchFamily="18" charset="0"/>
            </a:endParaRPr>
          </a:p>
        </p:txBody>
      </p:sp>
      <p:cxnSp>
        <p:nvCxnSpPr>
          <p:cNvPr id="34" name="Egyenes összekötő nyíllal 33"/>
          <p:cNvCxnSpPr>
            <a:stCxn id="4" idx="5"/>
            <a:endCxn id="33" idx="2"/>
          </p:cNvCxnSpPr>
          <p:nvPr/>
        </p:nvCxnSpPr>
        <p:spPr>
          <a:xfrm>
            <a:off x="7320596" y="4021067"/>
            <a:ext cx="1794855" cy="157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10240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p:nvPr/>
        </p:nvSpPr>
        <p:spPr>
          <a:xfrm>
            <a:off x="4038600" y="6400414"/>
            <a:ext cx="4114800" cy="2769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888888"/>
                </a:solidFill>
              </a:defRPr>
            </a:lvl1pPr>
          </a:lstStyle>
          <a:p>
            <a:r>
              <a:rPr dirty="0" smtClean="0"/>
              <a:t>                                                                                                                                                                                        </a:t>
            </a:r>
            <a:endParaRPr dirty="0"/>
          </a:p>
        </p:txBody>
      </p:sp>
      <p:pic>
        <p:nvPicPr>
          <p:cNvPr id="253" name="image2.png"/>
          <p:cNvPicPr>
            <a:picLocks noChangeAspect="1"/>
          </p:cNvPicPr>
          <p:nvPr/>
        </p:nvPicPr>
        <p:blipFill>
          <a:blip r:embed="rId2">
            <a:extLst/>
          </a:blip>
          <a:srcRect t="7156"/>
          <a:stretch>
            <a:fillRect/>
          </a:stretch>
        </p:blipFill>
        <p:spPr>
          <a:xfrm>
            <a:off x="1364286" y="237727"/>
            <a:ext cx="8726771" cy="6228644"/>
          </a:xfrm>
          <a:prstGeom prst="rect">
            <a:avLst/>
          </a:prstGeom>
          <a:ln w="12700">
            <a:miter lim="400000"/>
          </a:ln>
        </p:spPr>
      </p:pic>
      <p:sp>
        <p:nvSpPr>
          <p:cNvPr id="254" name="Shape 254"/>
          <p:cNvSpPr/>
          <p:nvPr/>
        </p:nvSpPr>
        <p:spPr>
          <a:xfrm rot="19583621">
            <a:off x="1375157" y="1658619"/>
            <a:ext cx="9337663" cy="2859046"/>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defRPr sz="9600" b="1">
                <a:solidFill>
                  <a:srgbClr val="0085B4">
                    <a:alpha val="50000"/>
                  </a:srgbClr>
                </a:solidFill>
                <a:latin typeface="Times New Roman"/>
                <a:ea typeface="Times New Roman"/>
                <a:cs typeface="Times New Roman"/>
                <a:sym typeface="Times New Roman"/>
              </a:defRPr>
            </a:lvl1pPr>
          </a:lstStyle>
          <a:p>
            <a:r>
              <a:t>Ügyfélkapu, hivatali kapu</a:t>
            </a:r>
          </a:p>
        </p:txBody>
      </p:sp>
      <p:sp>
        <p:nvSpPr>
          <p:cNvPr id="255" name="Shape 2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nvSpPr>
        <p:spPr>
          <a:xfrm>
            <a:off x="4038600" y="6315392"/>
            <a:ext cx="4114800"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888888"/>
                </a:solidFill>
              </a:defRPr>
            </a:lvl1pPr>
          </a:lstStyle>
          <a:p>
            <a:r>
              <a:t>eKÖZIG Zrt.                                                                                                                                                                                         Hajdúszoboszlói Polgármesteri Hivatal</a:t>
            </a:r>
          </a:p>
        </p:txBody>
      </p:sp>
      <p:sp>
        <p:nvSpPr>
          <p:cNvPr id="258" name="Shape 258"/>
          <p:cNvSpPr>
            <a:spLocks noGrp="1"/>
          </p:cNvSpPr>
          <p:nvPr>
            <p:ph type="title"/>
          </p:nvPr>
        </p:nvSpPr>
        <p:spPr>
          <a:xfrm>
            <a:off x="838200" y="365125"/>
            <a:ext cx="10515600" cy="1325563"/>
          </a:xfrm>
          <a:prstGeom prst="rect">
            <a:avLst/>
          </a:prstGeom>
        </p:spPr>
        <p:txBody>
          <a:bodyPr/>
          <a:lstStyle/>
          <a:p>
            <a:endParaRPr/>
          </a:p>
        </p:txBody>
      </p:sp>
      <p:pic>
        <p:nvPicPr>
          <p:cNvPr id="259" name="image1.jpe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0" name="Shape 260"/>
          <p:cNvSpPr/>
          <p:nvPr/>
        </p:nvSpPr>
        <p:spPr>
          <a:xfrm rot="19583621">
            <a:off x="1393871" y="2391631"/>
            <a:ext cx="9337665" cy="1449347"/>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defRPr sz="9600" b="1">
                <a:solidFill>
                  <a:srgbClr val="0085B4">
                    <a:alpha val="50000"/>
                  </a:srgbClr>
                </a:solidFill>
                <a:latin typeface="Times New Roman"/>
                <a:ea typeface="Times New Roman"/>
                <a:cs typeface="Times New Roman"/>
                <a:sym typeface="Times New Roman"/>
              </a:defRPr>
            </a:lvl1pPr>
          </a:lstStyle>
          <a:p>
            <a:r>
              <a:t>Iratkezelő</a:t>
            </a:r>
          </a:p>
        </p:txBody>
      </p:sp>
      <p:sp>
        <p:nvSpPr>
          <p:cNvPr id="261" name="Shape 26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2.jpeg"/>
          <p:cNvPicPr>
            <a:picLocks noChangeAspect="1"/>
          </p:cNvPicPr>
          <p:nvPr/>
        </p:nvPicPr>
        <p:blipFill>
          <a:blip r:embed="rId2">
            <a:extLst/>
          </a:blip>
          <a:stretch>
            <a:fillRect/>
          </a:stretch>
        </p:blipFill>
        <p:spPr>
          <a:xfrm>
            <a:off x="327804" y="281675"/>
            <a:ext cx="5942368" cy="6041960"/>
          </a:xfrm>
          <a:prstGeom prst="rect">
            <a:avLst/>
          </a:prstGeom>
          <a:ln>
            <a:solidFill>
              <a:srgbClr val="000000"/>
            </a:solidFill>
          </a:ln>
        </p:spPr>
      </p:pic>
      <p:pic>
        <p:nvPicPr>
          <p:cNvPr id="264" name="image3.jpeg"/>
          <p:cNvPicPr>
            <a:picLocks noChangeAspect="1"/>
          </p:cNvPicPr>
          <p:nvPr/>
        </p:nvPicPr>
        <p:blipFill>
          <a:blip r:embed="rId3">
            <a:extLst/>
          </a:blip>
          <a:stretch>
            <a:fillRect/>
          </a:stretch>
        </p:blipFill>
        <p:spPr>
          <a:xfrm>
            <a:off x="5934974" y="1774137"/>
            <a:ext cx="4896156" cy="4139587"/>
          </a:xfrm>
          <a:prstGeom prst="rect">
            <a:avLst/>
          </a:prstGeom>
          <a:ln>
            <a:solidFill>
              <a:srgbClr val="000000"/>
            </a:solidFill>
          </a:ln>
        </p:spPr>
      </p:pic>
      <p:sp>
        <p:nvSpPr>
          <p:cNvPr id="265" name="Shape 265"/>
          <p:cNvSpPr/>
          <p:nvPr/>
        </p:nvSpPr>
        <p:spPr>
          <a:xfrm rot="19583621">
            <a:off x="2466394" y="1894047"/>
            <a:ext cx="6833136" cy="2859047"/>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defRPr sz="9600" b="1">
                <a:solidFill>
                  <a:srgbClr val="0085B4">
                    <a:alpha val="50000"/>
                  </a:srgbClr>
                </a:solidFill>
                <a:latin typeface="Times New Roman"/>
                <a:ea typeface="Times New Roman"/>
                <a:cs typeface="Times New Roman"/>
                <a:sym typeface="Times New Roman"/>
              </a:defRPr>
            </a:lvl1pPr>
          </a:lstStyle>
          <a:p>
            <a:r>
              <a:rPr dirty="0" err="1"/>
              <a:t>Élethelyzet</a:t>
            </a:r>
            <a:r>
              <a:rPr dirty="0"/>
              <a:t> </a:t>
            </a:r>
            <a:r>
              <a:rPr dirty="0" err="1"/>
              <a:t>alapú</a:t>
            </a:r>
            <a:r>
              <a:rPr dirty="0"/>
              <a:t> </a:t>
            </a:r>
            <a:r>
              <a:rPr dirty="0" err="1"/>
              <a:t>portál</a:t>
            </a:r>
            <a:endParaRPr dirty="0"/>
          </a:p>
        </p:txBody>
      </p:sp>
      <p:sp>
        <p:nvSpPr>
          <p:cNvPr id="266" name="Shape 266"/>
          <p:cNvSpPr>
            <a:spLocks noGrp="1"/>
          </p:cNvSpPr>
          <p:nvPr>
            <p:ph type="title"/>
          </p:nvPr>
        </p:nvSpPr>
        <p:spPr>
          <a:xfrm>
            <a:off x="838200" y="365125"/>
            <a:ext cx="10515600" cy="1325563"/>
          </a:xfrm>
          <a:prstGeom prst="rect">
            <a:avLst/>
          </a:prstGeom>
        </p:spPr>
        <p:txBody>
          <a:bodyPr/>
          <a:lstStyle/>
          <a:p>
            <a:pPr algn="r">
              <a:defRPr b="1">
                <a:solidFill>
                  <a:srgbClr val="FFFFFF"/>
                </a:solidFill>
                <a:latin typeface="Times New Roman"/>
                <a:ea typeface="Times New Roman"/>
                <a:cs typeface="Times New Roman"/>
                <a:sym typeface="Times New Roman"/>
              </a:defRPr>
            </a:pPr>
            <a:r>
              <a:t>www.hajduszoboszlo.eu</a:t>
            </a:r>
            <a:br/>
            <a:endParaRPr/>
          </a:p>
        </p:txBody>
      </p:sp>
      <p:sp>
        <p:nvSpPr>
          <p:cNvPr id="267" name="Shape 26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66"/>
                                        </p:tgtEl>
                                        <p:attrNameLst>
                                          <p:attrName>style.visibility</p:attrName>
                                        </p:attrNameLst>
                                      </p:cBhvr>
                                      <p:to>
                                        <p:strVal val="visible"/>
                                      </p:to>
                                    </p:set>
                                    <p:anim calcmode="lin" valueType="num">
                                      <p:cBhvr>
                                        <p:cTn id="7" dur="500" fill="hold"/>
                                        <p:tgtEl>
                                          <p:spTgt spid="266"/>
                                        </p:tgtEl>
                                        <p:attrNameLst>
                                          <p:attrName>ppt_x</p:attrName>
                                        </p:attrNameLst>
                                      </p:cBhvr>
                                      <p:tavLst>
                                        <p:tav tm="0">
                                          <p:val>
                                            <p:strVal val="#ppt_x"/>
                                          </p:val>
                                        </p:tav>
                                        <p:tav tm="100000">
                                          <p:val>
                                            <p:strVal val="#ppt_x"/>
                                          </p:val>
                                        </p:tav>
                                      </p:tavLst>
                                    </p:anim>
                                    <p:anim calcmode="lin" valueType="num">
                                      <p:cBhvr>
                                        <p:cTn id="8" dur="500" fill="hold"/>
                                        <p:tgtEl>
                                          <p:spTgt spid="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Szöveg helye 2"/>
          <p:cNvSpPr>
            <a:spLocks noGrp="1"/>
          </p:cNvSpPr>
          <p:nvPr>
            <p:ph type="body" idx="1"/>
          </p:nvPr>
        </p:nvSpPr>
        <p:spPr/>
        <p:txBody>
          <a:bodyPr/>
          <a:lstStyle/>
          <a:p>
            <a:endParaRPr lang="hu-HU"/>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b="4033"/>
          <a:stretch/>
        </p:blipFill>
        <p:spPr>
          <a:xfrm>
            <a:off x="286871" y="231237"/>
            <a:ext cx="11538686" cy="6196457"/>
          </a:xfrm>
          <a:prstGeom prst="rect">
            <a:avLst/>
          </a:prstGeom>
        </p:spPr>
      </p:pic>
      <p:sp>
        <p:nvSpPr>
          <p:cNvPr id="5" name="Shape 265"/>
          <p:cNvSpPr/>
          <p:nvPr/>
        </p:nvSpPr>
        <p:spPr>
          <a:xfrm rot="19583621">
            <a:off x="493470" y="2666170"/>
            <a:ext cx="10395490" cy="1569656"/>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wrap="square" lIns="45718" tIns="45718" rIns="45718" bIns="45718">
            <a:spAutoFit/>
          </a:bodyPr>
          <a:lstStyle>
            <a:lvl1pPr algn="ctr">
              <a:defRPr sz="9600" b="1">
                <a:solidFill>
                  <a:srgbClr val="0085B4">
                    <a:alpha val="50000"/>
                  </a:srgbClr>
                </a:solidFill>
                <a:latin typeface="Times New Roman"/>
                <a:ea typeface="Times New Roman"/>
                <a:cs typeface="Times New Roman"/>
                <a:sym typeface="Times New Roman"/>
              </a:defRPr>
            </a:lvl1pPr>
          </a:lstStyle>
          <a:p>
            <a:r>
              <a:rPr lang="hu-HU" dirty="0" smtClean="0"/>
              <a:t>Döntéstámogatás</a:t>
            </a:r>
            <a:endParaRPr dirty="0"/>
          </a:p>
        </p:txBody>
      </p:sp>
      <p:sp>
        <p:nvSpPr>
          <p:cNvPr id="6" name="Dia számának helye 5"/>
          <p:cNvSpPr>
            <a:spLocks noGrp="1"/>
          </p:cNvSpPr>
          <p:nvPr>
            <p:ph type="sldNum" sz="quarter" idx="2"/>
          </p:nvPr>
        </p:nvSpPr>
        <p:spPr/>
        <p:txBody>
          <a:bodyPr/>
          <a:lstStyle/>
          <a:p>
            <a:fld id="{86CB4B4D-7CA3-9044-876B-883B54F8677D}" type="slidenum">
              <a:rPr lang="hu-HU" smtClean="0"/>
              <a:t>15</a:t>
            </a:fld>
            <a:endParaRPr lang="hu-HU"/>
          </a:p>
        </p:txBody>
      </p:sp>
    </p:spTree>
    <p:extLst>
      <p:ext uri="{BB962C8B-B14F-4D97-AF65-F5344CB8AC3E}">
        <p14:creationId xmlns:p14="http://schemas.microsoft.com/office/powerpoint/2010/main" val="259399690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838200" y="365125"/>
            <a:ext cx="10515600" cy="1325563"/>
          </a:xfrm>
          <a:prstGeom prst="rect">
            <a:avLst/>
          </a:prstGeom>
        </p:spPr>
        <p:txBody>
          <a:bodyPr/>
          <a:lstStyle/>
          <a:p>
            <a:endParaRPr/>
          </a:p>
        </p:txBody>
      </p:sp>
      <p:pic>
        <p:nvPicPr>
          <p:cNvPr id="270" name="image4.jpeg"/>
          <p:cNvPicPr>
            <a:picLocks noChangeAspect="1"/>
          </p:cNvPicPr>
          <p:nvPr/>
        </p:nvPicPr>
        <p:blipFill>
          <a:blip r:embed="rId3">
            <a:extLst/>
          </a:blip>
          <a:stretch>
            <a:fillRect/>
          </a:stretch>
        </p:blipFill>
        <p:spPr>
          <a:xfrm>
            <a:off x="0" y="233083"/>
            <a:ext cx="6038492" cy="5905314"/>
          </a:xfrm>
          <a:prstGeom prst="rect">
            <a:avLst/>
          </a:prstGeom>
          <a:ln>
            <a:solidFill>
              <a:srgbClr val="000000"/>
            </a:solidFill>
          </a:ln>
        </p:spPr>
      </p:pic>
      <p:pic>
        <p:nvPicPr>
          <p:cNvPr id="271" name="image5.jpeg"/>
          <p:cNvPicPr>
            <a:picLocks noChangeAspect="1"/>
          </p:cNvPicPr>
          <p:nvPr/>
        </p:nvPicPr>
        <p:blipFill>
          <a:blip r:embed="rId4">
            <a:extLst/>
          </a:blip>
          <a:stretch>
            <a:fillRect/>
          </a:stretch>
        </p:blipFill>
        <p:spPr>
          <a:xfrm>
            <a:off x="5634034" y="233083"/>
            <a:ext cx="6557968" cy="5905314"/>
          </a:xfrm>
          <a:prstGeom prst="rect">
            <a:avLst/>
          </a:prstGeom>
          <a:ln>
            <a:solidFill>
              <a:srgbClr val="000000"/>
            </a:solidFill>
          </a:ln>
        </p:spPr>
      </p:pic>
      <p:sp>
        <p:nvSpPr>
          <p:cNvPr id="272" name="Shape 272"/>
          <p:cNvSpPr/>
          <p:nvPr/>
        </p:nvSpPr>
        <p:spPr>
          <a:xfrm rot="19583621">
            <a:off x="2588627" y="2498141"/>
            <a:ext cx="6833136" cy="1449347"/>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defRPr sz="9600" b="1">
                <a:solidFill>
                  <a:srgbClr val="0085B4">
                    <a:alpha val="50000"/>
                  </a:srgbClr>
                </a:solidFill>
                <a:latin typeface="Times New Roman"/>
                <a:ea typeface="Times New Roman"/>
                <a:cs typeface="Times New Roman"/>
                <a:sym typeface="Times New Roman"/>
              </a:defRPr>
            </a:lvl1pPr>
          </a:lstStyle>
          <a:p>
            <a:r>
              <a:t>ÁNYK (adó)</a:t>
            </a:r>
          </a:p>
        </p:txBody>
      </p:sp>
      <p:sp>
        <p:nvSpPr>
          <p:cNvPr id="273" name="Shape 27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p:nvPr>
        </p:nvSpPr>
        <p:spPr>
          <a:xfrm>
            <a:off x="838200" y="365125"/>
            <a:ext cx="10515600" cy="1325563"/>
          </a:xfrm>
          <a:prstGeom prst="rect">
            <a:avLst/>
          </a:prstGeom>
        </p:spPr>
        <p:txBody>
          <a:bodyPr/>
          <a:lstStyle/>
          <a:p>
            <a:endParaRPr/>
          </a:p>
        </p:txBody>
      </p:sp>
      <p:pic>
        <p:nvPicPr>
          <p:cNvPr id="286" name="image3.png"/>
          <p:cNvPicPr>
            <a:picLocks noChangeAspect="1"/>
          </p:cNvPicPr>
          <p:nvPr/>
        </p:nvPicPr>
        <p:blipFill>
          <a:blip r:embed="rId2">
            <a:extLst/>
          </a:blip>
          <a:stretch>
            <a:fillRect/>
          </a:stretch>
        </p:blipFill>
        <p:spPr>
          <a:xfrm>
            <a:off x="300466" y="365125"/>
            <a:ext cx="8612821" cy="4194846"/>
          </a:xfrm>
          <a:prstGeom prst="rect">
            <a:avLst/>
          </a:prstGeom>
          <a:ln w="12700">
            <a:miter lim="400000"/>
          </a:ln>
        </p:spPr>
      </p:pic>
      <p:pic>
        <p:nvPicPr>
          <p:cNvPr id="287" name="image4.png"/>
          <p:cNvPicPr>
            <a:picLocks noChangeAspect="1"/>
          </p:cNvPicPr>
          <p:nvPr/>
        </p:nvPicPr>
        <p:blipFill>
          <a:blip r:embed="rId3">
            <a:extLst/>
          </a:blip>
          <a:stretch>
            <a:fillRect/>
          </a:stretch>
        </p:blipFill>
        <p:spPr>
          <a:xfrm>
            <a:off x="3417496" y="2292120"/>
            <a:ext cx="8251990" cy="4012661"/>
          </a:xfrm>
          <a:prstGeom prst="rect">
            <a:avLst/>
          </a:prstGeom>
          <a:ln w="12700">
            <a:miter lim="400000"/>
          </a:ln>
        </p:spPr>
      </p:pic>
      <p:sp>
        <p:nvSpPr>
          <p:cNvPr id="288" name="Shape 288"/>
          <p:cNvSpPr/>
          <p:nvPr/>
        </p:nvSpPr>
        <p:spPr>
          <a:xfrm rot="19780540">
            <a:off x="2394617" y="2384607"/>
            <a:ext cx="6472197" cy="1449346"/>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wrap="none" lIns="45718" tIns="45718" rIns="45718" bIns="45718">
            <a:spAutoFit/>
          </a:bodyPr>
          <a:lstStyle>
            <a:lvl1pPr>
              <a:defRPr sz="9600" b="1">
                <a:solidFill>
                  <a:srgbClr val="0085B4">
                    <a:alpha val="50000"/>
                  </a:srgbClr>
                </a:solidFill>
                <a:latin typeface="Times New Roman"/>
                <a:ea typeface="Times New Roman"/>
                <a:cs typeface="Times New Roman"/>
                <a:sym typeface="Times New Roman"/>
              </a:defRPr>
            </a:lvl1pPr>
          </a:lstStyle>
          <a:p>
            <a:r>
              <a:t>SZOCINFO</a:t>
            </a:r>
          </a:p>
        </p:txBody>
      </p:sp>
      <p:sp>
        <p:nvSpPr>
          <p:cNvPr id="289" name="Shape 28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image8.jpeg"/>
          <p:cNvPicPr>
            <a:picLocks noChangeAspect="1"/>
          </p:cNvPicPr>
          <p:nvPr/>
        </p:nvPicPr>
        <p:blipFill>
          <a:blip r:embed="rId2">
            <a:extLst/>
          </a:blip>
          <a:stretch>
            <a:fillRect/>
          </a:stretch>
        </p:blipFill>
        <p:spPr>
          <a:xfrm>
            <a:off x="290029" y="437989"/>
            <a:ext cx="11681839" cy="5959110"/>
          </a:xfrm>
          <a:prstGeom prst="rect">
            <a:avLst/>
          </a:prstGeom>
          <a:ln w="12700">
            <a:miter lim="400000"/>
          </a:ln>
        </p:spPr>
      </p:pic>
      <p:sp>
        <p:nvSpPr>
          <p:cNvPr id="292" name="Shape 292"/>
          <p:cNvSpPr/>
          <p:nvPr/>
        </p:nvSpPr>
        <p:spPr>
          <a:xfrm rot="19780540">
            <a:off x="1507760" y="2389043"/>
            <a:ext cx="8230750" cy="1449347"/>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wrap="none" lIns="45718" tIns="45718" rIns="45718" bIns="45718">
            <a:spAutoFit/>
          </a:bodyPr>
          <a:lstStyle>
            <a:lvl1pPr>
              <a:defRPr sz="9600" b="1">
                <a:solidFill>
                  <a:srgbClr val="0085B4">
                    <a:alpha val="50000"/>
                  </a:srgbClr>
                </a:solidFill>
                <a:latin typeface="Times New Roman"/>
                <a:ea typeface="Times New Roman"/>
                <a:cs typeface="Times New Roman"/>
                <a:sym typeface="Times New Roman"/>
              </a:defRPr>
            </a:lvl1pPr>
          </a:lstStyle>
          <a:p>
            <a:r>
              <a:rPr dirty="0" err="1"/>
              <a:t>Térinformatika</a:t>
            </a:r>
            <a:endParaRPr dirty="0"/>
          </a:p>
        </p:txBody>
      </p:sp>
      <p:sp>
        <p:nvSpPr>
          <p:cNvPr id="293" name="Shape 2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2"/>
          </p:nvPr>
        </p:nvSpPr>
        <p:spPr/>
        <p:txBody>
          <a:bodyPr/>
          <a:lstStyle/>
          <a:p>
            <a:fld id="{86CB4B4D-7CA3-9044-876B-883B54F8677D}" type="slidenum">
              <a:rPr lang="hu-HU" smtClean="0"/>
              <a:t>19</a:t>
            </a:fld>
            <a:endParaRPr lang="hu-H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 y="168288"/>
            <a:ext cx="10395857" cy="620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292"/>
          <p:cNvSpPr/>
          <p:nvPr/>
        </p:nvSpPr>
        <p:spPr>
          <a:xfrm rot="19780540">
            <a:off x="955230" y="1880156"/>
            <a:ext cx="10965498" cy="3046984"/>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wrap="none" lIns="45718" tIns="45718" rIns="45718" bIns="45718">
            <a:spAutoFit/>
          </a:bodyPr>
          <a:lstStyle>
            <a:lvl1pPr>
              <a:defRPr sz="9600" b="1">
                <a:solidFill>
                  <a:srgbClr val="0085B4">
                    <a:alpha val="50000"/>
                  </a:srgbClr>
                </a:solidFill>
                <a:latin typeface="Times New Roman"/>
                <a:ea typeface="Times New Roman"/>
                <a:cs typeface="Times New Roman"/>
                <a:sym typeface="Times New Roman"/>
              </a:defRPr>
            </a:lvl1pPr>
          </a:lstStyle>
          <a:p>
            <a:pPr algn="ctr"/>
            <a:r>
              <a:rPr lang="hu-HU" dirty="0" smtClean="0"/>
              <a:t>Vezetői Információs </a:t>
            </a:r>
          </a:p>
          <a:p>
            <a:pPr algn="ctr"/>
            <a:r>
              <a:rPr lang="hu-HU" dirty="0" smtClean="0"/>
              <a:t>Rendszer</a:t>
            </a:r>
            <a:endParaRPr dirty="0"/>
          </a:p>
        </p:txBody>
      </p:sp>
    </p:spTree>
    <p:extLst>
      <p:ext uri="{BB962C8B-B14F-4D97-AF65-F5344CB8AC3E}">
        <p14:creationId xmlns:p14="http://schemas.microsoft.com/office/powerpoint/2010/main" val="201654455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925688" y="6315392"/>
            <a:ext cx="10713157"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888888"/>
                </a:solidFill>
              </a:defRPr>
            </a:lvl1pPr>
          </a:lstStyle>
          <a:p>
            <a:r>
              <a:t>eKÖZIG Zrt.                                                                                                                                                                                         Hajdúszoboszlói Polgármesteri Hivatal</a:t>
            </a:r>
          </a:p>
        </p:txBody>
      </p:sp>
      <p:sp>
        <p:nvSpPr>
          <p:cNvPr id="117" name="Shape 117"/>
          <p:cNvSpPr>
            <a:spLocks noGrp="1"/>
          </p:cNvSpPr>
          <p:nvPr>
            <p:ph type="title"/>
          </p:nvPr>
        </p:nvSpPr>
        <p:spPr>
          <a:xfrm>
            <a:off x="838200" y="365125"/>
            <a:ext cx="10515600" cy="1325563"/>
          </a:xfrm>
          <a:prstGeom prst="rect">
            <a:avLst/>
          </a:prstGeom>
        </p:spPr>
        <p:txBody>
          <a:bodyPr/>
          <a:lstStyle>
            <a:lvl1pPr algn="ctr">
              <a:defRPr b="1">
                <a:latin typeface="Times New Roman"/>
                <a:ea typeface="Times New Roman"/>
                <a:cs typeface="Times New Roman"/>
                <a:sym typeface="Times New Roman"/>
              </a:defRPr>
            </a:lvl1pPr>
          </a:lstStyle>
          <a:p>
            <a:r>
              <a:t>Előzmények</a:t>
            </a:r>
          </a:p>
        </p:txBody>
      </p:sp>
      <p:sp>
        <p:nvSpPr>
          <p:cNvPr id="118" name="Shape 118"/>
          <p:cNvSpPr>
            <a:spLocks noGrp="1"/>
          </p:cNvSpPr>
          <p:nvPr>
            <p:ph type="body" idx="1"/>
          </p:nvPr>
        </p:nvSpPr>
        <p:spPr>
          <a:xfrm>
            <a:off x="838200" y="1690688"/>
            <a:ext cx="10515600" cy="4744978"/>
          </a:xfrm>
          <a:prstGeom prst="rect">
            <a:avLst/>
          </a:prstGeom>
        </p:spPr>
        <p:txBody>
          <a:bodyPr/>
          <a:lstStyle/>
          <a:p>
            <a:pPr algn="just">
              <a:lnSpc>
                <a:spcPct val="72000"/>
              </a:lnSpc>
              <a:defRPr sz="2500">
                <a:latin typeface="Times New Roman"/>
                <a:ea typeface="Times New Roman"/>
                <a:cs typeface="Times New Roman"/>
                <a:sym typeface="Times New Roman"/>
              </a:defRPr>
            </a:pPr>
            <a:r>
              <a:t>„A térségi közigazgatási és közszolgáltatási informatikai rendszerek továbbfejlesztése” projekt (DAOP-2009-4.3.2., DDOP-2009-3.1.4., ÉAOP-2009-4.1.6., ÉMOP-2009-4.3.2., KDOP-2009-5.3.1., KMOP-2009-4.7.1., NYDOP-5.4.1.)</a:t>
            </a:r>
          </a:p>
          <a:p>
            <a:pPr algn="just">
              <a:lnSpc>
                <a:spcPct val="72000"/>
              </a:lnSpc>
              <a:defRPr sz="2500">
                <a:latin typeface="Times New Roman"/>
                <a:ea typeface="Times New Roman"/>
                <a:cs typeface="Times New Roman"/>
                <a:sym typeface="Times New Roman"/>
              </a:defRPr>
            </a:pPr>
            <a:r>
              <a:t>Magyary Program 12.0 </a:t>
            </a:r>
          </a:p>
          <a:p>
            <a:pPr algn="just">
              <a:lnSpc>
                <a:spcPct val="72000"/>
              </a:lnSpc>
              <a:defRPr sz="2500">
                <a:latin typeface="Times New Roman"/>
                <a:ea typeface="Times New Roman"/>
                <a:cs typeface="Times New Roman"/>
                <a:sym typeface="Times New Roman"/>
              </a:defRPr>
            </a:pPr>
            <a:r>
              <a:t>„Önkormányzati ASP központ felállítása” (EKOP 3.1.6.-2012-2012-0001)</a:t>
            </a:r>
          </a:p>
          <a:p>
            <a:pPr algn="just">
              <a:lnSpc>
                <a:spcPct val="72000"/>
              </a:lnSpc>
              <a:defRPr sz="2500">
                <a:latin typeface="Times New Roman"/>
                <a:ea typeface="Times New Roman"/>
                <a:cs typeface="Times New Roman"/>
                <a:sym typeface="Times New Roman"/>
              </a:defRPr>
            </a:pPr>
            <a:r>
              <a:t>az elektronikus közigazgatás kiterjesztésével kapcsolatos feladatokról szóló 1743/2014. (XII.15.) Kormány határozat (országos kiterjesztés)</a:t>
            </a:r>
          </a:p>
          <a:p>
            <a:pPr algn="just">
              <a:lnSpc>
                <a:spcPct val="72000"/>
              </a:lnSpc>
              <a:defRPr sz="2500">
                <a:latin typeface="Times New Roman"/>
                <a:ea typeface="Times New Roman"/>
                <a:cs typeface="Times New Roman"/>
                <a:sym typeface="Times New Roman"/>
              </a:defRPr>
            </a:pPr>
            <a:r>
              <a:t>Magyarország helyi önkormányzatairól szóló 2011. évi CLXXXIX. törvény módosításáról szóló 2016. évi LIV. törvény</a:t>
            </a:r>
          </a:p>
          <a:p>
            <a:pPr algn="just">
              <a:lnSpc>
                <a:spcPct val="72000"/>
              </a:lnSpc>
              <a:defRPr sz="2500">
                <a:latin typeface="Times New Roman"/>
                <a:ea typeface="Times New Roman"/>
                <a:cs typeface="Times New Roman"/>
                <a:sym typeface="Times New Roman"/>
              </a:defRPr>
            </a:pPr>
            <a:r>
              <a:t>Az önkormányzati Asp központról és a közfeladatot ellátó szervek iratkezelésének általános követelményeiről szóló 335/2005. (XII.29.) Korm.rendelet módosításáról szóló 62/2015. (III.24.) Korm.rendelet</a:t>
            </a:r>
          </a:p>
        </p:txBody>
      </p:sp>
      <p:sp>
        <p:nvSpPr>
          <p:cNvPr id="119" name="Shape 119"/>
          <p:cNvSpPr>
            <a:spLocks noGrp="1"/>
          </p:cNvSpPr>
          <p:nvPr>
            <p:ph type="sldNum" sz="quarter" idx="2"/>
          </p:nvPr>
        </p:nvSpPr>
        <p:spPr>
          <a:xfrm>
            <a:off x="6043931" y="6315392"/>
            <a:ext cx="184059"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Szöveg helye 2"/>
          <p:cNvSpPr>
            <a:spLocks noGrp="1"/>
          </p:cNvSpPr>
          <p:nvPr>
            <p:ph type="body" idx="1"/>
          </p:nvPr>
        </p:nvSpPr>
        <p:spPr/>
        <p:txBody>
          <a:bodyPr/>
          <a:lstStyle/>
          <a:p>
            <a:endParaRPr lang="hu-HU"/>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0"/>
            <a:ext cx="7457608" cy="6858000"/>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007" y="1497442"/>
            <a:ext cx="4797361" cy="5169401"/>
          </a:xfrm>
          <a:prstGeom prst="rect">
            <a:avLst/>
          </a:prstGeom>
          <a:scene3d>
            <a:camera prst="orthographicFront">
              <a:rot lat="0" lon="0" rev="0"/>
            </a:camera>
            <a:lightRig rig="threePt" dir="t"/>
          </a:scene3d>
        </p:spPr>
      </p:pic>
      <p:sp>
        <p:nvSpPr>
          <p:cNvPr id="7" name="Shape 292"/>
          <p:cNvSpPr/>
          <p:nvPr/>
        </p:nvSpPr>
        <p:spPr>
          <a:xfrm rot="19780540">
            <a:off x="3286281" y="2328889"/>
            <a:ext cx="4673711" cy="1569656"/>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wrap="none" lIns="45718" tIns="45718" rIns="45718" bIns="45718">
            <a:spAutoFit/>
          </a:bodyPr>
          <a:lstStyle>
            <a:lvl1pPr>
              <a:defRPr sz="9600" b="1">
                <a:solidFill>
                  <a:srgbClr val="0085B4">
                    <a:alpha val="50000"/>
                  </a:srgbClr>
                </a:solidFill>
                <a:latin typeface="Times New Roman"/>
                <a:ea typeface="Times New Roman"/>
                <a:cs typeface="Times New Roman"/>
                <a:sym typeface="Times New Roman"/>
              </a:defRPr>
            </a:lvl1pPr>
          </a:lstStyle>
          <a:p>
            <a:r>
              <a:rPr lang="hu-HU" dirty="0" err="1" smtClean="0"/>
              <a:t>EtiKETt</a:t>
            </a:r>
            <a:endParaRPr dirty="0"/>
          </a:p>
        </p:txBody>
      </p:sp>
      <p:sp>
        <p:nvSpPr>
          <p:cNvPr id="5" name="Dia számának helye 4"/>
          <p:cNvSpPr>
            <a:spLocks noGrp="1"/>
          </p:cNvSpPr>
          <p:nvPr>
            <p:ph type="sldNum" sz="quarter" idx="2"/>
          </p:nvPr>
        </p:nvSpPr>
        <p:spPr/>
        <p:txBody>
          <a:bodyPr/>
          <a:lstStyle/>
          <a:p>
            <a:fld id="{86CB4B4D-7CA3-9044-876B-883B54F8677D}" type="slidenum">
              <a:rPr lang="hu-HU" smtClean="0"/>
              <a:t>20</a:t>
            </a:fld>
            <a:endParaRPr lang="hu-HU"/>
          </a:p>
        </p:txBody>
      </p:sp>
    </p:spTree>
    <p:extLst>
      <p:ext uri="{BB962C8B-B14F-4D97-AF65-F5344CB8AC3E}">
        <p14:creationId xmlns:p14="http://schemas.microsoft.com/office/powerpoint/2010/main" val="319579998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p:cNvSpPr>
          <p:nvPr>
            <p:ph type="title" idx="4294967295"/>
          </p:nvPr>
        </p:nvSpPr>
        <p:spPr>
          <a:xfrm>
            <a:off x="2209800" y="1844675"/>
            <a:ext cx="7772400" cy="1920876"/>
          </a:xfrm>
          <a:prstGeom prst="rect">
            <a:avLst/>
          </a:prstGeom>
        </p:spPr>
        <p:txBody>
          <a:bodyPr/>
          <a:lstStyle/>
          <a:p>
            <a:pPr algn="ctr">
              <a:defRPr b="1">
                <a:latin typeface="Times New Roman"/>
                <a:ea typeface="Times New Roman"/>
                <a:cs typeface="Times New Roman"/>
                <a:sym typeface="Times New Roman"/>
              </a:defRPr>
            </a:pPr>
            <a:r>
              <a:t/>
            </a:r>
            <a:br/>
            <a:r>
              <a:t>Köszönöm a megtisztelő figyelmet!</a:t>
            </a:r>
          </a:p>
        </p:txBody>
      </p:sp>
      <p:sp>
        <p:nvSpPr>
          <p:cNvPr id="296" name="Shape 296"/>
          <p:cNvSpPr>
            <a:spLocks noGrp="1"/>
          </p:cNvSpPr>
          <p:nvPr>
            <p:ph type="sldNum" sz="quarter" idx="2"/>
          </p:nvPr>
        </p:nvSpPr>
        <p:spPr>
          <a:xfrm>
            <a:off x="5964010" y="6293708"/>
            <a:ext cx="263980"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838200" y="365125"/>
            <a:ext cx="10515600" cy="1325563"/>
          </a:xfrm>
          <a:prstGeom prst="rect">
            <a:avLst/>
          </a:prstGeom>
        </p:spPr>
        <p:txBody>
          <a:bodyPr/>
          <a:lstStyle>
            <a:lvl1pPr algn="ctr">
              <a:defRPr b="1">
                <a:latin typeface="Times New Roman"/>
                <a:ea typeface="Times New Roman"/>
                <a:cs typeface="Times New Roman"/>
                <a:sym typeface="Times New Roman"/>
              </a:defRPr>
            </a:lvl1pPr>
          </a:lstStyle>
          <a:p>
            <a:r>
              <a:t>Jelen, jövő…</a:t>
            </a:r>
          </a:p>
        </p:txBody>
      </p:sp>
      <p:sp>
        <p:nvSpPr>
          <p:cNvPr id="124" name="Shape 124"/>
          <p:cNvSpPr>
            <a:spLocks noGrp="1"/>
          </p:cNvSpPr>
          <p:nvPr>
            <p:ph type="body" idx="1"/>
          </p:nvPr>
        </p:nvSpPr>
        <p:spPr>
          <a:xfrm>
            <a:off x="838200" y="1825625"/>
            <a:ext cx="10515600" cy="4351338"/>
          </a:xfrm>
          <a:prstGeom prst="rect">
            <a:avLst/>
          </a:prstGeom>
        </p:spPr>
        <p:txBody>
          <a:bodyPr/>
          <a:lstStyle/>
          <a:p>
            <a:pPr algn="just">
              <a:defRPr>
                <a:latin typeface="Times New Roman"/>
                <a:ea typeface="Times New Roman"/>
                <a:cs typeface="Times New Roman"/>
                <a:sym typeface="Times New Roman"/>
              </a:defRPr>
            </a:pPr>
            <a:r>
              <a:t>A Kormány 257/2016. (VIII.31.) Korm.rendelete az önkormányzati ASP rendszerről</a:t>
            </a:r>
          </a:p>
          <a:p>
            <a:pPr algn="just">
              <a:defRPr>
                <a:latin typeface="Times New Roman"/>
                <a:ea typeface="Times New Roman"/>
                <a:cs typeface="Times New Roman"/>
                <a:sym typeface="Times New Roman"/>
              </a:defRPr>
            </a:pPr>
            <a:r>
              <a:t>Csatlakozási konstrukció az önkormányzati ASP rendszer országos kiterjesztéséhez (KÖFOP-1.2.1-VEKOP-16)</a:t>
            </a:r>
          </a:p>
          <a:p>
            <a:pPr algn="just">
              <a:defRPr>
                <a:latin typeface="Times New Roman"/>
                <a:ea typeface="Times New Roman"/>
                <a:cs typeface="Times New Roman"/>
                <a:sym typeface="Times New Roman"/>
              </a:defRPr>
            </a:pPr>
            <a:r>
              <a:t>Csatlakozás módjai</a:t>
            </a:r>
          </a:p>
          <a:p>
            <a:pPr algn="just">
              <a:defRPr>
                <a:latin typeface="Times New Roman"/>
                <a:ea typeface="Times New Roman"/>
                <a:cs typeface="Times New Roman"/>
                <a:sym typeface="Times New Roman"/>
              </a:defRPr>
            </a:pPr>
            <a:r>
              <a:t>Csatlakozás ütemezése</a:t>
            </a:r>
          </a:p>
          <a:p>
            <a:pPr algn="just">
              <a:defRPr>
                <a:latin typeface="Times New Roman"/>
                <a:ea typeface="Times New Roman"/>
                <a:cs typeface="Times New Roman"/>
                <a:sym typeface="Times New Roman"/>
              </a:defRPr>
            </a:pPr>
            <a:r>
              <a:t>Csatlakozásban érintettek</a:t>
            </a:r>
          </a:p>
        </p:txBody>
      </p:sp>
      <p:sp>
        <p:nvSpPr>
          <p:cNvPr id="125" name="Shape 125"/>
          <p:cNvSpPr/>
          <p:nvPr/>
        </p:nvSpPr>
        <p:spPr>
          <a:xfrm>
            <a:off x="925688" y="6315392"/>
            <a:ext cx="10713157"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888888"/>
                </a:solidFill>
              </a:defRPr>
            </a:lvl1pPr>
          </a:lstStyle>
          <a:p>
            <a:r>
              <a:t>eKÖZIG Zrt.                                                                                                                                                                                         Hajdúszoboszlói Polgármesteri Hivatal</a:t>
            </a:r>
          </a:p>
        </p:txBody>
      </p:sp>
      <p:sp>
        <p:nvSpPr>
          <p:cNvPr id="126" name="Shape 126"/>
          <p:cNvSpPr>
            <a:spLocks noGrp="1"/>
          </p:cNvSpPr>
          <p:nvPr>
            <p:ph type="sldNum" sz="quarter" idx="2"/>
          </p:nvPr>
        </p:nvSpPr>
        <p:spPr>
          <a:xfrm>
            <a:off x="6043931" y="6315392"/>
            <a:ext cx="184059"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838200" y="365125"/>
            <a:ext cx="10515600" cy="1325563"/>
          </a:xfrm>
          <a:prstGeom prst="rect">
            <a:avLst/>
          </a:prstGeom>
        </p:spPr>
        <p:txBody>
          <a:bodyPr/>
          <a:lstStyle>
            <a:lvl1pPr algn="ctr">
              <a:defRPr b="1">
                <a:latin typeface="Times New Roman"/>
                <a:ea typeface="Times New Roman"/>
                <a:cs typeface="Times New Roman"/>
                <a:sym typeface="Times New Roman"/>
              </a:defRPr>
            </a:lvl1pPr>
          </a:lstStyle>
          <a:p>
            <a:r>
              <a:t>Az ASP jelentése</a:t>
            </a:r>
          </a:p>
        </p:txBody>
      </p:sp>
      <p:sp>
        <p:nvSpPr>
          <p:cNvPr id="131" name="Shape 131"/>
          <p:cNvSpPr>
            <a:spLocks noGrp="1"/>
          </p:cNvSpPr>
          <p:nvPr>
            <p:ph type="body" idx="1"/>
          </p:nvPr>
        </p:nvSpPr>
        <p:spPr>
          <a:xfrm>
            <a:off x="838200" y="1825625"/>
            <a:ext cx="10515600" cy="4351338"/>
          </a:xfrm>
          <a:prstGeom prst="rect">
            <a:avLst/>
          </a:prstGeom>
        </p:spPr>
        <p:txBody>
          <a:bodyPr/>
          <a:lstStyle/>
          <a:p>
            <a:pPr algn="just">
              <a:defRPr>
                <a:latin typeface="Times New Roman"/>
                <a:ea typeface="Times New Roman"/>
                <a:cs typeface="Times New Roman"/>
                <a:sym typeface="Times New Roman"/>
              </a:defRPr>
            </a:pPr>
            <a:r>
              <a:rPr dirty="0"/>
              <a:t>Application Service Provider</a:t>
            </a:r>
          </a:p>
          <a:p>
            <a:pPr algn="just">
              <a:defRPr>
                <a:latin typeface="Times New Roman"/>
                <a:ea typeface="Times New Roman"/>
                <a:cs typeface="Times New Roman"/>
                <a:sym typeface="Times New Roman"/>
              </a:defRPr>
            </a:pPr>
            <a:r>
              <a:rPr dirty="0" err="1"/>
              <a:t>egy</a:t>
            </a:r>
            <a:r>
              <a:rPr dirty="0"/>
              <a:t> </a:t>
            </a:r>
            <a:r>
              <a:rPr dirty="0" err="1" smtClean="0"/>
              <a:t>alkalmazás</a:t>
            </a:r>
            <a:r>
              <a:rPr lang="hu-HU" dirty="0" smtClean="0"/>
              <a:t>-</a:t>
            </a:r>
            <a:r>
              <a:rPr dirty="0" err="1" smtClean="0"/>
              <a:t>szolgáltatást</a:t>
            </a:r>
            <a:r>
              <a:rPr dirty="0" smtClean="0"/>
              <a:t> </a:t>
            </a:r>
            <a:r>
              <a:rPr dirty="0" err="1"/>
              <a:t>nyújtó</a:t>
            </a:r>
            <a:r>
              <a:rPr dirty="0"/>
              <a:t> </a:t>
            </a:r>
            <a:r>
              <a:rPr dirty="0" err="1"/>
              <a:t>infrastruktúra</a:t>
            </a:r>
            <a:r>
              <a:rPr dirty="0"/>
              <a:t>, </a:t>
            </a:r>
            <a:r>
              <a:rPr dirty="0" err="1"/>
              <a:t>melynek</a:t>
            </a:r>
            <a:r>
              <a:rPr dirty="0"/>
              <a:t> </a:t>
            </a:r>
            <a:r>
              <a:rPr dirty="0" err="1"/>
              <a:t>keretében</a:t>
            </a:r>
            <a:r>
              <a:rPr dirty="0"/>
              <a:t> a </a:t>
            </a:r>
            <a:r>
              <a:rPr dirty="0" err="1"/>
              <a:t>felhasználók</a:t>
            </a:r>
            <a:r>
              <a:rPr dirty="0"/>
              <a:t> </a:t>
            </a:r>
            <a:r>
              <a:rPr dirty="0" err="1"/>
              <a:t>az</a:t>
            </a:r>
            <a:r>
              <a:rPr dirty="0"/>
              <a:t> ASP </a:t>
            </a:r>
            <a:r>
              <a:rPr dirty="0" err="1"/>
              <a:t>központ</a:t>
            </a:r>
            <a:r>
              <a:rPr dirty="0"/>
              <a:t> </a:t>
            </a:r>
            <a:r>
              <a:rPr dirty="0" err="1"/>
              <a:t>által</a:t>
            </a:r>
            <a:r>
              <a:rPr dirty="0"/>
              <a:t> </a:t>
            </a:r>
            <a:r>
              <a:rPr dirty="0" err="1"/>
              <a:t>nyújtott</a:t>
            </a:r>
            <a:r>
              <a:rPr dirty="0"/>
              <a:t>  </a:t>
            </a:r>
            <a:r>
              <a:rPr dirty="0" err="1"/>
              <a:t>alkalmazásokat</a:t>
            </a:r>
            <a:r>
              <a:rPr dirty="0"/>
              <a:t> </a:t>
            </a:r>
            <a:r>
              <a:rPr dirty="0" err="1"/>
              <a:t>vehetik</a:t>
            </a:r>
            <a:r>
              <a:rPr dirty="0"/>
              <a:t> </a:t>
            </a:r>
            <a:r>
              <a:rPr dirty="0" err="1"/>
              <a:t>igénybe</a:t>
            </a:r>
            <a:r>
              <a:rPr dirty="0"/>
              <a:t> </a:t>
            </a:r>
            <a:r>
              <a:rPr dirty="0" err="1"/>
              <a:t>úgy</a:t>
            </a:r>
            <a:r>
              <a:rPr dirty="0"/>
              <a:t>, </a:t>
            </a:r>
            <a:r>
              <a:rPr dirty="0" err="1"/>
              <a:t>hogy</a:t>
            </a:r>
            <a:r>
              <a:rPr dirty="0"/>
              <a:t> mind </a:t>
            </a:r>
            <a:r>
              <a:rPr dirty="0" err="1"/>
              <a:t>az</a:t>
            </a:r>
            <a:r>
              <a:rPr dirty="0"/>
              <a:t> </a:t>
            </a:r>
            <a:r>
              <a:rPr dirty="0" err="1"/>
              <a:t>alkalmazás</a:t>
            </a:r>
            <a:r>
              <a:rPr dirty="0"/>
              <a:t> </a:t>
            </a:r>
            <a:r>
              <a:rPr dirty="0" err="1"/>
              <a:t>valamint</a:t>
            </a:r>
            <a:r>
              <a:rPr dirty="0"/>
              <a:t> </a:t>
            </a:r>
            <a:r>
              <a:rPr dirty="0" err="1"/>
              <a:t>az</a:t>
            </a:r>
            <a:r>
              <a:rPr dirty="0"/>
              <a:t> </a:t>
            </a:r>
            <a:r>
              <a:rPr dirty="0" err="1"/>
              <a:t>alkalmazáshoz</a:t>
            </a:r>
            <a:r>
              <a:rPr dirty="0"/>
              <a:t> </a:t>
            </a:r>
            <a:r>
              <a:rPr dirty="0" err="1"/>
              <a:t>szükséges</a:t>
            </a:r>
            <a:r>
              <a:rPr dirty="0"/>
              <a:t> </a:t>
            </a:r>
            <a:r>
              <a:rPr dirty="0" err="1"/>
              <a:t>adatbázisok</a:t>
            </a:r>
            <a:r>
              <a:rPr dirty="0"/>
              <a:t> </a:t>
            </a:r>
            <a:r>
              <a:rPr dirty="0" err="1"/>
              <a:t>az</a:t>
            </a:r>
            <a:r>
              <a:rPr dirty="0"/>
              <a:t> ASP </a:t>
            </a:r>
            <a:r>
              <a:rPr dirty="0" err="1"/>
              <a:t>központban</a:t>
            </a:r>
            <a:r>
              <a:rPr dirty="0"/>
              <a:t> </a:t>
            </a:r>
            <a:r>
              <a:rPr dirty="0" err="1"/>
              <a:t>találhatóak</a:t>
            </a:r>
            <a:r>
              <a:rPr dirty="0"/>
              <a:t>. </a:t>
            </a:r>
            <a:r>
              <a:rPr dirty="0" err="1"/>
              <a:t>Ezek</a:t>
            </a:r>
            <a:r>
              <a:rPr dirty="0"/>
              <a:t> </a:t>
            </a:r>
            <a:r>
              <a:rPr dirty="0" err="1"/>
              <a:t>üzemeltetését</a:t>
            </a:r>
            <a:r>
              <a:rPr dirty="0"/>
              <a:t>, </a:t>
            </a:r>
            <a:r>
              <a:rPr dirty="0" err="1"/>
              <a:t>naprakészen</a:t>
            </a:r>
            <a:r>
              <a:rPr dirty="0"/>
              <a:t> </a:t>
            </a:r>
            <a:r>
              <a:rPr dirty="0" err="1"/>
              <a:t>tartását</a:t>
            </a:r>
            <a:r>
              <a:rPr dirty="0"/>
              <a:t> , </a:t>
            </a:r>
            <a:r>
              <a:rPr dirty="0" err="1"/>
              <a:t>védelmét</a:t>
            </a:r>
            <a:r>
              <a:rPr dirty="0"/>
              <a:t> </a:t>
            </a:r>
            <a:r>
              <a:rPr dirty="0" err="1"/>
              <a:t>az</a:t>
            </a:r>
            <a:r>
              <a:rPr dirty="0"/>
              <a:t> ASP </a:t>
            </a:r>
            <a:r>
              <a:rPr dirty="0" err="1"/>
              <a:t>központ</a:t>
            </a:r>
            <a:r>
              <a:rPr dirty="0"/>
              <a:t> </a:t>
            </a:r>
            <a:r>
              <a:rPr dirty="0" err="1"/>
              <a:t>látja</a:t>
            </a:r>
            <a:r>
              <a:rPr dirty="0"/>
              <a:t> el.  </a:t>
            </a:r>
            <a:r>
              <a:rPr dirty="0" err="1"/>
              <a:t>Az</a:t>
            </a:r>
            <a:r>
              <a:rPr dirty="0"/>
              <a:t> </a:t>
            </a:r>
            <a:r>
              <a:rPr dirty="0" err="1"/>
              <a:t>alkalmazások</a:t>
            </a:r>
            <a:r>
              <a:rPr dirty="0"/>
              <a:t> </a:t>
            </a:r>
            <a:r>
              <a:rPr dirty="0" err="1"/>
              <a:t>elérése</a:t>
            </a:r>
            <a:r>
              <a:rPr dirty="0"/>
              <a:t> a </a:t>
            </a:r>
            <a:r>
              <a:rPr dirty="0" err="1"/>
              <a:t>felhasználók</a:t>
            </a:r>
            <a:r>
              <a:rPr dirty="0"/>
              <a:t> </a:t>
            </a:r>
            <a:r>
              <a:rPr dirty="0" err="1"/>
              <a:t>részéről</a:t>
            </a:r>
            <a:r>
              <a:rPr dirty="0"/>
              <a:t> </a:t>
            </a:r>
            <a:r>
              <a:rPr dirty="0" err="1"/>
              <a:t>interneten</a:t>
            </a:r>
            <a:r>
              <a:rPr dirty="0"/>
              <a:t> </a:t>
            </a:r>
            <a:r>
              <a:rPr dirty="0" err="1"/>
              <a:t>keresztül</a:t>
            </a:r>
            <a:r>
              <a:rPr dirty="0"/>
              <a:t> </a:t>
            </a:r>
            <a:r>
              <a:rPr dirty="0" err="1"/>
              <a:t>történik</a:t>
            </a:r>
            <a:r>
              <a:rPr dirty="0"/>
              <a:t> </a:t>
            </a:r>
            <a:r>
              <a:rPr dirty="0" err="1"/>
              <a:t>akik</a:t>
            </a:r>
            <a:r>
              <a:rPr dirty="0"/>
              <a:t> </a:t>
            </a:r>
            <a:r>
              <a:rPr dirty="0" err="1"/>
              <a:t>vékony</a:t>
            </a:r>
            <a:r>
              <a:rPr dirty="0"/>
              <a:t> </a:t>
            </a:r>
            <a:r>
              <a:rPr dirty="0" err="1"/>
              <a:t>kliensként</a:t>
            </a:r>
            <a:r>
              <a:rPr dirty="0"/>
              <a:t> </a:t>
            </a:r>
            <a:r>
              <a:rPr dirty="0" err="1"/>
              <a:t>egy</a:t>
            </a:r>
            <a:r>
              <a:rPr dirty="0"/>
              <a:t> </a:t>
            </a:r>
            <a:r>
              <a:rPr dirty="0" err="1"/>
              <a:t>böngészőn</a:t>
            </a:r>
            <a:r>
              <a:rPr dirty="0"/>
              <a:t> </a:t>
            </a:r>
            <a:r>
              <a:rPr dirty="0" err="1"/>
              <a:t>keresztül</a:t>
            </a:r>
            <a:r>
              <a:rPr dirty="0"/>
              <a:t> </a:t>
            </a:r>
            <a:r>
              <a:rPr dirty="0" err="1"/>
              <a:t>csatlakoznak</a:t>
            </a:r>
            <a:r>
              <a:rPr dirty="0"/>
              <a:t> </a:t>
            </a:r>
            <a:r>
              <a:rPr dirty="0" err="1"/>
              <a:t>az</a:t>
            </a:r>
            <a:r>
              <a:rPr dirty="0"/>
              <a:t> ASP </a:t>
            </a:r>
            <a:r>
              <a:rPr dirty="0" err="1"/>
              <a:t>központhoz</a:t>
            </a:r>
            <a:endParaRPr dirty="0"/>
          </a:p>
        </p:txBody>
      </p:sp>
      <p:sp>
        <p:nvSpPr>
          <p:cNvPr id="132" name="Shape 132"/>
          <p:cNvSpPr/>
          <p:nvPr/>
        </p:nvSpPr>
        <p:spPr>
          <a:xfrm>
            <a:off x="925688" y="6315392"/>
            <a:ext cx="10713157"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888888"/>
                </a:solidFill>
              </a:defRPr>
            </a:lvl1pPr>
          </a:lstStyle>
          <a:p>
            <a:r>
              <a:t>eKÖZIG Zrt.                                                                                                                                                                                         Hajdúszoboszlói Polgármesteri Hivatal</a:t>
            </a:r>
          </a:p>
        </p:txBody>
      </p:sp>
      <p:sp>
        <p:nvSpPr>
          <p:cNvPr id="133" name="Shape 133"/>
          <p:cNvSpPr>
            <a:spLocks noGrp="1"/>
          </p:cNvSpPr>
          <p:nvPr>
            <p:ph type="sldNum" sz="quarter" idx="2"/>
          </p:nvPr>
        </p:nvSpPr>
        <p:spPr>
          <a:xfrm>
            <a:off x="6043931" y="6315392"/>
            <a:ext cx="184059"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838200" y="365124"/>
            <a:ext cx="10515600" cy="789287"/>
          </a:xfrm>
          <a:prstGeom prst="rect">
            <a:avLst/>
          </a:prstGeom>
        </p:spPr>
        <p:txBody>
          <a:bodyPr/>
          <a:lstStyle>
            <a:lvl1pPr algn="ctr">
              <a:defRPr b="1">
                <a:latin typeface="Times New Roman"/>
                <a:ea typeface="Times New Roman"/>
                <a:cs typeface="Times New Roman"/>
                <a:sym typeface="Times New Roman"/>
              </a:defRPr>
            </a:lvl1pPr>
          </a:lstStyle>
          <a:p>
            <a:r>
              <a:t>Nemcsak technológia!</a:t>
            </a:r>
          </a:p>
        </p:txBody>
      </p:sp>
      <p:grpSp>
        <p:nvGrpSpPr>
          <p:cNvPr id="141" name="Group 141"/>
          <p:cNvGrpSpPr/>
          <p:nvPr/>
        </p:nvGrpSpPr>
        <p:grpSpPr>
          <a:xfrm>
            <a:off x="3410019" y="2641306"/>
            <a:ext cx="681041" cy="1504955"/>
            <a:chOff x="0" y="-1"/>
            <a:chExt cx="681039" cy="1504953"/>
          </a:xfrm>
        </p:grpSpPr>
        <p:sp>
          <p:nvSpPr>
            <p:cNvPr id="139" name="Shape 139"/>
            <p:cNvSpPr/>
            <p:nvPr/>
          </p:nvSpPr>
          <p:spPr>
            <a:xfrm>
              <a:off x="-1" y="-1"/>
              <a:ext cx="681040" cy="1504954"/>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6664" y="0"/>
                  </a:lnTo>
                  <a:lnTo>
                    <a:pt x="21600" y="0"/>
                  </a:lnTo>
                  <a:lnTo>
                    <a:pt x="21600" y="19416"/>
                  </a:lnTo>
                  <a:lnTo>
                    <a:pt x="15166" y="21600"/>
                  </a:lnTo>
                  <a:lnTo>
                    <a:pt x="0" y="21600"/>
                  </a:lnTo>
                  <a:lnTo>
                    <a:pt x="0" y="2184"/>
                  </a:lnTo>
                  <a:close/>
                </a:path>
              </a:pathLst>
            </a:custGeom>
            <a:solidFill>
              <a:srgbClr val="808080"/>
            </a:solidFill>
            <a:ln w="9525" cap="flat">
              <a:solidFill>
                <a:srgbClr val="000000"/>
              </a:solidFill>
              <a:prstDash val="solid"/>
              <a:miter lim="800000"/>
            </a:ln>
            <a:effectLst/>
          </p:spPr>
          <p:txBody>
            <a:bodyPr wrap="square" lIns="45718" tIns="45718" rIns="45718" bIns="45718" numCol="1" anchor="t">
              <a:noAutofit/>
            </a:bodyPr>
            <a:lstStyle/>
            <a:p>
              <a:pPr>
                <a:defRPr sz="2000" b="1">
                  <a:latin typeface="Times New Roman"/>
                  <a:ea typeface="Times New Roman"/>
                  <a:cs typeface="Times New Roman"/>
                  <a:sym typeface="Times New Roman"/>
                </a:defRPr>
              </a:pPr>
              <a:endParaRPr/>
            </a:p>
          </p:txBody>
        </p:sp>
        <p:sp>
          <p:nvSpPr>
            <p:cNvPr id="140" name="Shape 140"/>
            <p:cNvSpPr/>
            <p:nvPr/>
          </p:nvSpPr>
          <p:spPr>
            <a:xfrm>
              <a:off x="-1" y="-1"/>
              <a:ext cx="681040" cy="1504954"/>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14706" y="2184"/>
                  </a:lnTo>
                  <a:lnTo>
                    <a:pt x="21600" y="0"/>
                  </a:lnTo>
                  <a:moveTo>
                    <a:pt x="0" y="2184"/>
                  </a:moveTo>
                  <a:lnTo>
                    <a:pt x="14706" y="218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noFill/>
            <a:ln w="9525" cap="flat">
              <a:solidFill>
                <a:srgbClr val="000000"/>
              </a:solidFill>
              <a:prstDash val="solid"/>
              <a:miter lim="800000"/>
            </a:ln>
            <a:effectLst/>
          </p:spPr>
          <p:txBody>
            <a:bodyPr wrap="square" lIns="45718" tIns="45718" rIns="45718" bIns="45718" numCol="1" anchor="t">
              <a:noAutofit/>
            </a:bodyPr>
            <a:lstStyle/>
            <a:p>
              <a:pPr>
                <a:defRPr sz="2000" b="1">
                  <a:latin typeface="Times New Roman"/>
                  <a:ea typeface="Times New Roman"/>
                  <a:cs typeface="Times New Roman"/>
                  <a:sym typeface="Times New Roman"/>
                </a:defRPr>
              </a:pPr>
              <a:endParaRPr/>
            </a:p>
          </p:txBody>
        </p:sp>
      </p:grpSp>
      <p:grpSp>
        <p:nvGrpSpPr>
          <p:cNvPr id="145" name="Group 145"/>
          <p:cNvGrpSpPr/>
          <p:nvPr/>
        </p:nvGrpSpPr>
        <p:grpSpPr>
          <a:xfrm>
            <a:off x="4134640" y="2720002"/>
            <a:ext cx="1295403" cy="1143002"/>
            <a:chOff x="-1" y="0"/>
            <a:chExt cx="1295401" cy="1143001"/>
          </a:xfrm>
        </p:grpSpPr>
        <p:pic>
          <p:nvPicPr>
            <p:cNvPr id="142" name="image1.png" descr="dell poweredge 6300"/>
            <p:cNvPicPr>
              <a:picLocks noChangeAspect="1"/>
            </p:cNvPicPr>
            <p:nvPr/>
          </p:nvPicPr>
          <p:blipFill>
            <a:blip r:embed="rId3">
              <a:extLst/>
            </a:blip>
            <a:stretch>
              <a:fillRect/>
            </a:stretch>
          </p:blipFill>
          <p:spPr>
            <a:xfrm>
              <a:off x="-2" y="134470"/>
              <a:ext cx="725967" cy="806827"/>
            </a:xfrm>
            <a:prstGeom prst="rect">
              <a:avLst/>
            </a:prstGeom>
            <a:ln w="12700" cap="flat">
              <a:noFill/>
              <a:miter lim="400000"/>
            </a:ln>
            <a:effectLst/>
          </p:spPr>
        </p:pic>
        <p:pic>
          <p:nvPicPr>
            <p:cNvPr id="143" name="image1.png" descr="dell poweredge 6300"/>
            <p:cNvPicPr>
              <a:picLocks noChangeAspect="1"/>
            </p:cNvPicPr>
            <p:nvPr/>
          </p:nvPicPr>
          <p:blipFill>
            <a:blip r:embed="rId3">
              <a:extLst/>
            </a:blip>
            <a:stretch>
              <a:fillRect/>
            </a:stretch>
          </p:blipFill>
          <p:spPr>
            <a:xfrm>
              <a:off x="569436" y="0"/>
              <a:ext cx="725965" cy="806826"/>
            </a:xfrm>
            <a:prstGeom prst="rect">
              <a:avLst/>
            </a:prstGeom>
            <a:ln w="12700" cap="flat">
              <a:noFill/>
              <a:miter lim="400000"/>
            </a:ln>
            <a:effectLst/>
          </p:spPr>
        </p:pic>
        <p:pic>
          <p:nvPicPr>
            <p:cNvPr id="144" name="image1.png" descr="dell poweredge 6300"/>
            <p:cNvPicPr>
              <a:picLocks noChangeAspect="1"/>
            </p:cNvPicPr>
            <p:nvPr/>
          </p:nvPicPr>
          <p:blipFill>
            <a:blip r:embed="rId3">
              <a:extLst/>
            </a:blip>
            <a:stretch>
              <a:fillRect/>
            </a:stretch>
          </p:blipFill>
          <p:spPr>
            <a:xfrm>
              <a:off x="439896" y="336176"/>
              <a:ext cx="725966" cy="806826"/>
            </a:xfrm>
            <a:prstGeom prst="rect">
              <a:avLst/>
            </a:prstGeom>
            <a:ln w="12700" cap="flat">
              <a:noFill/>
              <a:miter lim="400000"/>
            </a:ln>
            <a:effectLst/>
          </p:spPr>
        </p:pic>
      </p:grpSp>
      <p:grpSp>
        <p:nvGrpSpPr>
          <p:cNvPr id="148" name="Group 148"/>
          <p:cNvGrpSpPr/>
          <p:nvPr/>
        </p:nvGrpSpPr>
        <p:grpSpPr>
          <a:xfrm>
            <a:off x="5533996" y="2654579"/>
            <a:ext cx="681042" cy="1504955"/>
            <a:chOff x="0" y="0"/>
            <a:chExt cx="681040" cy="1504954"/>
          </a:xfrm>
        </p:grpSpPr>
        <p:sp>
          <p:nvSpPr>
            <p:cNvPr id="146" name="Shape 146"/>
            <p:cNvSpPr/>
            <p:nvPr/>
          </p:nvSpPr>
          <p:spPr>
            <a:xfrm>
              <a:off x="-1" y="-1"/>
              <a:ext cx="681042" cy="1504955"/>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6664" y="0"/>
                  </a:lnTo>
                  <a:lnTo>
                    <a:pt x="21600" y="0"/>
                  </a:lnTo>
                  <a:lnTo>
                    <a:pt x="21600" y="19416"/>
                  </a:lnTo>
                  <a:lnTo>
                    <a:pt x="15166" y="21600"/>
                  </a:lnTo>
                  <a:lnTo>
                    <a:pt x="0" y="21600"/>
                  </a:lnTo>
                  <a:lnTo>
                    <a:pt x="0" y="2184"/>
                  </a:lnTo>
                  <a:close/>
                </a:path>
              </a:pathLst>
            </a:custGeom>
            <a:solidFill>
              <a:srgbClr val="808080"/>
            </a:solidFill>
            <a:ln w="9525" cap="flat">
              <a:solidFill>
                <a:srgbClr val="000000"/>
              </a:solidFill>
              <a:prstDash val="solid"/>
              <a:miter lim="800000"/>
            </a:ln>
            <a:effectLst/>
          </p:spPr>
          <p:txBody>
            <a:bodyPr wrap="square" lIns="45718" tIns="45718" rIns="45718" bIns="45718" numCol="1" anchor="t">
              <a:noAutofit/>
            </a:bodyPr>
            <a:lstStyle/>
            <a:p>
              <a:pPr>
                <a:defRPr sz="2000" b="1">
                  <a:solidFill>
                    <a:srgbClr val="1F4E79"/>
                  </a:solidFill>
                  <a:latin typeface="Times New Roman"/>
                  <a:ea typeface="Times New Roman"/>
                  <a:cs typeface="Times New Roman"/>
                  <a:sym typeface="Times New Roman"/>
                </a:defRPr>
              </a:pPr>
              <a:endParaRPr/>
            </a:p>
          </p:txBody>
        </p:sp>
        <p:sp>
          <p:nvSpPr>
            <p:cNvPr id="147" name="Shape 147"/>
            <p:cNvSpPr/>
            <p:nvPr/>
          </p:nvSpPr>
          <p:spPr>
            <a:xfrm>
              <a:off x="-1" y="-1"/>
              <a:ext cx="681042" cy="1504955"/>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14706" y="2184"/>
                  </a:lnTo>
                  <a:lnTo>
                    <a:pt x="21600" y="0"/>
                  </a:lnTo>
                  <a:moveTo>
                    <a:pt x="0" y="2184"/>
                  </a:moveTo>
                  <a:lnTo>
                    <a:pt x="14706" y="218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noFill/>
            <a:ln w="9525" cap="flat">
              <a:solidFill>
                <a:srgbClr val="000000"/>
              </a:solidFill>
              <a:prstDash val="solid"/>
              <a:miter lim="800000"/>
            </a:ln>
            <a:effectLst/>
          </p:spPr>
          <p:txBody>
            <a:bodyPr wrap="square" lIns="45718" tIns="45718" rIns="45718" bIns="45718" numCol="1" anchor="t">
              <a:noAutofit/>
            </a:bodyPr>
            <a:lstStyle/>
            <a:p>
              <a:pPr>
                <a:defRPr sz="2000" b="1">
                  <a:solidFill>
                    <a:srgbClr val="1F4E79"/>
                  </a:solidFill>
                  <a:latin typeface="Times New Roman"/>
                  <a:ea typeface="Times New Roman"/>
                  <a:cs typeface="Times New Roman"/>
                  <a:sym typeface="Times New Roman"/>
                </a:defRPr>
              </a:pPr>
              <a:endParaRPr/>
            </a:p>
          </p:txBody>
        </p:sp>
      </p:grpSp>
      <p:grpSp>
        <p:nvGrpSpPr>
          <p:cNvPr id="159" name="Group 159"/>
          <p:cNvGrpSpPr/>
          <p:nvPr/>
        </p:nvGrpSpPr>
        <p:grpSpPr>
          <a:xfrm>
            <a:off x="609590" y="1547306"/>
            <a:ext cx="2672540" cy="1923736"/>
            <a:chOff x="0" y="0"/>
            <a:chExt cx="2672539" cy="1923735"/>
          </a:xfrm>
        </p:grpSpPr>
        <p:grpSp>
          <p:nvGrpSpPr>
            <p:cNvPr id="151" name="Group 151"/>
            <p:cNvGrpSpPr/>
            <p:nvPr/>
          </p:nvGrpSpPr>
          <p:grpSpPr>
            <a:xfrm>
              <a:off x="600075" y="28575"/>
              <a:ext cx="681042" cy="1504953"/>
              <a:chOff x="0" y="0"/>
              <a:chExt cx="681041" cy="1504952"/>
            </a:xfrm>
          </p:grpSpPr>
          <p:sp>
            <p:nvSpPr>
              <p:cNvPr id="149" name="Shape 149"/>
              <p:cNvSpPr/>
              <p:nvPr/>
            </p:nvSpPr>
            <p:spPr>
              <a:xfrm>
                <a:off x="-1" y="-1"/>
                <a:ext cx="681043" cy="1504954"/>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6664" y="0"/>
                    </a:lnTo>
                    <a:lnTo>
                      <a:pt x="21600" y="0"/>
                    </a:lnTo>
                    <a:lnTo>
                      <a:pt x="21600" y="19416"/>
                    </a:lnTo>
                    <a:lnTo>
                      <a:pt x="15166" y="21600"/>
                    </a:lnTo>
                    <a:lnTo>
                      <a:pt x="0" y="21600"/>
                    </a:lnTo>
                    <a:lnTo>
                      <a:pt x="0" y="2184"/>
                    </a:lnTo>
                    <a:close/>
                  </a:path>
                </a:pathLst>
              </a:custGeom>
              <a:solidFill>
                <a:srgbClr val="808080"/>
              </a:solidFill>
              <a:ln w="9525" cap="flat">
                <a:solidFill>
                  <a:srgbClr val="000000"/>
                </a:solidFill>
                <a:prstDash val="solid"/>
                <a:miter lim="800000"/>
              </a:ln>
              <a:effectLst/>
            </p:spPr>
            <p:txBody>
              <a:bodyPr wrap="square" lIns="45718" tIns="45718" rIns="45718" bIns="45718" numCol="1" anchor="t">
                <a:noAutofit/>
              </a:bodyPr>
              <a:lstStyle/>
              <a:p>
                <a:endParaRPr/>
              </a:p>
            </p:txBody>
          </p:sp>
          <p:sp>
            <p:nvSpPr>
              <p:cNvPr id="150" name="Shape 150"/>
              <p:cNvSpPr/>
              <p:nvPr/>
            </p:nvSpPr>
            <p:spPr>
              <a:xfrm>
                <a:off x="-1" y="-1"/>
                <a:ext cx="681043" cy="1504954"/>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14706" y="2184"/>
                    </a:lnTo>
                    <a:lnTo>
                      <a:pt x="21600" y="0"/>
                    </a:lnTo>
                    <a:moveTo>
                      <a:pt x="0" y="2184"/>
                    </a:moveTo>
                    <a:lnTo>
                      <a:pt x="14706" y="218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noFill/>
              <a:ln w="9525" cap="flat">
                <a:solidFill>
                  <a:srgbClr val="000000"/>
                </a:solidFill>
                <a:prstDash val="solid"/>
                <a:miter lim="800000"/>
              </a:ln>
              <a:effectLst/>
            </p:spPr>
            <p:txBody>
              <a:bodyPr wrap="square" lIns="45718" tIns="45718" rIns="45718" bIns="45718" numCol="1" anchor="t">
                <a:noAutofit/>
              </a:bodyPr>
              <a:lstStyle/>
              <a:p>
                <a:endParaRPr/>
              </a:p>
            </p:txBody>
          </p:sp>
        </p:grpSp>
        <p:grpSp>
          <p:nvGrpSpPr>
            <p:cNvPr id="154" name="Group 154"/>
            <p:cNvGrpSpPr/>
            <p:nvPr/>
          </p:nvGrpSpPr>
          <p:grpSpPr>
            <a:xfrm>
              <a:off x="1143001" y="14287"/>
              <a:ext cx="681042" cy="1504953"/>
              <a:chOff x="0" y="0"/>
              <a:chExt cx="681040" cy="1504952"/>
            </a:xfrm>
          </p:grpSpPr>
          <p:sp>
            <p:nvSpPr>
              <p:cNvPr id="152" name="Shape 152"/>
              <p:cNvSpPr/>
              <p:nvPr/>
            </p:nvSpPr>
            <p:spPr>
              <a:xfrm>
                <a:off x="0" y="-1"/>
                <a:ext cx="681041" cy="1504954"/>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6664" y="0"/>
                    </a:lnTo>
                    <a:lnTo>
                      <a:pt x="21600" y="0"/>
                    </a:lnTo>
                    <a:lnTo>
                      <a:pt x="21600" y="19416"/>
                    </a:lnTo>
                    <a:lnTo>
                      <a:pt x="15166" y="21600"/>
                    </a:lnTo>
                    <a:lnTo>
                      <a:pt x="0" y="21600"/>
                    </a:lnTo>
                    <a:lnTo>
                      <a:pt x="0" y="2184"/>
                    </a:lnTo>
                    <a:close/>
                  </a:path>
                </a:pathLst>
              </a:custGeom>
              <a:solidFill>
                <a:srgbClr val="808080"/>
              </a:solidFill>
              <a:ln w="9525" cap="flat">
                <a:solidFill>
                  <a:srgbClr val="000000"/>
                </a:solidFill>
                <a:prstDash val="solid"/>
                <a:miter lim="800000"/>
              </a:ln>
              <a:effectLst/>
            </p:spPr>
            <p:txBody>
              <a:bodyPr wrap="square" lIns="45718" tIns="45718" rIns="45718" bIns="45718" numCol="1" anchor="t">
                <a:noAutofit/>
              </a:bodyPr>
              <a:lstStyle/>
              <a:p>
                <a:endParaRPr/>
              </a:p>
            </p:txBody>
          </p:sp>
          <p:sp>
            <p:nvSpPr>
              <p:cNvPr id="153" name="Shape 153"/>
              <p:cNvSpPr/>
              <p:nvPr/>
            </p:nvSpPr>
            <p:spPr>
              <a:xfrm>
                <a:off x="0" y="-1"/>
                <a:ext cx="681041" cy="1504954"/>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14706" y="2184"/>
                    </a:lnTo>
                    <a:lnTo>
                      <a:pt x="21600" y="0"/>
                    </a:lnTo>
                    <a:moveTo>
                      <a:pt x="0" y="2184"/>
                    </a:moveTo>
                    <a:lnTo>
                      <a:pt x="14706" y="218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noFill/>
              <a:ln w="9525" cap="flat">
                <a:solidFill>
                  <a:srgbClr val="000000"/>
                </a:solidFill>
                <a:prstDash val="solid"/>
                <a:miter lim="800000"/>
              </a:ln>
              <a:effectLst/>
            </p:spPr>
            <p:txBody>
              <a:bodyPr wrap="square" lIns="45718" tIns="45718" rIns="45718" bIns="45718" numCol="1" anchor="t">
                <a:noAutofit/>
              </a:bodyPr>
              <a:lstStyle/>
              <a:p>
                <a:endParaRPr/>
              </a:p>
            </p:txBody>
          </p:sp>
        </p:grpSp>
        <p:grpSp>
          <p:nvGrpSpPr>
            <p:cNvPr id="157" name="Group 157"/>
            <p:cNvGrpSpPr/>
            <p:nvPr/>
          </p:nvGrpSpPr>
          <p:grpSpPr>
            <a:xfrm>
              <a:off x="1676403" y="0"/>
              <a:ext cx="681041" cy="1504953"/>
              <a:chOff x="0" y="0"/>
              <a:chExt cx="681040" cy="1504952"/>
            </a:xfrm>
          </p:grpSpPr>
          <p:sp>
            <p:nvSpPr>
              <p:cNvPr id="155" name="Shape 155"/>
              <p:cNvSpPr/>
              <p:nvPr/>
            </p:nvSpPr>
            <p:spPr>
              <a:xfrm>
                <a:off x="0" y="-1"/>
                <a:ext cx="681041" cy="1504954"/>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6664" y="0"/>
                    </a:lnTo>
                    <a:lnTo>
                      <a:pt x="21600" y="0"/>
                    </a:lnTo>
                    <a:lnTo>
                      <a:pt x="21600" y="19416"/>
                    </a:lnTo>
                    <a:lnTo>
                      <a:pt x="15166" y="21600"/>
                    </a:lnTo>
                    <a:lnTo>
                      <a:pt x="0" y="21600"/>
                    </a:lnTo>
                    <a:lnTo>
                      <a:pt x="0" y="2184"/>
                    </a:lnTo>
                    <a:close/>
                  </a:path>
                </a:pathLst>
              </a:custGeom>
              <a:solidFill>
                <a:srgbClr val="808080"/>
              </a:solidFill>
              <a:ln w="9525" cap="flat">
                <a:solidFill>
                  <a:srgbClr val="000000"/>
                </a:solidFill>
                <a:prstDash val="solid"/>
                <a:miter lim="800000"/>
              </a:ln>
              <a:effectLst/>
            </p:spPr>
            <p:txBody>
              <a:bodyPr wrap="square" lIns="45718" tIns="45718" rIns="45718" bIns="45718" numCol="1" anchor="t">
                <a:noAutofit/>
              </a:bodyPr>
              <a:lstStyle/>
              <a:p>
                <a:endParaRPr/>
              </a:p>
            </p:txBody>
          </p:sp>
          <p:sp>
            <p:nvSpPr>
              <p:cNvPr id="156" name="Shape 156"/>
              <p:cNvSpPr/>
              <p:nvPr/>
            </p:nvSpPr>
            <p:spPr>
              <a:xfrm>
                <a:off x="0" y="-1"/>
                <a:ext cx="681041" cy="1504954"/>
              </a:xfrm>
              <a:custGeom>
                <a:avLst/>
                <a:gdLst/>
                <a:ahLst/>
                <a:cxnLst>
                  <a:cxn ang="0">
                    <a:pos x="wd2" y="hd2"/>
                  </a:cxn>
                  <a:cxn ang="5400000">
                    <a:pos x="wd2" y="hd2"/>
                  </a:cxn>
                  <a:cxn ang="10800000">
                    <a:pos x="wd2" y="hd2"/>
                  </a:cxn>
                  <a:cxn ang="16200000">
                    <a:pos x="wd2" y="hd2"/>
                  </a:cxn>
                </a:cxnLst>
                <a:rect l="0" t="0" r="r" b="b"/>
                <a:pathLst>
                  <a:path w="21600" h="21600" extrusionOk="0">
                    <a:moveTo>
                      <a:pt x="0" y="2184"/>
                    </a:moveTo>
                    <a:lnTo>
                      <a:pt x="14706" y="2184"/>
                    </a:lnTo>
                    <a:lnTo>
                      <a:pt x="21600" y="0"/>
                    </a:lnTo>
                    <a:moveTo>
                      <a:pt x="0" y="2184"/>
                    </a:moveTo>
                    <a:lnTo>
                      <a:pt x="14706" y="218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noFill/>
              <a:ln w="9525" cap="flat">
                <a:solidFill>
                  <a:srgbClr val="000000"/>
                </a:solidFill>
                <a:prstDash val="solid"/>
                <a:miter lim="800000"/>
              </a:ln>
              <a:effectLst/>
            </p:spPr>
            <p:txBody>
              <a:bodyPr wrap="square" lIns="45718" tIns="45718" rIns="45718" bIns="45718" numCol="1" anchor="t">
                <a:noAutofit/>
              </a:bodyPr>
              <a:lstStyle/>
              <a:p>
                <a:endParaRPr/>
              </a:p>
            </p:txBody>
          </p:sp>
        </p:grpSp>
        <p:sp>
          <p:nvSpPr>
            <p:cNvPr id="158" name="Shape 158"/>
            <p:cNvSpPr/>
            <p:nvPr/>
          </p:nvSpPr>
          <p:spPr>
            <a:xfrm>
              <a:off x="-1" y="1550987"/>
              <a:ext cx="2672541" cy="372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2000" b="1">
                  <a:solidFill>
                    <a:srgbClr val="1F4E79"/>
                  </a:solidFill>
                  <a:latin typeface="Times New Roman"/>
                  <a:ea typeface="Times New Roman"/>
                  <a:cs typeface="Times New Roman"/>
                  <a:sym typeface="Times New Roman"/>
                </a:defRPr>
              </a:lvl1pPr>
            </a:lstStyle>
            <a:p>
              <a:r>
                <a:t>Alkalmazás-kiszolgálók</a:t>
              </a:r>
            </a:p>
          </p:txBody>
        </p:sp>
      </p:grpSp>
      <p:grpSp>
        <p:nvGrpSpPr>
          <p:cNvPr id="163" name="Group 163" descr="SQL"/>
          <p:cNvGrpSpPr/>
          <p:nvPr/>
        </p:nvGrpSpPr>
        <p:grpSpPr>
          <a:xfrm>
            <a:off x="1255706" y="3771024"/>
            <a:ext cx="685803" cy="719142"/>
            <a:chOff x="0" y="-1"/>
            <a:chExt cx="685801" cy="719140"/>
          </a:xfrm>
        </p:grpSpPr>
        <p:sp>
          <p:nvSpPr>
            <p:cNvPr id="160" name="Shape 160"/>
            <p:cNvSpPr/>
            <p:nvPr/>
          </p:nvSpPr>
          <p:spPr>
            <a:xfrm>
              <a:off x="0" y="-2"/>
              <a:ext cx="685802" cy="719141"/>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chemeClr val="accent1"/>
            </a:solidFill>
            <a:ln w="12700" cap="flat">
              <a:noFill/>
              <a:miter lim="400000"/>
            </a:ln>
            <a:effectLst/>
          </p:spPr>
          <p:txBody>
            <a:bodyPr wrap="square" lIns="45718" tIns="45718" rIns="45718" bIns="45718" numCol="1" anchor="ctr">
              <a:noAutofit/>
            </a:bodyPr>
            <a:lstStyle/>
            <a:p>
              <a:pPr>
                <a:defRPr sz="2400" b="1">
                  <a:latin typeface="Times New Roman"/>
                  <a:ea typeface="Times New Roman"/>
                  <a:cs typeface="Times New Roman"/>
                  <a:sym typeface="Times New Roman"/>
                </a:defRPr>
              </a:pPr>
              <a:endParaRPr/>
            </a:p>
          </p:txBody>
        </p:sp>
        <p:sp>
          <p:nvSpPr>
            <p:cNvPr id="161" name="Shape 161"/>
            <p:cNvSpPr/>
            <p:nvPr/>
          </p:nvSpPr>
          <p:spPr>
            <a:xfrm>
              <a:off x="0" y="-2"/>
              <a:ext cx="685802" cy="179785"/>
            </a:xfrm>
            <a:prstGeom prst="ellipse">
              <a:avLst/>
            </a:prstGeom>
            <a:solidFill>
              <a:srgbClr val="FFFFFF">
                <a:alpha val="40000"/>
              </a:srgbClr>
            </a:solidFill>
            <a:ln w="12700" cap="flat">
              <a:noFill/>
              <a:miter lim="400000"/>
            </a:ln>
            <a:effectLst/>
          </p:spPr>
          <p:txBody>
            <a:bodyPr wrap="square" lIns="45718" tIns="45718" rIns="45718" bIns="45718" numCol="1" anchor="ctr">
              <a:noAutofit/>
            </a:bodyPr>
            <a:lstStyle/>
            <a:p>
              <a:pPr>
                <a:defRPr sz="2400" b="1">
                  <a:latin typeface="Times New Roman"/>
                  <a:ea typeface="Times New Roman"/>
                  <a:cs typeface="Times New Roman"/>
                  <a:sym typeface="Times New Roman"/>
                </a:defRPr>
              </a:pPr>
              <a:endParaRPr/>
            </a:p>
          </p:txBody>
        </p:sp>
        <p:sp>
          <p:nvSpPr>
            <p:cNvPr id="162" name="Shape 162"/>
            <p:cNvSpPr/>
            <p:nvPr/>
          </p:nvSpPr>
          <p:spPr>
            <a:xfrm>
              <a:off x="0" y="-2"/>
              <a:ext cx="685802" cy="719141"/>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000000"/>
              </a:solidFill>
              <a:prstDash val="solid"/>
              <a:round/>
            </a:ln>
            <a:effectLst/>
          </p:spPr>
          <p:txBody>
            <a:bodyPr wrap="square" lIns="45718" tIns="45718" rIns="45718" bIns="45718" numCol="1" anchor="ctr">
              <a:noAutofit/>
            </a:bodyPr>
            <a:lstStyle/>
            <a:p>
              <a:pPr>
                <a:defRPr sz="2400" b="1">
                  <a:latin typeface="Times New Roman"/>
                  <a:ea typeface="Times New Roman"/>
                  <a:cs typeface="Times New Roman"/>
                  <a:sym typeface="Times New Roman"/>
                </a:defRPr>
              </a:pPr>
              <a:endParaRPr/>
            </a:p>
          </p:txBody>
        </p:sp>
      </p:grpSp>
      <p:grpSp>
        <p:nvGrpSpPr>
          <p:cNvPr id="167" name="Group 167" descr="SQL"/>
          <p:cNvGrpSpPr/>
          <p:nvPr/>
        </p:nvGrpSpPr>
        <p:grpSpPr>
          <a:xfrm>
            <a:off x="1867941" y="3947449"/>
            <a:ext cx="685803" cy="719141"/>
            <a:chOff x="0" y="-1"/>
            <a:chExt cx="685801" cy="719140"/>
          </a:xfrm>
        </p:grpSpPr>
        <p:sp>
          <p:nvSpPr>
            <p:cNvPr id="164" name="Shape 164"/>
            <p:cNvSpPr/>
            <p:nvPr/>
          </p:nvSpPr>
          <p:spPr>
            <a:xfrm>
              <a:off x="0" y="-2"/>
              <a:ext cx="685802" cy="719141"/>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chemeClr val="accent1"/>
            </a:solidFill>
            <a:ln w="12700" cap="flat">
              <a:noFill/>
              <a:miter lim="400000"/>
            </a:ln>
            <a:effectLst/>
          </p:spPr>
          <p:txBody>
            <a:bodyPr wrap="square" lIns="45718" tIns="45718" rIns="45718" bIns="45718" numCol="1" anchor="ctr">
              <a:noAutofit/>
            </a:bodyPr>
            <a:lstStyle/>
            <a:p>
              <a:pPr>
                <a:defRPr sz="2400" b="1">
                  <a:latin typeface="Times New Roman"/>
                  <a:ea typeface="Times New Roman"/>
                  <a:cs typeface="Times New Roman"/>
                  <a:sym typeface="Times New Roman"/>
                </a:defRPr>
              </a:pPr>
              <a:endParaRPr/>
            </a:p>
          </p:txBody>
        </p:sp>
        <p:sp>
          <p:nvSpPr>
            <p:cNvPr id="165" name="Shape 165"/>
            <p:cNvSpPr/>
            <p:nvPr/>
          </p:nvSpPr>
          <p:spPr>
            <a:xfrm>
              <a:off x="0" y="-2"/>
              <a:ext cx="685802" cy="179785"/>
            </a:xfrm>
            <a:prstGeom prst="ellipse">
              <a:avLst/>
            </a:prstGeom>
            <a:solidFill>
              <a:srgbClr val="FFFFFF">
                <a:alpha val="40000"/>
              </a:srgbClr>
            </a:solidFill>
            <a:ln w="12700" cap="flat">
              <a:noFill/>
              <a:miter lim="400000"/>
            </a:ln>
            <a:effectLst/>
          </p:spPr>
          <p:txBody>
            <a:bodyPr wrap="square" lIns="45718" tIns="45718" rIns="45718" bIns="45718" numCol="1" anchor="ctr">
              <a:noAutofit/>
            </a:bodyPr>
            <a:lstStyle/>
            <a:p>
              <a:pPr>
                <a:defRPr sz="2400" b="1">
                  <a:latin typeface="Times New Roman"/>
                  <a:ea typeface="Times New Roman"/>
                  <a:cs typeface="Times New Roman"/>
                  <a:sym typeface="Times New Roman"/>
                </a:defRPr>
              </a:pPr>
              <a:endParaRPr/>
            </a:p>
          </p:txBody>
        </p:sp>
        <p:sp>
          <p:nvSpPr>
            <p:cNvPr id="166" name="Shape 166"/>
            <p:cNvSpPr/>
            <p:nvPr/>
          </p:nvSpPr>
          <p:spPr>
            <a:xfrm>
              <a:off x="0" y="-2"/>
              <a:ext cx="685802" cy="719141"/>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000000"/>
              </a:solidFill>
              <a:prstDash val="solid"/>
              <a:round/>
            </a:ln>
            <a:effectLst/>
          </p:spPr>
          <p:txBody>
            <a:bodyPr wrap="square" lIns="45718" tIns="45718" rIns="45718" bIns="45718" numCol="1" anchor="ctr">
              <a:noAutofit/>
            </a:bodyPr>
            <a:lstStyle/>
            <a:p>
              <a:pPr>
                <a:defRPr sz="2400" b="1">
                  <a:latin typeface="Times New Roman"/>
                  <a:ea typeface="Times New Roman"/>
                  <a:cs typeface="Times New Roman"/>
                  <a:sym typeface="Times New Roman"/>
                </a:defRPr>
              </a:pPr>
              <a:endParaRPr/>
            </a:p>
          </p:txBody>
        </p:sp>
      </p:grpSp>
      <p:sp>
        <p:nvSpPr>
          <p:cNvPr id="168" name="Shape 168"/>
          <p:cNvSpPr/>
          <p:nvPr/>
        </p:nvSpPr>
        <p:spPr>
          <a:xfrm>
            <a:off x="4031589" y="3742337"/>
            <a:ext cx="1471767" cy="6648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000" b="1">
                <a:solidFill>
                  <a:srgbClr val="1F4E79"/>
                </a:solidFill>
                <a:latin typeface="Times New Roman"/>
                <a:ea typeface="Times New Roman"/>
                <a:cs typeface="Times New Roman"/>
                <a:sym typeface="Times New Roman"/>
              </a:defRPr>
            </a:lvl1pPr>
          </a:lstStyle>
          <a:p>
            <a:r>
              <a:t>Web kiszolgálók</a:t>
            </a:r>
          </a:p>
        </p:txBody>
      </p:sp>
      <p:sp>
        <p:nvSpPr>
          <p:cNvPr id="169" name="Shape 169"/>
          <p:cNvSpPr/>
          <p:nvPr/>
        </p:nvSpPr>
        <p:spPr>
          <a:xfrm>
            <a:off x="731253" y="4610317"/>
            <a:ext cx="2723715" cy="3727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b="1">
                <a:solidFill>
                  <a:srgbClr val="1F4E79"/>
                </a:solidFill>
                <a:latin typeface="Times New Roman"/>
                <a:ea typeface="Times New Roman"/>
                <a:cs typeface="Times New Roman"/>
                <a:sym typeface="Times New Roman"/>
              </a:defRPr>
            </a:lvl1pPr>
          </a:lstStyle>
          <a:p>
            <a:r>
              <a:t>Adatbázis-kiszolgálók</a:t>
            </a:r>
          </a:p>
        </p:txBody>
      </p:sp>
      <p:grpSp>
        <p:nvGrpSpPr>
          <p:cNvPr id="173" name="Group 173"/>
          <p:cNvGrpSpPr/>
          <p:nvPr/>
        </p:nvGrpSpPr>
        <p:grpSpPr>
          <a:xfrm>
            <a:off x="6599054" y="2859172"/>
            <a:ext cx="2194014" cy="1462858"/>
            <a:chOff x="46" y="-15"/>
            <a:chExt cx="2194012" cy="1462856"/>
          </a:xfrm>
        </p:grpSpPr>
        <p:sp>
          <p:nvSpPr>
            <p:cNvPr id="170" name="Shape 170"/>
            <p:cNvSpPr/>
            <p:nvPr/>
          </p:nvSpPr>
          <p:spPr>
            <a:xfrm>
              <a:off x="46" y="-16"/>
              <a:ext cx="2194014" cy="146285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71" name="Shape 171"/>
            <p:cNvSpPr/>
            <p:nvPr/>
          </p:nvSpPr>
          <p:spPr>
            <a:xfrm>
              <a:off x="111405" y="74383"/>
              <a:ext cx="2010413" cy="1241991"/>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72" name="Shape 172"/>
            <p:cNvSpPr/>
            <p:nvPr/>
          </p:nvSpPr>
          <p:spPr>
            <a:xfrm>
              <a:off x="303839" y="512379"/>
              <a:ext cx="1431295"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solidFill>
                    <a:srgbClr val="FFFFFF"/>
                  </a:solidFill>
                </a:defRPr>
              </a:lvl1pPr>
            </a:lstStyle>
            <a:p>
              <a:r>
                <a:t>Internet</a:t>
              </a:r>
            </a:p>
          </p:txBody>
        </p:sp>
      </p:grpSp>
      <p:sp>
        <p:nvSpPr>
          <p:cNvPr id="174" name="Shape 174"/>
          <p:cNvSpPr/>
          <p:nvPr/>
        </p:nvSpPr>
        <p:spPr>
          <a:xfrm>
            <a:off x="9355025" y="3067668"/>
            <a:ext cx="2977450" cy="50705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b="1">
                <a:solidFill>
                  <a:srgbClr val="2E75B6"/>
                </a:solidFill>
                <a:latin typeface="Times New Roman"/>
                <a:ea typeface="Times New Roman"/>
                <a:cs typeface="Times New Roman"/>
                <a:sym typeface="Times New Roman"/>
              </a:defRPr>
            </a:lvl1pPr>
          </a:lstStyle>
          <a:p>
            <a:r>
              <a:t>önkormányzatok</a:t>
            </a:r>
          </a:p>
        </p:txBody>
      </p:sp>
      <p:sp>
        <p:nvSpPr>
          <p:cNvPr id="175" name="Shape 175"/>
          <p:cNvSpPr/>
          <p:nvPr/>
        </p:nvSpPr>
        <p:spPr>
          <a:xfrm>
            <a:off x="6268754" y="3330099"/>
            <a:ext cx="3086275" cy="14571"/>
          </a:xfrm>
          <a:prstGeom prst="line">
            <a:avLst/>
          </a:prstGeom>
          <a:ln w="6350">
            <a:solidFill>
              <a:srgbClr val="000000"/>
            </a:solidFill>
            <a:miter/>
            <a:tailEnd type="triangle"/>
          </a:ln>
        </p:spPr>
        <p:txBody>
          <a:bodyPr lIns="45718" tIns="45718" rIns="45718" bIns="45718"/>
          <a:lstStyle/>
          <a:p>
            <a:endParaRPr/>
          </a:p>
        </p:txBody>
      </p:sp>
      <p:sp>
        <p:nvSpPr>
          <p:cNvPr id="176" name="Shape 176"/>
          <p:cNvSpPr/>
          <p:nvPr/>
        </p:nvSpPr>
        <p:spPr>
          <a:xfrm>
            <a:off x="3359020" y="1530237"/>
            <a:ext cx="2977450" cy="50705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b="1">
                <a:solidFill>
                  <a:srgbClr val="2E75B6"/>
                </a:solidFill>
                <a:latin typeface="Times New Roman"/>
                <a:ea typeface="Times New Roman"/>
                <a:cs typeface="Times New Roman"/>
                <a:sym typeface="Times New Roman"/>
              </a:defRPr>
            </a:lvl1pPr>
          </a:lstStyle>
          <a:p>
            <a:r>
              <a:t>ASP központ</a:t>
            </a:r>
          </a:p>
        </p:txBody>
      </p:sp>
      <p:sp>
        <p:nvSpPr>
          <p:cNvPr id="177" name="Shape 177"/>
          <p:cNvSpPr/>
          <p:nvPr/>
        </p:nvSpPr>
        <p:spPr>
          <a:xfrm>
            <a:off x="4155185" y="5010427"/>
            <a:ext cx="1471766" cy="3727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000" b="1">
                <a:solidFill>
                  <a:srgbClr val="1F4E79"/>
                </a:solidFill>
                <a:latin typeface="Times New Roman"/>
                <a:ea typeface="Times New Roman"/>
                <a:cs typeface="Times New Roman"/>
                <a:sym typeface="Times New Roman"/>
              </a:defRPr>
            </a:lvl1pPr>
          </a:lstStyle>
          <a:p>
            <a:r>
              <a:t>Tűzfal</a:t>
            </a:r>
          </a:p>
        </p:txBody>
      </p:sp>
      <p:sp>
        <p:nvSpPr>
          <p:cNvPr id="178" name="Shape 178"/>
          <p:cNvSpPr/>
          <p:nvPr/>
        </p:nvSpPr>
        <p:spPr>
          <a:xfrm flipH="1" flipV="1">
            <a:off x="3748811" y="4201166"/>
            <a:ext cx="905344" cy="747651"/>
          </a:xfrm>
          <a:prstGeom prst="line">
            <a:avLst/>
          </a:prstGeom>
          <a:ln w="6350">
            <a:solidFill>
              <a:srgbClr val="000000"/>
            </a:solidFill>
            <a:miter/>
            <a:tailEnd type="triangle"/>
          </a:ln>
        </p:spPr>
        <p:txBody>
          <a:bodyPr lIns="45718" tIns="45718" rIns="45718" bIns="45718"/>
          <a:lstStyle/>
          <a:p>
            <a:endParaRPr/>
          </a:p>
        </p:txBody>
      </p:sp>
      <p:sp>
        <p:nvSpPr>
          <p:cNvPr id="179" name="Shape 179"/>
          <p:cNvSpPr/>
          <p:nvPr/>
        </p:nvSpPr>
        <p:spPr>
          <a:xfrm flipV="1">
            <a:off x="5148165" y="4297360"/>
            <a:ext cx="635821" cy="713069"/>
          </a:xfrm>
          <a:prstGeom prst="line">
            <a:avLst/>
          </a:prstGeom>
          <a:ln w="6350">
            <a:solidFill>
              <a:srgbClr val="000000"/>
            </a:solidFill>
            <a:miter/>
            <a:tailEnd type="triangle"/>
          </a:ln>
        </p:spPr>
        <p:txBody>
          <a:bodyPr lIns="45718" tIns="45718" rIns="45718" bIns="45718"/>
          <a:lstStyle/>
          <a:p>
            <a:endParaRPr/>
          </a:p>
        </p:txBody>
      </p:sp>
      <p:sp>
        <p:nvSpPr>
          <p:cNvPr id="180" name="Shape 180"/>
          <p:cNvSpPr>
            <a:spLocks noGrp="1"/>
          </p:cNvSpPr>
          <p:nvPr>
            <p:ph type="sldNum" sz="quarter" idx="2"/>
          </p:nvPr>
        </p:nvSpPr>
        <p:spPr>
          <a:xfrm>
            <a:off x="6043931" y="6315392"/>
            <a:ext cx="184059"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838200" y="365125"/>
            <a:ext cx="10515600" cy="1325563"/>
          </a:xfrm>
          <a:prstGeom prst="rect">
            <a:avLst/>
          </a:prstGeom>
        </p:spPr>
        <p:txBody>
          <a:bodyPr/>
          <a:lstStyle>
            <a:lvl1pPr algn="ctr">
              <a:defRPr b="1">
                <a:latin typeface="Times New Roman"/>
                <a:ea typeface="Times New Roman"/>
                <a:cs typeface="Times New Roman"/>
                <a:sym typeface="Times New Roman"/>
              </a:defRPr>
            </a:lvl1pPr>
          </a:lstStyle>
          <a:p>
            <a:r>
              <a:t>Alkalmazás + központ</a:t>
            </a:r>
          </a:p>
        </p:txBody>
      </p:sp>
      <p:sp>
        <p:nvSpPr>
          <p:cNvPr id="185" name="Shape 185"/>
          <p:cNvSpPr>
            <a:spLocks noGrp="1"/>
          </p:cNvSpPr>
          <p:nvPr>
            <p:ph type="body" idx="1"/>
          </p:nvPr>
        </p:nvSpPr>
        <p:spPr>
          <a:xfrm>
            <a:off x="838200" y="1825625"/>
            <a:ext cx="10515600" cy="4351338"/>
          </a:xfrm>
          <a:prstGeom prst="rect">
            <a:avLst/>
          </a:prstGeom>
        </p:spPr>
        <p:txBody>
          <a:bodyPr/>
          <a:lstStyle/>
          <a:p>
            <a:pPr>
              <a:defRPr>
                <a:latin typeface="Times New Roman"/>
                <a:ea typeface="Times New Roman"/>
                <a:cs typeface="Times New Roman"/>
                <a:sym typeface="Times New Roman"/>
              </a:defRPr>
            </a:pPr>
            <a:r>
              <a:t>Alkalmazások láncolata (tartalom)</a:t>
            </a:r>
          </a:p>
          <a:p>
            <a:pPr>
              <a:defRPr>
                <a:latin typeface="Times New Roman"/>
                <a:ea typeface="Times New Roman"/>
                <a:cs typeface="Times New Roman"/>
                <a:sym typeface="Times New Roman"/>
              </a:defRPr>
            </a:pPr>
            <a:r>
              <a:t>Nem település-specifikus</a:t>
            </a:r>
          </a:p>
          <a:p>
            <a:pPr>
              <a:defRPr>
                <a:latin typeface="Times New Roman"/>
                <a:ea typeface="Times New Roman"/>
                <a:cs typeface="Times New Roman"/>
                <a:sym typeface="Times New Roman"/>
              </a:defRPr>
            </a:pPr>
            <a:r>
              <a:t>Független a település méretétől</a:t>
            </a:r>
          </a:p>
          <a:p>
            <a:pPr>
              <a:defRPr>
                <a:latin typeface="Times New Roman"/>
                <a:ea typeface="Times New Roman"/>
                <a:cs typeface="Times New Roman"/>
                <a:sym typeface="Times New Roman"/>
              </a:defRPr>
            </a:pPr>
            <a:r>
              <a:t>Szabványos</a:t>
            </a:r>
          </a:p>
          <a:p>
            <a:pPr>
              <a:defRPr>
                <a:latin typeface="Times New Roman"/>
                <a:ea typeface="Times New Roman"/>
                <a:cs typeface="Times New Roman"/>
                <a:sym typeface="Times New Roman"/>
              </a:defRPr>
            </a:pPr>
            <a:r>
              <a:t>Olcsó</a:t>
            </a:r>
          </a:p>
          <a:p>
            <a:pPr>
              <a:defRPr>
                <a:latin typeface="Times New Roman"/>
                <a:ea typeface="Times New Roman"/>
                <a:cs typeface="Times New Roman"/>
                <a:sym typeface="Times New Roman"/>
              </a:defRPr>
            </a:pPr>
            <a:r>
              <a:t>Eszközigénye nincs</a:t>
            </a:r>
          </a:p>
          <a:p>
            <a:pPr>
              <a:defRPr>
                <a:latin typeface="Times New Roman"/>
                <a:ea typeface="Times New Roman"/>
                <a:cs typeface="Times New Roman"/>
                <a:sym typeface="Times New Roman"/>
              </a:defRPr>
            </a:pPr>
            <a:r>
              <a:t>Biztonságos</a:t>
            </a:r>
          </a:p>
        </p:txBody>
      </p:sp>
      <p:sp>
        <p:nvSpPr>
          <p:cNvPr id="186" name="Shape 186"/>
          <p:cNvSpPr>
            <a:spLocks noGrp="1"/>
          </p:cNvSpPr>
          <p:nvPr>
            <p:ph type="sldNum" sz="quarter" idx="2"/>
          </p:nvPr>
        </p:nvSpPr>
        <p:spPr>
          <a:xfrm>
            <a:off x="6043931" y="6315392"/>
            <a:ext cx="184059"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838200" y="365125"/>
            <a:ext cx="10515600" cy="1325563"/>
          </a:xfrm>
          <a:prstGeom prst="rect">
            <a:avLst/>
          </a:prstGeom>
        </p:spPr>
        <p:txBody>
          <a:bodyPr/>
          <a:lstStyle>
            <a:lvl1pPr algn="ctr">
              <a:defRPr b="1">
                <a:latin typeface="Times New Roman"/>
                <a:ea typeface="Times New Roman"/>
                <a:cs typeface="Times New Roman"/>
                <a:sym typeface="Times New Roman"/>
              </a:defRPr>
            </a:lvl1pPr>
          </a:lstStyle>
          <a:p>
            <a:r>
              <a:t>Mit tartalmaz?</a:t>
            </a:r>
          </a:p>
        </p:txBody>
      </p:sp>
      <p:sp>
        <p:nvSpPr>
          <p:cNvPr id="189" name="Shape 189"/>
          <p:cNvSpPr>
            <a:spLocks noGrp="1"/>
          </p:cNvSpPr>
          <p:nvPr>
            <p:ph type="body" idx="1"/>
          </p:nvPr>
        </p:nvSpPr>
        <p:spPr>
          <a:xfrm>
            <a:off x="838200" y="1825625"/>
            <a:ext cx="10515600" cy="4351338"/>
          </a:xfrm>
          <a:prstGeom prst="rect">
            <a:avLst/>
          </a:prstGeom>
        </p:spPr>
        <p:txBody>
          <a:bodyPr/>
          <a:lstStyle/>
          <a:p>
            <a:pPr algn="just">
              <a:lnSpc>
                <a:spcPct val="72000"/>
              </a:lnSpc>
              <a:defRPr sz="2500">
                <a:latin typeface="Times New Roman"/>
                <a:ea typeface="Times New Roman"/>
                <a:cs typeface="Times New Roman"/>
                <a:sym typeface="Times New Roman"/>
              </a:defRPr>
            </a:pPr>
            <a:r>
              <a:t>Szakrendszerek</a:t>
            </a:r>
          </a:p>
          <a:p>
            <a:pPr marL="685800" lvl="1" indent="-228600" algn="just">
              <a:lnSpc>
                <a:spcPct val="72000"/>
              </a:lnSpc>
              <a:spcBef>
                <a:spcPts val="500"/>
              </a:spcBef>
              <a:defRPr sz="2200">
                <a:latin typeface="Times New Roman"/>
                <a:ea typeface="Times New Roman"/>
                <a:cs typeface="Times New Roman"/>
                <a:sym typeface="Times New Roman"/>
              </a:defRPr>
            </a:pPr>
            <a:r>
              <a:t>Gazdálkodási rendszer</a:t>
            </a:r>
          </a:p>
          <a:p>
            <a:pPr marL="685800" lvl="1" indent="-228600" algn="just">
              <a:lnSpc>
                <a:spcPct val="72000"/>
              </a:lnSpc>
              <a:spcBef>
                <a:spcPts val="500"/>
              </a:spcBef>
              <a:defRPr sz="2200">
                <a:latin typeface="Times New Roman"/>
                <a:ea typeface="Times New Roman"/>
                <a:cs typeface="Times New Roman"/>
                <a:sym typeface="Times New Roman"/>
              </a:defRPr>
            </a:pPr>
            <a:r>
              <a:t>Helyi adórendszer</a:t>
            </a:r>
          </a:p>
          <a:p>
            <a:pPr marL="685800" lvl="1" indent="-228600" algn="just">
              <a:lnSpc>
                <a:spcPct val="72000"/>
              </a:lnSpc>
              <a:spcBef>
                <a:spcPts val="500"/>
              </a:spcBef>
              <a:defRPr sz="2200">
                <a:latin typeface="Times New Roman"/>
                <a:ea typeface="Times New Roman"/>
                <a:cs typeface="Times New Roman"/>
                <a:sym typeface="Times New Roman"/>
              </a:defRPr>
            </a:pPr>
            <a:r>
              <a:t>Ingatlanvagyon kataszter rendszer</a:t>
            </a:r>
          </a:p>
          <a:p>
            <a:pPr marL="685800" lvl="1" indent="-228600" algn="just">
              <a:lnSpc>
                <a:spcPct val="72000"/>
              </a:lnSpc>
              <a:spcBef>
                <a:spcPts val="500"/>
              </a:spcBef>
              <a:defRPr sz="2200">
                <a:latin typeface="Times New Roman"/>
                <a:ea typeface="Times New Roman"/>
                <a:cs typeface="Times New Roman"/>
                <a:sym typeface="Times New Roman"/>
              </a:defRPr>
            </a:pPr>
            <a:r>
              <a:t>Ipari és kereskedelmi rendszer</a:t>
            </a:r>
          </a:p>
          <a:p>
            <a:pPr marL="685800" lvl="1" indent="-228600" algn="just">
              <a:lnSpc>
                <a:spcPct val="72000"/>
              </a:lnSpc>
              <a:spcBef>
                <a:spcPts val="500"/>
              </a:spcBef>
              <a:defRPr sz="2200">
                <a:latin typeface="Times New Roman"/>
                <a:ea typeface="Times New Roman"/>
                <a:cs typeface="Times New Roman"/>
                <a:sym typeface="Times New Roman"/>
              </a:defRPr>
            </a:pPr>
            <a:r>
              <a:t>Iratkezelő rendszer</a:t>
            </a:r>
          </a:p>
          <a:p>
            <a:pPr marL="685800" lvl="1" indent="-228600" algn="just">
              <a:lnSpc>
                <a:spcPct val="72000"/>
              </a:lnSpc>
              <a:spcBef>
                <a:spcPts val="500"/>
              </a:spcBef>
              <a:defRPr sz="2200">
                <a:latin typeface="Times New Roman"/>
                <a:ea typeface="Times New Roman"/>
                <a:cs typeface="Times New Roman"/>
                <a:sym typeface="Times New Roman"/>
              </a:defRPr>
            </a:pPr>
            <a:r>
              <a:t>Elektronikus ügyintézési portál, elektronikus űrlap-szolgáltatás</a:t>
            </a:r>
          </a:p>
          <a:p>
            <a:pPr marL="685800" lvl="1" indent="-228600" algn="just">
              <a:lnSpc>
                <a:spcPct val="72000"/>
              </a:lnSpc>
              <a:spcBef>
                <a:spcPts val="500"/>
              </a:spcBef>
              <a:defRPr sz="2200">
                <a:latin typeface="Times New Roman"/>
                <a:ea typeface="Times New Roman"/>
                <a:cs typeface="Times New Roman"/>
                <a:sym typeface="Times New Roman"/>
              </a:defRPr>
            </a:pPr>
            <a:r>
              <a:t>Önkormányzati portál (opcionális)</a:t>
            </a:r>
          </a:p>
          <a:p>
            <a:pPr marL="685800" lvl="1" indent="-228600" algn="just">
              <a:lnSpc>
                <a:spcPct val="72000"/>
              </a:lnSpc>
              <a:spcBef>
                <a:spcPts val="500"/>
              </a:spcBef>
              <a:defRPr sz="2200">
                <a:latin typeface="Times New Roman"/>
                <a:ea typeface="Times New Roman"/>
                <a:cs typeface="Times New Roman"/>
                <a:sym typeface="Times New Roman"/>
              </a:defRPr>
            </a:pPr>
            <a:r>
              <a:t>Hagyatéki leltár rendszer</a:t>
            </a:r>
          </a:p>
          <a:p>
            <a:pPr algn="just">
              <a:lnSpc>
                <a:spcPct val="72000"/>
              </a:lnSpc>
              <a:defRPr sz="2500">
                <a:latin typeface="Times New Roman"/>
                <a:ea typeface="Times New Roman"/>
                <a:cs typeface="Times New Roman"/>
                <a:sym typeface="Times New Roman"/>
              </a:defRPr>
            </a:pPr>
            <a:r>
              <a:t>Keretrendszeri szolgáltatások</a:t>
            </a:r>
          </a:p>
          <a:p>
            <a:pPr algn="just">
              <a:lnSpc>
                <a:spcPct val="72000"/>
              </a:lnSpc>
              <a:defRPr sz="2500">
                <a:latin typeface="Times New Roman"/>
                <a:ea typeface="Times New Roman"/>
                <a:cs typeface="Times New Roman"/>
                <a:sym typeface="Times New Roman"/>
              </a:defRPr>
            </a:pPr>
            <a:r>
              <a:t>Támogató rendszerek</a:t>
            </a:r>
          </a:p>
          <a:p>
            <a:pPr algn="just">
              <a:lnSpc>
                <a:spcPct val="72000"/>
              </a:lnSpc>
              <a:defRPr sz="2500">
                <a:latin typeface="Times New Roman"/>
                <a:ea typeface="Times New Roman"/>
                <a:cs typeface="Times New Roman"/>
                <a:sym typeface="Times New Roman"/>
              </a:defRPr>
            </a:pPr>
            <a:r>
              <a:t>Önkormányzati adattárház</a:t>
            </a:r>
          </a:p>
        </p:txBody>
      </p:sp>
      <p:sp>
        <p:nvSpPr>
          <p:cNvPr id="190" name="Shape 190"/>
          <p:cNvSpPr>
            <a:spLocks noGrp="1"/>
          </p:cNvSpPr>
          <p:nvPr>
            <p:ph type="sldNum" sz="quarter" idx="2"/>
          </p:nvPr>
        </p:nvSpPr>
        <p:spPr>
          <a:xfrm>
            <a:off x="6043931" y="6315392"/>
            <a:ext cx="184059"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838200" y="365125"/>
            <a:ext cx="10515600" cy="1325563"/>
          </a:xfrm>
          <a:prstGeom prst="rect">
            <a:avLst/>
          </a:prstGeom>
        </p:spPr>
        <p:txBody>
          <a:bodyPr/>
          <a:lstStyle>
            <a:lvl1pPr algn="ctr">
              <a:defRPr b="1">
                <a:latin typeface="Times New Roman"/>
                <a:ea typeface="Times New Roman"/>
                <a:cs typeface="Times New Roman"/>
                <a:sym typeface="Times New Roman"/>
              </a:defRPr>
            </a:lvl1pPr>
          </a:lstStyle>
          <a:p>
            <a:r>
              <a:t>Mit nem tartalmaz?</a:t>
            </a:r>
          </a:p>
        </p:txBody>
      </p:sp>
      <p:sp>
        <p:nvSpPr>
          <p:cNvPr id="195" name="Shape 195"/>
          <p:cNvSpPr>
            <a:spLocks noGrp="1"/>
          </p:cNvSpPr>
          <p:nvPr>
            <p:ph type="body" idx="1"/>
          </p:nvPr>
        </p:nvSpPr>
        <p:spPr>
          <a:xfrm>
            <a:off x="838200" y="1825625"/>
            <a:ext cx="10515600" cy="4351338"/>
          </a:xfrm>
          <a:prstGeom prst="rect">
            <a:avLst/>
          </a:prstGeom>
        </p:spPr>
        <p:txBody>
          <a:bodyPr/>
          <a:lstStyle/>
          <a:p>
            <a:pPr algn="just">
              <a:defRPr>
                <a:latin typeface="Times New Roman"/>
                <a:ea typeface="Times New Roman"/>
                <a:cs typeface="Times New Roman"/>
                <a:sym typeface="Times New Roman"/>
              </a:defRPr>
            </a:pPr>
            <a:r>
              <a:t>Az interfészes csatlakozás lehetősége nincs megfelelően részletezve</a:t>
            </a:r>
          </a:p>
          <a:p>
            <a:pPr marL="685800" lvl="1" indent="-228600" algn="just">
              <a:spcBef>
                <a:spcPts val="500"/>
              </a:spcBef>
              <a:defRPr sz="2400">
                <a:latin typeface="Times New Roman"/>
                <a:ea typeface="Times New Roman"/>
                <a:cs typeface="Times New Roman"/>
                <a:sym typeface="Times New Roman"/>
              </a:defRPr>
            </a:pPr>
            <a:r>
              <a:t>Adatátadás gyakorisága</a:t>
            </a:r>
          </a:p>
          <a:p>
            <a:pPr marL="685800" lvl="1" indent="-228600" algn="just">
              <a:spcBef>
                <a:spcPts val="500"/>
              </a:spcBef>
              <a:defRPr sz="2400">
                <a:latin typeface="Times New Roman"/>
                <a:ea typeface="Times New Roman"/>
                <a:cs typeface="Times New Roman"/>
                <a:sym typeface="Times New Roman"/>
              </a:defRPr>
            </a:pPr>
            <a:r>
              <a:t>Fejlesztés költségei</a:t>
            </a:r>
          </a:p>
          <a:p>
            <a:pPr algn="just">
              <a:defRPr>
                <a:latin typeface="Times New Roman"/>
                <a:ea typeface="Times New Roman"/>
                <a:cs typeface="Times New Roman"/>
                <a:sym typeface="Times New Roman"/>
              </a:defRPr>
            </a:pPr>
            <a:r>
              <a:t>Mit jelent az önk.részéről vállalandó e-ügyintézési szolgáltatások bevezetésére vonatkozó köt.vállalás?</a:t>
            </a:r>
          </a:p>
        </p:txBody>
      </p:sp>
      <p:sp>
        <p:nvSpPr>
          <p:cNvPr id="196" name="Shape 196"/>
          <p:cNvSpPr>
            <a:spLocks noGrp="1"/>
          </p:cNvSpPr>
          <p:nvPr>
            <p:ph type="sldNum" sz="quarter" idx="2"/>
          </p:nvPr>
        </p:nvSpPr>
        <p:spPr>
          <a:xfrm>
            <a:off x="6043931" y="6315392"/>
            <a:ext cx="184059"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838200" y="365125"/>
            <a:ext cx="10515600" cy="1325563"/>
          </a:xfrm>
          <a:prstGeom prst="rect">
            <a:avLst/>
          </a:prstGeom>
        </p:spPr>
        <p:txBody>
          <a:bodyPr/>
          <a:lstStyle>
            <a:lvl1pPr algn="ctr">
              <a:defRPr b="1">
                <a:latin typeface="Times New Roman"/>
                <a:ea typeface="Times New Roman"/>
                <a:cs typeface="Times New Roman"/>
                <a:sym typeface="Times New Roman"/>
              </a:defRPr>
            </a:lvl1pPr>
          </a:lstStyle>
          <a:p>
            <a:r>
              <a:t>Hogyan kellene? (Hogyan kellett volna?)</a:t>
            </a:r>
          </a:p>
        </p:txBody>
      </p:sp>
      <p:sp>
        <p:nvSpPr>
          <p:cNvPr id="201" name="Shape 201"/>
          <p:cNvSpPr>
            <a:spLocks noGrp="1"/>
          </p:cNvSpPr>
          <p:nvPr>
            <p:ph type="body" idx="1"/>
          </p:nvPr>
        </p:nvSpPr>
        <p:spPr>
          <a:xfrm>
            <a:off x="838200" y="1825625"/>
            <a:ext cx="10515600" cy="4351338"/>
          </a:xfrm>
          <a:prstGeom prst="rect">
            <a:avLst/>
          </a:prstGeom>
        </p:spPr>
        <p:txBody>
          <a:bodyPr/>
          <a:lstStyle/>
          <a:p>
            <a:pPr algn="just">
              <a:lnSpc>
                <a:spcPct val="72000"/>
              </a:lnSpc>
              <a:defRPr sz="2500">
                <a:latin typeface="Times New Roman"/>
                <a:ea typeface="Times New Roman"/>
                <a:cs typeface="Times New Roman"/>
                <a:sym typeface="Times New Roman"/>
              </a:defRPr>
            </a:pPr>
            <a:r>
              <a:rPr dirty="0" err="1"/>
              <a:t>Előzetes</a:t>
            </a:r>
            <a:r>
              <a:rPr dirty="0"/>
              <a:t> </a:t>
            </a:r>
            <a:r>
              <a:rPr dirty="0" err="1"/>
              <a:t>felmérés</a:t>
            </a:r>
            <a:r>
              <a:rPr dirty="0"/>
              <a:t>, </a:t>
            </a:r>
            <a:r>
              <a:rPr dirty="0" err="1"/>
              <a:t>önkormányzati</a:t>
            </a:r>
            <a:r>
              <a:rPr dirty="0"/>
              <a:t> </a:t>
            </a:r>
            <a:r>
              <a:rPr dirty="0" err="1"/>
              <a:t>igényekhez</a:t>
            </a:r>
            <a:r>
              <a:rPr dirty="0"/>
              <a:t> </a:t>
            </a:r>
            <a:r>
              <a:rPr dirty="0" err="1"/>
              <a:t>alkalmazkodás</a:t>
            </a:r>
            <a:endParaRPr dirty="0"/>
          </a:p>
          <a:p>
            <a:pPr algn="just">
              <a:lnSpc>
                <a:spcPct val="72000"/>
              </a:lnSpc>
              <a:defRPr sz="2500">
                <a:latin typeface="Times New Roman"/>
                <a:ea typeface="Times New Roman"/>
                <a:cs typeface="Times New Roman"/>
                <a:sym typeface="Times New Roman"/>
              </a:defRPr>
            </a:pPr>
            <a:r>
              <a:rPr dirty="0" err="1"/>
              <a:t>Legjobb</a:t>
            </a:r>
            <a:r>
              <a:rPr dirty="0"/>
              <a:t> </a:t>
            </a:r>
            <a:r>
              <a:rPr dirty="0" err="1"/>
              <a:t>gyakorlatok</a:t>
            </a:r>
            <a:r>
              <a:rPr dirty="0"/>
              <a:t>, </a:t>
            </a:r>
            <a:r>
              <a:rPr dirty="0" err="1"/>
              <a:t>rendszerek</a:t>
            </a:r>
            <a:r>
              <a:rPr dirty="0"/>
              <a:t> </a:t>
            </a:r>
            <a:r>
              <a:rPr dirty="0" err="1"/>
              <a:t>közüli</a:t>
            </a:r>
            <a:r>
              <a:rPr dirty="0"/>
              <a:t> </a:t>
            </a:r>
            <a:r>
              <a:rPr dirty="0" err="1"/>
              <a:t>választás</a:t>
            </a:r>
            <a:endParaRPr dirty="0"/>
          </a:p>
          <a:p>
            <a:pPr algn="just">
              <a:lnSpc>
                <a:spcPct val="72000"/>
              </a:lnSpc>
              <a:defRPr sz="2500">
                <a:latin typeface="Times New Roman"/>
                <a:ea typeface="Times New Roman"/>
                <a:cs typeface="Times New Roman"/>
                <a:sym typeface="Times New Roman"/>
              </a:defRPr>
            </a:pPr>
            <a:r>
              <a:rPr dirty="0" err="1"/>
              <a:t>Gyakorlati</a:t>
            </a:r>
            <a:r>
              <a:rPr dirty="0"/>
              <a:t> </a:t>
            </a:r>
            <a:r>
              <a:rPr dirty="0" err="1"/>
              <a:t>tapasztalatokra</a:t>
            </a:r>
            <a:r>
              <a:rPr dirty="0"/>
              <a:t> </a:t>
            </a:r>
            <a:r>
              <a:rPr dirty="0" err="1"/>
              <a:t>építve</a:t>
            </a:r>
            <a:endParaRPr dirty="0"/>
          </a:p>
          <a:p>
            <a:pPr algn="just">
              <a:lnSpc>
                <a:spcPct val="72000"/>
              </a:lnSpc>
              <a:defRPr sz="2500">
                <a:latin typeface="Times New Roman"/>
                <a:ea typeface="Times New Roman"/>
                <a:cs typeface="Times New Roman"/>
                <a:sym typeface="Times New Roman"/>
              </a:defRPr>
            </a:pPr>
            <a:r>
              <a:rPr dirty="0" err="1"/>
              <a:t>Az</a:t>
            </a:r>
            <a:r>
              <a:rPr dirty="0"/>
              <a:t> </a:t>
            </a:r>
            <a:r>
              <a:rPr dirty="0" err="1"/>
              <a:t>önkéntesség</a:t>
            </a:r>
            <a:r>
              <a:rPr dirty="0"/>
              <a:t> ne </a:t>
            </a:r>
            <a:r>
              <a:rPr dirty="0" err="1"/>
              <a:t>kényszer</a:t>
            </a:r>
            <a:r>
              <a:rPr dirty="0"/>
              <a:t> </a:t>
            </a:r>
            <a:r>
              <a:rPr dirty="0" err="1"/>
              <a:t>legyen</a:t>
            </a:r>
            <a:r>
              <a:rPr dirty="0"/>
              <a:t>!</a:t>
            </a:r>
          </a:p>
          <a:p>
            <a:pPr algn="just">
              <a:lnSpc>
                <a:spcPct val="72000"/>
              </a:lnSpc>
              <a:defRPr sz="2500">
                <a:latin typeface="Times New Roman"/>
                <a:ea typeface="Times New Roman"/>
                <a:cs typeface="Times New Roman"/>
                <a:sym typeface="Times New Roman"/>
              </a:defRPr>
            </a:pPr>
            <a:r>
              <a:rPr dirty="0" err="1"/>
              <a:t>Az</a:t>
            </a:r>
            <a:r>
              <a:rPr dirty="0"/>
              <a:t> </a:t>
            </a:r>
            <a:r>
              <a:rPr dirty="0" err="1"/>
              <a:t>egyedi</a:t>
            </a:r>
            <a:r>
              <a:rPr dirty="0"/>
              <a:t> </a:t>
            </a:r>
            <a:r>
              <a:rPr dirty="0" err="1"/>
              <a:t>elbírálás</a:t>
            </a:r>
            <a:r>
              <a:rPr dirty="0"/>
              <a:t> </a:t>
            </a:r>
            <a:r>
              <a:rPr dirty="0" err="1"/>
              <a:t>helyett</a:t>
            </a:r>
            <a:r>
              <a:rPr dirty="0"/>
              <a:t> </a:t>
            </a:r>
            <a:r>
              <a:rPr dirty="0" err="1"/>
              <a:t>objektív</a:t>
            </a:r>
            <a:r>
              <a:rPr dirty="0"/>
              <a:t> </a:t>
            </a:r>
            <a:r>
              <a:rPr dirty="0" err="1"/>
              <a:t>szempontok</a:t>
            </a:r>
            <a:endParaRPr dirty="0"/>
          </a:p>
          <a:p>
            <a:pPr algn="just">
              <a:lnSpc>
                <a:spcPct val="72000"/>
              </a:lnSpc>
              <a:defRPr sz="2500">
                <a:latin typeface="Times New Roman"/>
                <a:ea typeface="Times New Roman"/>
                <a:cs typeface="Times New Roman"/>
                <a:sym typeface="Times New Roman"/>
              </a:defRPr>
            </a:pPr>
            <a:r>
              <a:rPr dirty="0" err="1"/>
              <a:t>Támogatás</a:t>
            </a:r>
            <a:r>
              <a:rPr dirty="0"/>
              <a:t> </a:t>
            </a:r>
            <a:r>
              <a:rPr dirty="0" err="1"/>
              <a:t>minden</a:t>
            </a:r>
            <a:r>
              <a:rPr dirty="0"/>
              <a:t> </a:t>
            </a:r>
            <a:r>
              <a:rPr dirty="0" err="1"/>
              <a:t>önkormányzatnak</a:t>
            </a:r>
            <a:endParaRPr dirty="0"/>
          </a:p>
          <a:p>
            <a:pPr algn="just">
              <a:lnSpc>
                <a:spcPct val="72000"/>
              </a:lnSpc>
              <a:defRPr sz="2500">
                <a:latin typeface="Times New Roman"/>
                <a:ea typeface="Times New Roman"/>
                <a:cs typeface="Times New Roman"/>
                <a:sym typeface="Times New Roman"/>
              </a:defRPr>
            </a:pPr>
            <a:r>
              <a:rPr dirty="0" err="1"/>
              <a:t>Interfészes</a:t>
            </a:r>
            <a:r>
              <a:rPr dirty="0"/>
              <a:t> </a:t>
            </a:r>
            <a:r>
              <a:rPr dirty="0" err="1"/>
              <a:t>csatlakozásnál</a:t>
            </a:r>
            <a:r>
              <a:rPr dirty="0"/>
              <a:t> </a:t>
            </a:r>
            <a:r>
              <a:rPr dirty="0" err="1"/>
              <a:t>az</a:t>
            </a:r>
            <a:r>
              <a:rPr dirty="0"/>
              <a:t> </a:t>
            </a:r>
            <a:r>
              <a:rPr dirty="0" err="1"/>
              <a:t>állam</a:t>
            </a:r>
            <a:r>
              <a:rPr dirty="0"/>
              <a:t> ne </a:t>
            </a:r>
            <a:r>
              <a:rPr dirty="0" err="1"/>
              <a:t>hárítsa</a:t>
            </a:r>
            <a:r>
              <a:rPr dirty="0"/>
              <a:t> a </a:t>
            </a:r>
            <a:r>
              <a:rPr dirty="0" err="1"/>
              <a:t>költségeket</a:t>
            </a:r>
            <a:r>
              <a:rPr dirty="0"/>
              <a:t> </a:t>
            </a:r>
            <a:r>
              <a:rPr dirty="0" err="1"/>
              <a:t>az</a:t>
            </a:r>
            <a:r>
              <a:rPr dirty="0"/>
              <a:t> </a:t>
            </a:r>
            <a:r>
              <a:rPr dirty="0" err="1"/>
              <a:t>önkormányzatokra</a:t>
            </a:r>
            <a:endParaRPr dirty="0"/>
          </a:p>
          <a:p>
            <a:pPr algn="just">
              <a:lnSpc>
                <a:spcPct val="72000"/>
              </a:lnSpc>
              <a:defRPr sz="2500">
                <a:latin typeface="Times New Roman"/>
                <a:ea typeface="Times New Roman"/>
                <a:cs typeface="Times New Roman"/>
                <a:sym typeface="Times New Roman"/>
              </a:defRPr>
            </a:pPr>
            <a:r>
              <a:rPr dirty="0" err="1"/>
              <a:t>Szerződés</a:t>
            </a:r>
            <a:r>
              <a:rPr dirty="0"/>
              <a:t> </a:t>
            </a:r>
            <a:r>
              <a:rPr dirty="0" err="1"/>
              <a:t>felmondása</a:t>
            </a:r>
            <a:r>
              <a:rPr dirty="0"/>
              <a:t> </a:t>
            </a:r>
            <a:r>
              <a:rPr dirty="0" err="1"/>
              <a:t>esetén</a:t>
            </a:r>
            <a:r>
              <a:rPr dirty="0"/>
              <a:t> </a:t>
            </a:r>
            <a:r>
              <a:rPr dirty="0" err="1"/>
              <a:t>automatikus</a:t>
            </a:r>
            <a:r>
              <a:rPr dirty="0"/>
              <a:t> </a:t>
            </a:r>
            <a:r>
              <a:rPr dirty="0" err="1"/>
              <a:t>kártérítés</a:t>
            </a:r>
            <a:endParaRPr dirty="0"/>
          </a:p>
          <a:p>
            <a:pPr algn="just">
              <a:lnSpc>
                <a:spcPct val="72000"/>
              </a:lnSpc>
              <a:defRPr sz="2500">
                <a:latin typeface="Times New Roman"/>
                <a:ea typeface="Times New Roman"/>
                <a:cs typeface="Times New Roman"/>
                <a:sym typeface="Times New Roman"/>
              </a:defRPr>
            </a:pPr>
            <a:r>
              <a:rPr lang="hu-HU" dirty="0" smtClean="0"/>
              <a:t>A s</a:t>
            </a:r>
            <a:r>
              <a:rPr dirty="0" err="1" smtClean="0"/>
              <a:t>zolgáltatási</a:t>
            </a:r>
            <a:r>
              <a:rPr dirty="0" smtClean="0"/>
              <a:t> </a:t>
            </a:r>
            <a:r>
              <a:rPr dirty="0" err="1"/>
              <a:t>szerződések</a:t>
            </a:r>
            <a:r>
              <a:rPr dirty="0"/>
              <a:t> </a:t>
            </a:r>
            <a:r>
              <a:rPr dirty="0" err="1"/>
              <a:t>tartalmának</a:t>
            </a:r>
            <a:r>
              <a:rPr dirty="0"/>
              <a:t> </a:t>
            </a:r>
            <a:r>
              <a:rPr dirty="0" err="1"/>
              <a:t>konkretizálása</a:t>
            </a:r>
            <a:r>
              <a:rPr dirty="0"/>
              <a:t>, </a:t>
            </a:r>
            <a:r>
              <a:rPr dirty="0" err="1"/>
              <a:t>kötelezettségek</a:t>
            </a:r>
            <a:r>
              <a:rPr dirty="0"/>
              <a:t> </a:t>
            </a:r>
            <a:r>
              <a:rPr dirty="0" err="1"/>
              <a:t>rendezése</a:t>
            </a:r>
            <a:r>
              <a:rPr dirty="0"/>
              <a:t> </a:t>
            </a:r>
            <a:r>
              <a:rPr dirty="0" err="1"/>
              <a:t>az</a:t>
            </a:r>
            <a:r>
              <a:rPr dirty="0"/>
              <a:t> ASP </a:t>
            </a:r>
            <a:r>
              <a:rPr dirty="0" err="1"/>
              <a:t>felé</a:t>
            </a:r>
            <a:endParaRPr dirty="0"/>
          </a:p>
        </p:txBody>
      </p:sp>
      <p:sp>
        <p:nvSpPr>
          <p:cNvPr id="202" name="Shape 202"/>
          <p:cNvSpPr>
            <a:spLocks noGrp="1"/>
          </p:cNvSpPr>
          <p:nvPr>
            <p:ph type="sldNum" sz="quarter" idx="2"/>
          </p:nvPr>
        </p:nvSpPr>
        <p:spPr>
          <a:xfrm>
            <a:off x="6043931" y="6315392"/>
            <a:ext cx="184059"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téma">
  <a:themeElements>
    <a:clrScheme name="Office-té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téma">
      <a:majorFont>
        <a:latin typeface="Helvetica"/>
        <a:ea typeface="Helvetica"/>
        <a:cs typeface="Helvetica"/>
      </a:majorFont>
      <a:minorFont>
        <a:latin typeface="Calibri"/>
        <a:ea typeface="Calibri"/>
        <a:cs typeface="Calibri"/>
      </a:minorFont>
    </a:fontScheme>
    <a:fmtScheme name="Office-té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éma">
  <a:themeElements>
    <a:clrScheme name="Office-té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téma">
      <a:majorFont>
        <a:latin typeface="Helvetica"/>
        <a:ea typeface="Helvetica"/>
        <a:cs typeface="Helvetica"/>
      </a:majorFont>
      <a:minorFont>
        <a:latin typeface="Calibri"/>
        <a:ea typeface="Calibri"/>
        <a:cs typeface="Calibri"/>
      </a:minorFont>
    </a:fontScheme>
    <a:fmtScheme name="Office-té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TotalTime>
  <Words>1831</Words>
  <Application>Microsoft Office PowerPoint</Application>
  <PresentationFormat>Szélesvásznú</PresentationFormat>
  <Paragraphs>187</Paragraphs>
  <Slides>21</Slides>
  <Notes>9</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21</vt:i4>
      </vt:variant>
    </vt:vector>
  </HeadingPairs>
  <TitlesOfParts>
    <vt:vector size="26" baseType="lpstr">
      <vt:lpstr>Arial</vt:lpstr>
      <vt:lpstr>Calibri</vt:lpstr>
      <vt:lpstr>Calibri Light</vt:lpstr>
      <vt:lpstr>Times New Roman</vt:lpstr>
      <vt:lpstr>Office-téma</vt:lpstr>
      <vt:lpstr>Az önkormányzati ASP rendszer jegyzői szemmel</vt:lpstr>
      <vt:lpstr>Előzmények</vt:lpstr>
      <vt:lpstr>Jelen, jövő…</vt:lpstr>
      <vt:lpstr>Az ASP jelentése</vt:lpstr>
      <vt:lpstr>Nemcsak technológia!</vt:lpstr>
      <vt:lpstr>Alkalmazás + központ</vt:lpstr>
      <vt:lpstr>Mit tartalmaz?</vt:lpstr>
      <vt:lpstr>Mit nem tartalmaz?</vt:lpstr>
      <vt:lpstr>Hogyan kellene? (Hogyan kellett volna?)</vt:lpstr>
      <vt:lpstr>PowerPoint bemutató</vt:lpstr>
      <vt:lpstr>Már létező ASP megoldások (Hajdúszoboszló)</vt:lpstr>
      <vt:lpstr>PowerPoint bemutató</vt:lpstr>
      <vt:lpstr>PowerPoint bemutató</vt:lpstr>
      <vt:lpstr>www.hajduszoboszlo.eu </vt:lpstr>
      <vt:lpstr>PowerPoint bemutató</vt:lpstr>
      <vt:lpstr>PowerPoint bemutató</vt:lpstr>
      <vt:lpstr>PowerPoint bemutató</vt:lpstr>
      <vt:lpstr>PowerPoint bemutató</vt:lpstr>
      <vt:lpstr>PowerPoint bemutató</vt:lpstr>
      <vt:lpstr>PowerPoint bemutató</vt:lpstr>
      <vt:lpstr> Köszönöm a megtisztelő figyelmet!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önkormányzati ASP rendszer jegyzői szemmel</dc:title>
  <dc:creator>Répásiné dr. Veszprémi Bernadett</dc:creator>
  <cp:lastModifiedBy>Dr. Gyergyák Ferenc</cp:lastModifiedBy>
  <cp:revision>10</cp:revision>
  <dcterms:modified xsi:type="dcterms:W3CDTF">2016-09-21T13:06:54Z</dcterms:modified>
</cp:coreProperties>
</file>