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58" r:id="rId3"/>
    <p:sldId id="356" r:id="rId4"/>
    <p:sldId id="369" r:id="rId5"/>
    <p:sldId id="368" r:id="rId6"/>
    <p:sldId id="370" r:id="rId7"/>
    <p:sldId id="371" r:id="rId8"/>
    <p:sldId id="374" r:id="rId9"/>
    <p:sldId id="375" r:id="rId10"/>
    <p:sldId id="357" r:id="rId11"/>
    <p:sldId id="359" r:id="rId12"/>
    <p:sldId id="362" r:id="rId13"/>
    <p:sldId id="366" r:id="rId14"/>
    <p:sldId id="373" r:id="rId15"/>
    <p:sldId id="312" r:id="rId16"/>
    <p:sldId id="365" r:id="rId17"/>
    <p:sldId id="364" r:id="rId18"/>
    <p:sldId id="363" r:id="rId19"/>
    <p:sldId id="321" r:id="rId20"/>
    <p:sldId id="355" r:id="rId21"/>
    <p:sldId id="367" r:id="rId22"/>
    <p:sldId id="293" r:id="rId23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FF00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FFFF00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FFFF00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FFFF00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FFFF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FFFF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FFFF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FFFF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FFFF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00"/>
    <a:srgbClr val="133C10"/>
    <a:srgbClr val="B4EAB0"/>
    <a:srgbClr val="2A8523"/>
    <a:srgbClr val="6AD662"/>
    <a:srgbClr val="FFCC00"/>
    <a:srgbClr val="FFCC66"/>
    <a:srgbClr val="ED8D0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44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6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9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-347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2B733E-7608-4148-BE4B-F18104C7A0FE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B2F60257-CB47-4A35-9920-90590A98D059}">
      <dgm:prSet phldrT="[Szöveg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hu-HU" sz="2800" dirty="0"/>
            <a:t>Nemzeti Kiberbiztonsági Koordinációs Tanács </a:t>
          </a:r>
          <a:br>
            <a:rPr lang="hu-HU" sz="2800" dirty="0"/>
          </a:br>
          <a:r>
            <a:rPr lang="hu-HU" sz="2000" dirty="0"/>
            <a:t>(Miniszterelnökség)</a:t>
          </a:r>
          <a:endParaRPr lang="hu-HU" sz="2500" dirty="0"/>
        </a:p>
      </dgm:t>
    </dgm:pt>
    <dgm:pt modelId="{215C5896-413A-4768-8403-9D5950F2F3EB}" type="parTrans" cxnId="{23C244FC-CB47-454C-AF80-382378499359}">
      <dgm:prSet/>
      <dgm:spPr/>
      <dgm:t>
        <a:bodyPr/>
        <a:lstStyle/>
        <a:p>
          <a:endParaRPr lang="hu-HU"/>
        </a:p>
      </dgm:t>
    </dgm:pt>
    <dgm:pt modelId="{9B32C820-121D-415A-A044-5D5773064E9C}" type="sibTrans" cxnId="{23C244FC-CB47-454C-AF80-382378499359}">
      <dgm:prSet/>
      <dgm:spPr/>
      <dgm:t>
        <a:bodyPr/>
        <a:lstStyle/>
        <a:p>
          <a:endParaRPr lang="hu-HU"/>
        </a:p>
      </dgm:t>
    </dgm:pt>
    <dgm:pt modelId="{E1F6CCD0-78DE-4A86-B63A-EA03946BC366}">
      <dgm:prSet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hu-HU" sz="2500" dirty="0"/>
            <a:t>Nemzeti </a:t>
          </a:r>
          <a:r>
            <a:rPr lang="hu-HU" sz="2500" dirty="0" err="1"/>
            <a:t>Kibervédelmi</a:t>
          </a:r>
          <a:r>
            <a:rPr lang="hu-HU" sz="2500" dirty="0"/>
            <a:t> Intézet</a:t>
          </a:r>
          <a:r>
            <a:rPr lang="hu-HU" sz="2600" dirty="0"/>
            <a:t/>
          </a:r>
          <a:br>
            <a:rPr lang="hu-HU" sz="2600" dirty="0"/>
          </a:br>
          <a:r>
            <a:rPr lang="hu-HU" sz="2000" dirty="0"/>
            <a:t>(BM, Nemzetbiztonsági Szakszolgálat)</a:t>
          </a:r>
        </a:p>
      </dgm:t>
    </dgm:pt>
    <dgm:pt modelId="{1FB4EE42-A3B7-4B9E-8C94-A1B736BA084C}" type="parTrans" cxnId="{6FAB7E2A-0685-4813-BA2F-6DA64C28E1FF}">
      <dgm:prSet/>
      <dgm:spPr/>
      <dgm:t>
        <a:bodyPr/>
        <a:lstStyle/>
        <a:p>
          <a:endParaRPr lang="hu-HU"/>
        </a:p>
      </dgm:t>
    </dgm:pt>
    <dgm:pt modelId="{035080C7-36E2-4AF7-AF5C-636EC45D71A9}" type="sibTrans" cxnId="{6FAB7E2A-0685-4813-BA2F-6DA64C28E1FF}">
      <dgm:prSet/>
      <dgm:spPr/>
      <dgm:t>
        <a:bodyPr/>
        <a:lstStyle/>
        <a:p>
          <a:endParaRPr lang="hu-HU"/>
        </a:p>
      </dgm:t>
    </dgm:pt>
    <dgm:pt modelId="{598AA9A3-FA4A-42CD-A926-124013DD39FC}">
      <dgm:prSet/>
      <dgm:spPr>
        <a:solidFill>
          <a:schemeClr val="accent1">
            <a:lumMod val="25000"/>
          </a:schemeClr>
        </a:solidFill>
      </dgm:spPr>
      <dgm:t>
        <a:bodyPr/>
        <a:lstStyle/>
        <a:p>
          <a:r>
            <a:rPr lang="hu-HU" dirty="0"/>
            <a:t>Nemzeti Elektronikus Információbiztonsági Hatóság (NEIH)</a:t>
          </a:r>
        </a:p>
      </dgm:t>
    </dgm:pt>
    <dgm:pt modelId="{3CD2DD45-E01C-4531-A4E4-19F1006049C0}" type="parTrans" cxnId="{0B01BBAA-F78F-433D-A676-89451DB4E0BE}">
      <dgm:prSet/>
      <dgm:spPr/>
      <dgm:t>
        <a:bodyPr/>
        <a:lstStyle/>
        <a:p>
          <a:endParaRPr lang="hu-HU"/>
        </a:p>
      </dgm:t>
    </dgm:pt>
    <dgm:pt modelId="{ADA82F3E-8F8C-48EF-85FA-4AAACA3CFBB8}" type="sibTrans" cxnId="{0B01BBAA-F78F-433D-A676-89451DB4E0BE}">
      <dgm:prSet/>
      <dgm:spPr/>
      <dgm:t>
        <a:bodyPr/>
        <a:lstStyle/>
        <a:p>
          <a:endParaRPr lang="hu-HU"/>
        </a:p>
      </dgm:t>
    </dgm:pt>
    <dgm:pt modelId="{00E1F37F-B3BE-4133-B6B7-02C48CE4947F}">
      <dgm:prSet/>
      <dgm:spPr>
        <a:solidFill>
          <a:schemeClr val="accent1">
            <a:lumMod val="25000"/>
          </a:schemeClr>
        </a:solidFill>
      </dgm:spPr>
      <dgm:t>
        <a:bodyPr/>
        <a:lstStyle/>
        <a:p>
          <a:r>
            <a:rPr lang="hu-HU" dirty="0"/>
            <a:t>Kormányzati Eseménykezelő Központ (GovCERT)</a:t>
          </a:r>
        </a:p>
      </dgm:t>
    </dgm:pt>
    <dgm:pt modelId="{E488BFA1-5C9C-4AA2-B8B6-CDD435F5E167}" type="parTrans" cxnId="{19293754-AC47-484B-BEBF-F0E4921AD811}">
      <dgm:prSet/>
      <dgm:spPr/>
      <dgm:t>
        <a:bodyPr/>
        <a:lstStyle/>
        <a:p>
          <a:endParaRPr lang="hu-HU"/>
        </a:p>
      </dgm:t>
    </dgm:pt>
    <dgm:pt modelId="{6F4B0257-EA06-4E84-BBC4-2F44BE976AA4}" type="sibTrans" cxnId="{19293754-AC47-484B-BEBF-F0E4921AD811}">
      <dgm:prSet/>
      <dgm:spPr/>
      <dgm:t>
        <a:bodyPr/>
        <a:lstStyle/>
        <a:p>
          <a:endParaRPr lang="hu-HU"/>
        </a:p>
      </dgm:t>
    </dgm:pt>
    <dgm:pt modelId="{21EF46C4-84ED-46CB-8DDD-B6492B3CB81E}">
      <dgm:prSet/>
      <dgm:spPr>
        <a:solidFill>
          <a:schemeClr val="accent1">
            <a:lumMod val="25000"/>
          </a:schemeClr>
        </a:solidFill>
      </dgm:spPr>
      <dgm:t>
        <a:bodyPr/>
        <a:lstStyle/>
        <a:p>
          <a:r>
            <a:rPr lang="hu-HU" dirty="0"/>
            <a:t>Nemzeti Biztonsági Felügyelet (NBF)</a:t>
          </a:r>
        </a:p>
      </dgm:t>
    </dgm:pt>
    <dgm:pt modelId="{8ECC5BBF-0512-43C7-BE39-8A1A22A5B7CA}" type="parTrans" cxnId="{20C34583-90F8-4A18-83FC-4E8ABFF4646E}">
      <dgm:prSet/>
      <dgm:spPr/>
      <dgm:t>
        <a:bodyPr/>
        <a:lstStyle/>
        <a:p>
          <a:endParaRPr lang="hu-HU"/>
        </a:p>
      </dgm:t>
    </dgm:pt>
    <dgm:pt modelId="{C8B912D5-B228-4AEF-AA4B-BEB2CF13F43A}" type="sibTrans" cxnId="{20C34583-90F8-4A18-83FC-4E8ABFF4646E}">
      <dgm:prSet/>
      <dgm:spPr/>
      <dgm:t>
        <a:bodyPr/>
        <a:lstStyle/>
        <a:p>
          <a:endParaRPr lang="hu-HU"/>
        </a:p>
      </dgm:t>
    </dgm:pt>
    <dgm:pt modelId="{7476AB8E-9C8A-49F1-9498-10B79107F0C4}" type="pres">
      <dgm:prSet presAssocID="{742B733E-7608-4148-BE4B-F18104C7A0F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u-HU"/>
        </a:p>
      </dgm:t>
    </dgm:pt>
    <dgm:pt modelId="{5F5F3685-4EC9-4F9D-8F71-B73EFEE40F87}" type="pres">
      <dgm:prSet presAssocID="{B2F60257-CB47-4A35-9920-90590A98D059}" presName="vertOne" presStyleCnt="0"/>
      <dgm:spPr/>
    </dgm:pt>
    <dgm:pt modelId="{B4F77A49-91B4-408F-8C1B-B612E2A7D63B}" type="pres">
      <dgm:prSet presAssocID="{B2F60257-CB47-4A35-9920-90590A98D059}" presName="txOne" presStyleLbl="node0" presStyleIdx="0" presStyleCnt="1" custLinFactNeighborX="-174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6571ADDC-BBF6-40C6-9019-4066BDC6F486}" type="pres">
      <dgm:prSet presAssocID="{B2F60257-CB47-4A35-9920-90590A98D059}" presName="parTransOne" presStyleCnt="0"/>
      <dgm:spPr/>
    </dgm:pt>
    <dgm:pt modelId="{AC10B487-8147-42C1-8205-94BCA2137EA4}" type="pres">
      <dgm:prSet presAssocID="{B2F60257-CB47-4A35-9920-90590A98D059}" presName="horzOne" presStyleCnt="0"/>
      <dgm:spPr/>
    </dgm:pt>
    <dgm:pt modelId="{DB090940-9F9C-487E-8628-89B63B442E9C}" type="pres">
      <dgm:prSet presAssocID="{E1F6CCD0-78DE-4A86-B63A-EA03946BC366}" presName="vertTwo" presStyleCnt="0"/>
      <dgm:spPr/>
    </dgm:pt>
    <dgm:pt modelId="{AB9D5DC0-B33A-4C5E-97AF-113A06D15264}" type="pres">
      <dgm:prSet presAssocID="{E1F6CCD0-78DE-4A86-B63A-EA03946BC366}" presName="txTwo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476EE272-60C0-4815-A3E4-A047C33FAFD4}" type="pres">
      <dgm:prSet presAssocID="{E1F6CCD0-78DE-4A86-B63A-EA03946BC366}" presName="parTransTwo" presStyleCnt="0"/>
      <dgm:spPr/>
    </dgm:pt>
    <dgm:pt modelId="{F26F6672-BD3C-4816-94B9-18CA915A1D8C}" type="pres">
      <dgm:prSet presAssocID="{E1F6CCD0-78DE-4A86-B63A-EA03946BC366}" presName="horzTwo" presStyleCnt="0"/>
      <dgm:spPr/>
    </dgm:pt>
    <dgm:pt modelId="{70A5690A-E6C0-4AFE-8411-640B976F6F02}" type="pres">
      <dgm:prSet presAssocID="{598AA9A3-FA4A-42CD-A926-124013DD39FC}" presName="vertThree" presStyleCnt="0"/>
      <dgm:spPr/>
    </dgm:pt>
    <dgm:pt modelId="{D35B5A70-5216-4ED7-B751-E059DCC6B037}" type="pres">
      <dgm:prSet presAssocID="{598AA9A3-FA4A-42CD-A926-124013DD39FC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4D05CA4B-5624-405B-A799-9916DFAC802B}" type="pres">
      <dgm:prSet presAssocID="{598AA9A3-FA4A-42CD-A926-124013DD39FC}" presName="horzThree" presStyleCnt="0"/>
      <dgm:spPr/>
    </dgm:pt>
    <dgm:pt modelId="{B92B94AA-4B9D-4800-B6CD-891889761360}" type="pres">
      <dgm:prSet presAssocID="{ADA82F3E-8F8C-48EF-85FA-4AAACA3CFBB8}" presName="sibSpaceThree" presStyleCnt="0"/>
      <dgm:spPr/>
    </dgm:pt>
    <dgm:pt modelId="{8B926A4D-9E8B-4984-B1EC-A66C4E7A24C3}" type="pres">
      <dgm:prSet presAssocID="{00E1F37F-B3BE-4133-B6B7-02C48CE4947F}" presName="vertThree" presStyleCnt="0"/>
      <dgm:spPr/>
    </dgm:pt>
    <dgm:pt modelId="{B012AED1-55A8-4C0A-906B-6814AF6B4235}" type="pres">
      <dgm:prSet presAssocID="{00E1F37F-B3BE-4133-B6B7-02C48CE4947F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D24678D2-F0E8-4C32-849F-C920DACDC983}" type="pres">
      <dgm:prSet presAssocID="{00E1F37F-B3BE-4133-B6B7-02C48CE4947F}" presName="horzThree" presStyleCnt="0"/>
      <dgm:spPr/>
    </dgm:pt>
    <dgm:pt modelId="{FF32533C-04BC-4355-A1BA-D3A9516FB457}" type="pres">
      <dgm:prSet presAssocID="{6F4B0257-EA06-4E84-BBC4-2F44BE976AA4}" presName="sibSpaceThree" presStyleCnt="0"/>
      <dgm:spPr/>
    </dgm:pt>
    <dgm:pt modelId="{E2941A58-217F-4613-93A6-47CE5456DD3F}" type="pres">
      <dgm:prSet presAssocID="{21EF46C4-84ED-46CB-8DDD-B6492B3CB81E}" presName="vertThree" presStyleCnt="0"/>
      <dgm:spPr/>
    </dgm:pt>
    <dgm:pt modelId="{FC5BBCA7-9E6F-468C-B9BD-6A30CA02F6E3}" type="pres">
      <dgm:prSet presAssocID="{21EF46C4-84ED-46CB-8DDD-B6492B3CB81E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hu-HU"/>
        </a:p>
      </dgm:t>
    </dgm:pt>
    <dgm:pt modelId="{8AF516D7-C8AD-48D5-A3CA-DC658DB01743}" type="pres">
      <dgm:prSet presAssocID="{21EF46C4-84ED-46CB-8DDD-B6492B3CB81E}" presName="horzThree" presStyleCnt="0"/>
      <dgm:spPr/>
    </dgm:pt>
  </dgm:ptLst>
  <dgm:cxnLst>
    <dgm:cxn modelId="{20C34583-90F8-4A18-83FC-4E8ABFF4646E}" srcId="{E1F6CCD0-78DE-4A86-B63A-EA03946BC366}" destId="{21EF46C4-84ED-46CB-8DDD-B6492B3CB81E}" srcOrd="2" destOrd="0" parTransId="{8ECC5BBF-0512-43C7-BE39-8A1A22A5B7CA}" sibTransId="{C8B912D5-B228-4AEF-AA4B-BEB2CF13F43A}"/>
    <dgm:cxn modelId="{23C244FC-CB47-454C-AF80-382378499359}" srcId="{742B733E-7608-4148-BE4B-F18104C7A0FE}" destId="{B2F60257-CB47-4A35-9920-90590A98D059}" srcOrd="0" destOrd="0" parTransId="{215C5896-413A-4768-8403-9D5950F2F3EB}" sibTransId="{9B32C820-121D-415A-A044-5D5773064E9C}"/>
    <dgm:cxn modelId="{E85FFF68-4BE7-4653-9715-A37AC86EEDDC}" type="presOf" srcId="{21EF46C4-84ED-46CB-8DDD-B6492B3CB81E}" destId="{FC5BBCA7-9E6F-468C-B9BD-6A30CA02F6E3}" srcOrd="0" destOrd="0" presId="urn:microsoft.com/office/officeart/2005/8/layout/hierarchy4"/>
    <dgm:cxn modelId="{0B01BBAA-F78F-433D-A676-89451DB4E0BE}" srcId="{E1F6CCD0-78DE-4A86-B63A-EA03946BC366}" destId="{598AA9A3-FA4A-42CD-A926-124013DD39FC}" srcOrd="0" destOrd="0" parTransId="{3CD2DD45-E01C-4531-A4E4-19F1006049C0}" sibTransId="{ADA82F3E-8F8C-48EF-85FA-4AAACA3CFBB8}"/>
    <dgm:cxn modelId="{B43C3DDA-8936-481B-88A7-2FEBA137A3E7}" type="presOf" srcId="{742B733E-7608-4148-BE4B-F18104C7A0FE}" destId="{7476AB8E-9C8A-49F1-9498-10B79107F0C4}" srcOrd="0" destOrd="0" presId="urn:microsoft.com/office/officeart/2005/8/layout/hierarchy4"/>
    <dgm:cxn modelId="{B70B871D-7866-4133-8B63-40116B076D7D}" type="presOf" srcId="{598AA9A3-FA4A-42CD-A926-124013DD39FC}" destId="{D35B5A70-5216-4ED7-B751-E059DCC6B037}" srcOrd="0" destOrd="0" presId="urn:microsoft.com/office/officeart/2005/8/layout/hierarchy4"/>
    <dgm:cxn modelId="{6FAB7E2A-0685-4813-BA2F-6DA64C28E1FF}" srcId="{B2F60257-CB47-4A35-9920-90590A98D059}" destId="{E1F6CCD0-78DE-4A86-B63A-EA03946BC366}" srcOrd="0" destOrd="0" parTransId="{1FB4EE42-A3B7-4B9E-8C94-A1B736BA084C}" sibTransId="{035080C7-36E2-4AF7-AF5C-636EC45D71A9}"/>
    <dgm:cxn modelId="{3CC45F4B-C3D3-41BD-867E-F49078CA6931}" type="presOf" srcId="{B2F60257-CB47-4A35-9920-90590A98D059}" destId="{B4F77A49-91B4-408F-8C1B-B612E2A7D63B}" srcOrd="0" destOrd="0" presId="urn:microsoft.com/office/officeart/2005/8/layout/hierarchy4"/>
    <dgm:cxn modelId="{39FB9A7D-532C-4D16-BFFF-87E2D3F24870}" type="presOf" srcId="{E1F6CCD0-78DE-4A86-B63A-EA03946BC366}" destId="{AB9D5DC0-B33A-4C5E-97AF-113A06D15264}" srcOrd="0" destOrd="0" presId="urn:microsoft.com/office/officeart/2005/8/layout/hierarchy4"/>
    <dgm:cxn modelId="{88DF858C-7E46-44CB-A59E-F6BDD723C0C1}" type="presOf" srcId="{00E1F37F-B3BE-4133-B6B7-02C48CE4947F}" destId="{B012AED1-55A8-4C0A-906B-6814AF6B4235}" srcOrd="0" destOrd="0" presId="urn:microsoft.com/office/officeart/2005/8/layout/hierarchy4"/>
    <dgm:cxn modelId="{19293754-AC47-484B-BEBF-F0E4921AD811}" srcId="{E1F6CCD0-78DE-4A86-B63A-EA03946BC366}" destId="{00E1F37F-B3BE-4133-B6B7-02C48CE4947F}" srcOrd="1" destOrd="0" parTransId="{E488BFA1-5C9C-4AA2-B8B6-CDD435F5E167}" sibTransId="{6F4B0257-EA06-4E84-BBC4-2F44BE976AA4}"/>
    <dgm:cxn modelId="{8767480B-5013-4B2F-8F3C-01CAB9824C93}" type="presParOf" srcId="{7476AB8E-9C8A-49F1-9498-10B79107F0C4}" destId="{5F5F3685-4EC9-4F9D-8F71-B73EFEE40F87}" srcOrd="0" destOrd="0" presId="urn:microsoft.com/office/officeart/2005/8/layout/hierarchy4"/>
    <dgm:cxn modelId="{0178308E-67FF-4725-960D-34EC9DBD9533}" type="presParOf" srcId="{5F5F3685-4EC9-4F9D-8F71-B73EFEE40F87}" destId="{B4F77A49-91B4-408F-8C1B-B612E2A7D63B}" srcOrd="0" destOrd="0" presId="urn:microsoft.com/office/officeart/2005/8/layout/hierarchy4"/>
    <dgm:cxn modelId="{AE81918A-8638-4D3E-B8D0-284CF8C624C3}" type="presParOf" srcId="{5F5F3685-4EC9-4F9D-8F71-B73EFEE40F87}" destId="{6571ADDC-BBF6-40C6-9019-4066BDC6F486}" srcOrd="1" destOrd="0" presId="urn:microsoft.com/office/officeart/2005/8/layout/hierarchy4"/>
    <dgm:cxn modelId="{551DDC2A-B61C-4885-A983-A39823ACC857}" type="presParOf" srcId="{5F5F3685-4EC9-4F9D-8F71-B73EFEE40F87}" destId="{AC10B487-8147-42C1-8205-94BCA2137EA4}" srcOrd="2" destOrd="0" presId="urn:microsoft.com/office/officeart/2005/8/layout/hierarchy4"/>
    <dgm:cxn modelId="{25D0F49F-8B37-4A53-90C0-7F629DA5A36E}" type="presParOf" srcId="{AC10B487-8147-42C1-8205-94BCA2137EA4}" destId="{DB090940-9F9C-487E-8628-89B63B442E9C}" srcOrd="0" destOrd="0" presId="urn:microsoft.com/office/officeart/2005/8/layout/hierarchy4"/>
    <dgm:cxn modelId="{672A30CA-1EA9-421D-BF5E-5328C558BCF7}" type="presParOf" srcId="{DB090940-9F9C-487E-8628-89B63B442E9C}" destId="{AB9D5DC0-B33A-4C5E-97AF-113A06D15264}" srcOrd="0" destOrd="0" presId="urn:microsoft.com/office/officeart/2005/8/layout/hierarchy4"/>
    <dgm:cxn modelId="{24CC8E5B-D39A-459F-A881-E67C7052AD54}" type="presParOf" srcId="{DB090940-9F9C-487E-8628-89B63B442E9C}" destId="{476EE272-60C0-4815-A3E4-A047C33FAFD4}" srcOrd="1" destOrd="0" presId="urn:microsoft.com/office/officeart/2005/8/layout/hierarchy4"/>
    <dgm:cxn modelId="{C2054DC2-7157-4E28-AC9A-5DC318B31607}" type="presParOf" srcId="{DB090940-9F9C-487E-8628-89B63B442E9C}" destId="{F26F6672-BD3C-4816-94B9-18CA915A1D8C}" srcOrd="2" destOrd="0" presId="urn:microsoft.com/office/officeart/2005/8/layout/hierarchy4"/>
    <dgm:cxn modelId="{EB2D401C-4C5A-4E0E-B946-01E4A8ECB347}" type="presParOf" srcId="{F26F6672-BD3C-4816-94B9-18CA915A1D8C}" destId="{70A5690A-E6C0-4AFE-8411-640B976F6F02}" srcOrd="0" destOrd="0" presId="urn:microsoft.com/office/officeart/2005/8/layout/hierarchy4"/>
    <dgm:cxn modelId="{957AA2F3-2E82-40B4-A00E-5C6549A12476}" type="presParOf" srcId="{70A5690A-E6C0-4AFE-8411-640B976F6F02}" destId="{D35B5A70-5216-4ED7-B751-E059DCC6B037}" srcOrd="0" destOrd="0" presId="urn:microsoft.com/office/officeart/2005/8/layout/hierarchy4"/>
    <dgm:cxn modelId="{CAC6ED20-13A1-47CE-BEE7-FA23F6764023}" type="presParOf" srcId="{70A5690A-E6C0-4AFE-8411-640B976F6F02}" destId="{4D05CA4B-5624-405B-A799-9916DFAC802B}" srcOrd="1" destOrd="0" presId="urn:microsoft.com/office/officeart/2005/8/layout/hierarchy4"/>
    <dgm:cxn modelId="{35CCF67A-7681-4EDE-AFC4-C3F5F7869114}" type="presParOf" srcId="{F26F6672-BD3C-4816-94B9-18CA915A1D8C}" destId="{B92B94AA-4B9D-4800-B6CD-891889761360}" srcOrd="1" destOrd="0" presId="urn:microsoft.com/office/officeart/2005/8/layout/hierarchy4"/>
    <dgm:cxn modelId="{E9C5A9D8-841E-44E0-B53F-108632F43ABC}" type="presParOf" srcId="{F26F6672-BD3C-4816-94B9-18CA915A1D8C}" destId="{8B926A4D-9E8B-4984-B1EC-A66C4E7A24C3}" srcOrd="2" destOrd="0" presId="urn:microsoft.com/office/officeart/2005/8/layout/hierarchy4"/>
    <dgm:cxn modelId="{FCAB1DDF-4936-41DC-A52D-B16530C2A466}" type="presParOf" srcId="{8B926A4D-9E8B-4984-B1EC-A66C4E7A24C3}" destId="{B012AED1-55A8-4C0A-906B-6814AF6B4235}" srcOrd="0" destOrd="0" presId="urn:microsoft.com/office/officeart/2005/8/layout/hierarchy4"/>
    <dgm:cxn modelId="{182C0079-5961-4370-BEAE-328DAB180DCA}" type="presParOf" srcId="{8B926A4D-9E8B-4984-B1EC-A66C4E7A24C3}" destId="{D24678D2-F0E8-4C32-849F-C920DACDC983}" srcOrd="1" destOrd="0" presId="urn:microsoft.com/office/officeart/2005/8/layout/hierarchy4"/>
    <dgm:cxn modelId="{7A966ED4-8F4F-4AB2-9125-3535B8651296}" type="presParOf" srcId="{F26F6672-BD3C-4816-94B9-18CA915A1D8C}" destId="{FF32533C-04BC-4355-A1BA-D3A9516FB457}" srcOrd="3" destOrd="0" presId="urn:microsoft.com/office/officeart/2005/8/layout/hierarchy4"/>
    <dgm:cxn modelId="{E36D1CA5-A25C-4A4D-B0EA-ABC8164897D6}" type="presParOf" srcId="{F26F6672-BD3C-4816-94B9-18CA915A1D8C}" destId="{E2941A58-217F-4613-93A6-47CE5456DD3F}" srcOrd="4" destOrd="0" presId="urn:microsoft.com/office/officeart/2005/8/layout/hierarchy4"/>
    <dgm:cxn modelId="{F6C16EE3-342F-499D-A620-9128F32FB6E0}" type="presParOf" srcId="{E2941A58-217F-4613-93A6-47CE5456DD3F}" destId="{FC5BBCA7-9E6F-468C-B9BD-6A30CA02F6E3}" srcOrd="0" destOrd="0" presId="urn:microsoft.com/office/officeart/2005/8/layout/hierarchy4"/>
    <dgm:cxn modelId="{40BF46E8-B3EE-4087-923C-DEABA4B5083D}" type="presParOf" srcId="{E2941A58-217F-4613-93A6-47CE5456DD3F}" destId="{8AF516D7-C8AD-48D5-A3CA-DC658DB0174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965D7-DB29-4043-B58D-FFAF56CDB3D4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4574E-B212-4948-8EBA-6796641E6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65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hu-H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hu-HU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hu-HU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AAA8C82C-476A-42FD-AD6C-C84E107533DC}" type="slidenum">
              <a:rPr lang="hu-HU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57507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8C82C-476A-42FD-AD6C-C84E107533DC}" type="slidenum">
              <a:rPr lang="hu-HU" smtClean="0"/>
              <a:pPr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637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A8C82C-476A-42FD-AD6C-C84E107533DC}" type="slidenum">
              <a:rPr lang="hu-HU" smtClean="0"/>
              <a:pPr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637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84394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7289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6336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1044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8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554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 baseline="0">
                <a:solidFill>
                  <a:schemeClr val="bg1"/>
                </a:solidFill>
              </a:defRPr>
            </a:lvl1pPr>
            <a:lvl2pPr>
              <a:defRPr sz="2400" baseline="0">
                <a:solidFill>
                  <a:schemeClr val="bg1"/>
                </a:solidFill>
              </a:defRPr>
            </a:lvl2pPr>
            <a:lvl3pPr>
              <a:defRPr sz="2000" baseline="0">
                <a:solidFill>
                  <a:schemeClr val="bg1"/>
                </a:solidFill>
              </a:defRPr>
            </a:lvl3pPr>
            <a:lvl4pPr>
              <a:defRPr sz="1800" baseline="0">
                <a:solidFill>
                  <a:schemeClr val="bg1"/>
                </a:solidFill>
              </a:defRPr>
            </a:lvl4pPr>
            <a:lvl5pPr>
              <a:defRPr sz="1800" baseline="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 baseline="0">
                <a:solidFill>
                  <a:schemeClr val="bg1"/>
                </a:solidFill>
              </a:defRPr>
            </a:lvl1pPr>
            <a:lvl2pPr>
              <a:defRPr sz="2400" baseline="0">
                <a:solidFill>
                  <a:schemeClr val="bg1"/>
                </a:solidFill>
              </a:defRPr>
            </a:lvl2pPr>
            <a:lvl3pPr>
              <a:defRPr sz="2000" baseline="0">
                <a:solidFill>
                  <a:schemeClr val="bg1"/>
                </a:solidFill>
              </a:defRPr>
            </a:lvl3pPr>
            <a:lvl4pPr>
              <a:defRPr sz="1800" baseline="0">
                <a:solidFill>
                  <a:schemeClr val="bg1"/>
                </a:solidFill>
              </a:defRPr>
            </a:lvl4pPr>
            <a:lvl5pPr>
              <a:defRPr sz="1800" baseline="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61019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21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540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151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6526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2941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A8523"/>
            </a:gs>
            <a:gs pos="48000">
              <a:srgbClr val="133C10"/>
            </a:gs>
            <a:gs pos="100000">
              <a:srgbClr val="2A8523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hu-HU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  <a:p>
            <a:pPr lvl="1"/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2"/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3"/>
            <a:r>
              <a:rPr lang="hu-HU" dirty="0" err="1"/>
              <a:t>Fourth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4"/>
            <a:r>
              <a:rPr lang="hu-HU" dirty="0" err="1"/>
              <a:t>Fifth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FFFF00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njt.hu/cgi_bin/njt_doc.cgi?docid=160206.28684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njt.hu/cgi_bin/njt_doc.cgi?docid=176726.296267" TargetMode="External"/><Relationship Id="rId2" Type="http://schemas.openxmlformats.org/officeDocument/2006/relationships/hyperlink" Target="http://njt.hu/cgi_bin/njt_doc.cgi?docid=176725.29626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jt.hu/cgi_bin/njt_doc.cgi?docid=164331.250717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njt.hu/cgi_bin/njt_doc.cgi?docid=160206.28684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jt.hu/cgi_bin/njt_doc.cgi?docid=159312.317213" TargetMode="External"/><Relationship Id="rId2" Type="http://schemas.openxmlformats.org/officeDocument/2006/relationships/hyperlink" Target="http://njt.hu/cgi_bin/njt_doc.cgi?docid=155940.31473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njt.hu/cgi_bin/njt_doc.cgi?docid=163794.31721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njt.hu/cgi_bin/njt_doc.cgi?docid=177564.32021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njt.hu/cgi_bin/njt_doc.cgi?docid=166017.291273" TargetMode="External"/><Relationship Id="rId2" Type="http://schemas.openxmlformats.org/officeDocument/2006/relationships/hyperlink" Target="http://njt.hu/cgi_bin/njt_doc.cgi?docid=192085.32496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jt.hu/cgi_bin/njt_doc.cgi?docid=166018.25519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net.jogtar.hu/jr/gen/hjegy_doc.cgi?docid=A1200100.T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naih.hu/files/CELEX_32016R0679_HU_TXT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332656"/>
            <a:ext cx="8064500" cy="5328592"/>
          </a:xfrm>
        </p:spPr>
        <p:txBody>
          <a:bodyPr/>
          <a:lstStyle/>
          <a:p>
            <a: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hu-HU" sz="3600" noProof="0" dirty="0">
                <a:latin typeface="Trebuchet MS" pitchFamily="34" charset="0"/>
              </a:rPr>
              <a:t>2013 L. - tapasztalatok</a:t>
            </a:r>
            <a:br>
              <a:rPr lang="hu-HU" sz="3600" noProof="0" dirty="0">
                <a:latin typeface="Trebuchet MS" pitchFamily="34" charset="0"/>
              </a:rPr>
            </a:br>
            <a:r>
              <a:rPr lang="hu-HU" sz="2400" dirty="0">
                <a:latin typeface="Trebuchet MS" pitchFamily="34" charset="0"/>
              </a:rPr>
              <a:t>XXIV. ORSZÁGOS JEGYZŐ-KÖZIGAZGATÁSI KONFERENCIA</a:t>
            </a:r>
            <a:br>
              <a:rPr lang="hu-HU" sz="2400" dirty="0">
                <a:latin typeface="Trebuchet MS" pitchFamily="34" charset="0"/>
              </a:rPr>
            </a:br>
            <a:r>
              <a:rPr lang="hu-HU" sz="2000" dirty="0">
                <a:latin typeface="Trebuchet MS" pitchFamily="34" charset="0"/>
              </a:rPr>
              <a:t>HAJDÚSZOBOSZLÓ</a:t>
            </a:r>
            <a:r>
              <a:rPr lang="hu-HU" sz="2800" dirty="0">
                <a:latin typeface="Trebuchet MS" pitchFamily="34" charset="0"/>
              </a:rPr>
              <a:t/>
            </a:r>
            <a:br>
              <a:rPr lang="hu-HU" sz="2800" dirty="0">
                <a:latin typeface="Trebuchet MS" pitchFamily="34" charset="0"/>
              </a:rPr>
            </a:br>
            <a:r>
              <a:rPr lang="hu-HU" sz="2800" dirty="0">
                <a:latin typeface="Trebuchet MS" pitchFamily="34" charset="0"/>
              </a:rPr>
              <a:t/>
            </a:r>
            <a:br>
              <a:rPr lang="hu-HU" sz="2800" dirty="0">
                <a:latin typeface="Trebuchet MS" pitchFamily="34" charset="0"/>
              </a:rPr>
            </a:br>
            <a:r>
              <a:rPr lang="hu-HU" sz="2000" dirty="0">
                <a:latin typeface="Trebuchet MS" pitchFamily="34" charset="0"/>
              </a:rPr>
              <a:t>2016. szeptember 7-9.</a:t>
            </a:r>
            <a:br>
              <a:rPr lang="hu-HU" sz="2000" dirty="0">
                <a:latin typeface="Trebuchet MS" pitchFamily="34" charset="0"/>
              </a:rPr>
            </a:br>
            <a:r>
              <a:rPr lang="hu-HU" sz="2000" dirty="0">
                <a:latin typeface="Trebuchet MS" pitchFamily="34" charset="0"/>
              </a:rPr>
              <a:t/>
            </a:r>
            <a:br>
              <a:rPr lang="hu-HU" sz="2000" dirty="0">
                <a:latin typeface="Trebuchet MS" pitchFamily="34" charset="0"/>
              </a:rPr>
            </a:br>
            <a:r>
              <a:rPr lang="hu-HU" sz="2000" dirty="0">
                <a:latin typeface="Trebuchet MS" pitchFamily="34" charset="0"/>
              </a:rPr>
              <a:t/>
            </a:r>
            <a:br>
              <a:rPr lang="hu-HU" sz="2000" dirty="0">
                <a:latin typeface="Trebuchet MS" pitchFamily="34" charset="0"/>
              </a:rPr>
            </a:br>
            <a:r>
              <a:rPr lang="hu-HU" sz="2000" dirty="0">
                <a:latin typeface="Trebuchet MS" pitchFamily="34" charset="0"/>
              </a:rPr>
              <a:t/>
            </a:r>
            <a:br>
              <a:rPr lang="hu-HU" sz="2000" dirty="0">
                <a:latin typeface="Trebuchet MS" pitchFamily="34" charset="0"/>
              </a:rPr>
            </a:br>
            <a:r>
              <a:rPr lang="hu-HU" sz="3200" dirty="0">
                <a:latin typeface="Trebuchet MS" pitchFamily="34" charset="0"/>
              </a:rPr>
              <a:t>Tőzsér Zoltán</a:t>
            </a:r>
            <a:br>
              <a:rPr lang="hu-HU" sz="3200" dirty="0">
                <a:latin typeface="Trebuchet MS" pitchFamily="34" charset="0"/>
              </a:rPr>
            </a:br>
            <a:r>
              <a:rPr lang="hu-HU" sz="2400" dirty="0">
                <a:latin typeface="Trebuchet MS" pitchFamily="34" charset="0"/>
              </a:rPr>
              <a:t>CISA, CSM, MCP</a:t>
            </a:r>
            <a:r>
              <a:rPr lang="hu-HU" sz="3200" dirty="0">
                <a:latin typeface="Trebuchet MS" pitchFamily="34" charset="0"/>
              </a:rPr>
              <a:t/>
            </a:r>
            <a:br>
              <a:rPr lang="hu-HU" sz="3200" dirty="0">
                <a:latin typeface="Trebuchet MS" pitchFamily="34" charset="0"/>
              </a:rPr>
            </a:br>
            <a:r>
              <a:rPr lang="hu-HU" sz="2400" dirty="0">
                <a:latin typeface="Trebuchet MS" pitchFamily="34" charset="0"/>
              </a:rPr>
              <a:t>R+R Periféria Kft.</a:t>
            </a:r>
            <a:r>
              <a:rPr lang="hu-HU" sz="3200" dirty="0">
                <a:latin typeface="Trebuchet MS" pitchFamily="34" charset="0"/>
              </a:rPr>
              <a:t/>
            </a:r>
            <a:br>
              <a:rPr lang="hu-HU" sz="3200" dirty="0">
                <a:latin typeface="Trebuchet MS" pitchFamily="34" charset="0"/>
              </a:rPr>
            </a:br>
            <a:endParaRPr lang="hu-HU" sz="2800" b="1" noProof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hu-HU" sz="2400" b="1" dirty="0">
                <a:latin typeface="Trebuchet MS" pitchFamily="34" charset="0"/>
                <a:hlinkClick r:id="rId2"/>
              </a:rPr>
              <a:t>2013 L. törvény </a:t>
            </a:r>
            <a:r>
              <a:rPr lang="hu-HU" sz="2400" b="1" dirty="0">
                <a:latin typeface="Trebuchet MS" pitchFamily="34" charset="0"/>
              </a:rPr>
              <a:t>az állami és önkormányzati szervek</a:t>
            </a:r>
            <a:br>
              <a:rPr lang="hu-HU" sz="2400" b="1" dirty="0">
                <a:latin typeface="Trebuchet MS" pitchFamily="34" charset="0"/>
              </a:rPr>
            </a:br>
            <a:r>
              <a:rPr lang="hu-HU" sz="2400" b="1" dirty="0">
                <a:latin typeface="Trebuchet MS" pitchFamily="34" charset="0"/>
              </a:rPr>
              <a:t>elektronikus információbiztonságáról</a:t>
            </a:r>
            <a:r>
              <a:rPr lang="hu-HU" sz="2600" b="1" dirty="0">
                <a:latin typeface="Trebuchet MS" pitchFamily="34" charset="0"/>
              </a:rPr>
              <a:t/>
            </a:r>
            <a:br>
              <a:rPr lang="hu-HU" sz="2600" b="1" dirty="0">
                <a:latin typeface="Trebuchet MS" pitchFamily="34" charset="0"/>
              </a:rPr>
            </a:br>
            <a:endParaRPr lang="hu-HU" sz="2600" b="1" noProof="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2400" i="1" dirty="0">
                <a:latin typeface="Trebuchet MS" pitchFamily="34" charset="0"/>
              </a:rPr>
              <a:t>„A szervezet vezetője köteles gondoskodni az elektronikus információs rendszerek védelméről a következők szerint:”</a:t>
            </a:r>
          </a:p>
          <a:p>
            <a:pPr marL="0" indent="0">
              <a:buNone/>
            </a:pPr>
            <a:r>
              <a:rPr lang="hu-HU" sz="1800" noProof="0" dirty="0">
                <a:solidFill>
                  <a:srgbClr val="FFFF00"/>
                </a:solidFill>
                <a:latin typeface="Trebuchet MS" pitchFamily="34" charset="0"/>
              </a:rPr>
              <a:t>12 pont (!!), többek között:</a:t>
            </a:r>
          </a:p>
          <a:p>
            <a:pPr>
              <a:buFontTx/>
              <a:buChar char="-"/>
            </a:pPr>
            <a:r>
              <a:rPr lang="hu-HU" sz="2000" dirty="0">
                <a:latin typeface="Trebuchet MS" pitchFamily="34" charset="0"/>
              </a:rPr>
              <a:t>h) </a:t>
            </a:r>
            <a:r>
              <a:rPr lang="hu-HU" sz="2000" dirty="0">
                <a:solidFill>
                  <a:srgbClr val="FFC000"/>
                </a:solidFill>
                <a:latin typeface="Trebuchet MS" pitchFamily="34" charset="0"/>
              </a:rPr>
              <a:t>rendszeresen végrehajtott biztonsági kockázatelemzések</a:t>
            </a:r>
            <a:r>
              <a:rPr lang="hu-HU" sz="2000" dirty="0">
                <a:latin typeface="Trebuchet MS" pitchFamily="34" charset="0"/>
              </a:rPr>
              <a:t>, ellenőrzések, auditok lefolytatása révén meggyőződik arról, hogy a szervezet elektronikus információs rendszereinek biztonsága megfelel-e a jogszabályoknak és a kockázatoknak</a:t>
            </a:r>
          </a:p>
          <a:p>
            <a:pPr>
              <a:buFontTx/>
              <a:buChar char="-"/>
            </a:pPr>
            <a:r>
              <a:rPr lang="hu-HU" sz="2000" dirty="0">
                <a:latin typeface="Trebuchet MS" pitchFamily="34" charset="0"/>
              </a:rPr>
              <a:t>i) gondoskodik az elektronikus információs rendszer </a:t>
            </a:r>
            <a:r>
              <a:rPr lang="hu-HU" sz="2000" dirty="0">
                <a:solidFill>
                  <a:srgbClr val="FFC000"/>
                </a:solidFill>
                <a:latin typeface="Trebuchet MS" pitchFamily="34" charset="0"/>
              </a:rPr>
              <a:t>eseményeinek nyomon követhetőségéről</a:t>
            </a:r>
            <a:r>
              <a:rPr lang="hu-HU" sz="2000" dirty="0">
                <a:latin typeface="Trebuchet MS" pitchFamily="34" charset="0"/>
              </a:rPr>
              <a:t>,</a:t>
            </a:r>
          </a:p>
          <a:p>
            <a:pPr>
              <a:buFontTx/>
              <a:buChar char="-"/>
            </a:pPr>
            <a:r>
              <a:rPr lang="hu-HU" sz="2000" dirty="0">
                <a:latin typeface="Trebuchet MS" pitchFamily="34" charset="0"/>
              </a:rPr>
              <a:t>n) megteszi az elektronikus információs rendszer védelme érdekében felmerülő egyéb szükséges intézkedéseket.</a:t>
            </a:r>
          </a:p>
          <a:p>
            <a:pPr>
              <a:buFontTx/>
              <a:buChar char="-"/>
            </a:pPr>
            <a:endParaRPr lang="hu-HU" sz="1800" noProof="0" dirty="0">
              <a:solidFill>
                <a:srgbClr val="FFFF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287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624"/>
            <a:ext cx="8229600" cy="562074"/>
          </a:xfrm>
        </p:spPr>
        <p:txBody>
          <a:bodyPr/>
          <a:lstStyle/>
          <a:p>
            <a: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hu-HU" sz="3600" noProof="0" dirty="0">
                <a:latin typeface="Trebuchet MS" pitchFamily="34" charset="0"/>
              </a:rPr>
              <a:t>Rendeletek</a:t>
            </a:r>
            <a:endParaRPr lang="hu-HU" sz="2800" b="1" noProof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980728"/>
            <a:ext cx="8640960" cy="5688632"/>
          </a:xfrm>
        </p:spPr>
        <p:txBody>
          <a:bodyPr/>
          <a:lstStyle/>
          <a:p>
            <a:r>
              <a:rPr lang="hu-HU" sz="2400" dirty="0">
                <a:hlinkClick r:id="rId2"/>
              </a:rPr>
              <a:t>41/2015. (VII. 15.) BM rendelet </a:t>
            </a:r>
            <a:r>
              <a:rPr lang="hu-HU" sz="2000" dirty="0"/>
              <a:t>az állami és önkormányzati szervek elektronikus információbiztonságáról szóló 2013. évi L. törvényben meghatározott technológiai biztonsági, valamint a biztonságos információs eszközökre, termékekre, továbbá a biztonsági osztályba és biztonsági szintbe sorolásra vonatkozó követelményekről</a:t>
            </a:r>
          </a:p>
          <a:p>
            <a:r>
              <a:rPr lang="hu-HU" sz="2400" dirty="0">
                <a:solidFill>
                  <a:srgbClr val="FFC000"/>
                </a:solidFill>
                <a:hlinkClick r:id="rId3"/>
              </a:rPr>
              <a:t>42/2015. (VII. 15.) BM rendelet </a:t>
            </a:r>
            <a:r>
              <a:rPr lang="hu-HU" sz="2000" dirty="0"/>
              <a:t>az elektronikus információbiztonságról szóló törvény hatálya alá tartozó egyes szervezetek hatósági nyilvántartásba vételének rendjéről</a:t>
            </a:r>
            <a:endParaRPr lang="hu-HU" sz="2400" dirty="0"/>
          </a:p>
          <a:p>
            <a:r>
              <a:rPr lang="hu-HU" sz="2400" dirty="0">
                <a:solidFill>
                  <a:srgbClr val="FFC000"/>
                </a:solidFill>
                <a:latin typeface="Trebuchet MS" panose="020B0603020202020204" pitchFamily="34" charset="0"/>
                <a:hlinkClick r:id="rId4"/>
              </a:rPr>
              <a:t>26/2013. (X. 21.) KIM rendelet </a:t>
            </a:r>
            <a:r>
              <a:rPr lang="hu-HU" sz="2000" dirty="0">
                <a:latin typeface="Trebuchet MS" panose="020B0603020202020204" pitchFamily="34" charset="0"/>
              </a:rPr>
              <a:t>az állami és önkormányzati szervek elektronikus információbiztonságáról szóló törvényben meghatározott vezetői és az elektronikus információs rendszer biztonságáért felelős személyek </a:t>
            </a:r>
            <a:r>
              <a:rPr lang="hu-HU" sz="2000" b="1" dirty="0">
                <a:solidFill>
                  <a:srgbClr val="FFC000"/>
                </a:solidFill>
                <a:latin typeface="Trebuchet MS" panose="020B0603020202020204" pitchFamily="34" charset="0"/>
              </a:rPr>
              <a:t>képzésének és továbbképzésének tartalmáról</a:t>
            </a:r>
          </a:p>
          <a:p>
            <a:endParaRPr lang="en-US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223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hu-HU" sz="3600" noProof="0" dirty="0">
                <a:latin typeface="Trebuchet MS" pitchFamily="34" charset="0"/>
              </a:rPr>
              <a:t>Jogszabályok</a:t>
            </a:r>
            <a:r>
              <a:rPr lang="hu-HU" sz="2800" noProof="0" dirty="0">
                <a:latin typeface="Trebuchet MS" pitchFamily="34" charset="0"/>
              </a:rPr>
              <a:t/>
            </a:r>
            <a:br>
              <a:rPr lang="hu-HU" sz="2800" noProof="0" dirty="0">
                <a:latin typeface="Trebuchet MS" pitchFamily="34" charset="0"/>
              </a:rPr>
            </a:br>
            <a:endParaRPr lang="hu-HU" sz="2800" b="1" noProof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980728"/>
            <a:ext cx="8640960" cy="5688632"/>
          </a:xfrm>
        </p:spPr>
        <p:txBody>
          <a:bodyPr/>
          <a:lstStyle/>
          <a:p>
            <a:r>
              <a:rPr lang="hu-HU" sz="2400" dirty="0">
                <a:solidFill>
                  <a:srgbClr val="FFC000"/>
                </a:solidFill>
                <a:latin typeface="Trebuchet MS" panose="020B0603020202020204" pitchFamily="34" charset="0"/>
              </a:rPr>
              <a:t>26/2013. (X. 21.) KIM rendelet </a:t>
            </a:r>
            <a:r>
              <a:rPr lang="hu-HU" sz="2400" dirty="0">
                <a:latin typeface="Trebuchet MS" panose="020B0603020202020204" pitchFamily="34" charset="0"/>
              </a:rPr>
              <a:t>(… </a:t>
            </a:r>
            <a:r>
              <a:rPr lang="hu-HU" sz="2000" dirty="0">
                <a:latin typeface="Trebuchet MS" panose="020B0603020202020204" pitchFamily="34" charset="0"/>
              </a:rPr>
              <a:t>az elektronikus információs rendszer biztonságáért felelős személyek </a:t>
            </a:r>
            <a:r>
              <a:rPr lang="hu-HU" sz="2000" b="1" dirty="0">
                <a:latin typeface="Trebuchet MS" panose="020B0603020202020204" pitchFamily="34" charset="0"/>
              </a:rPr>
              <a:t>képzésének és továbbképzésének tartalmáról)</a:t>
            </a:r>
          </a:p>
          <a:p>
            <a:pPr lvl="1"/>
            <a:r>
              <a:rPr lang="en-US" sz="1800" b="1" dirty="0">
                <a:latin typeface="Trebuchet MS" panose="020B0603020202020204" pitchFamily="34" charset="0"/>
              </a:rPr>
              <a:t>7. § (2) </a:t>
            </a:r>
            <a:r>
              <a:rPr lang="en-US" sz="1800" dirty="0" err="1">
                <a:latin typeface="Trebuchet MS" panose="020B0603020202020204" pitchFamily="34" charset="0"/>
              </a:rPr>
              <a:t>Az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Ibtv</a:t>
            </a:r>
            <a:r>
              <a:rPr lang="en-US" sz="1800" dirty="0">
                <a:latin typeface="Trebuchet MS" panose="020B0603020202020204" pitchFamily="34" charset="0"/>
              </a:rPr>
              <a:t>. 13. § (10) </a:t>
            </a:r>
            <a:r>
              <a:rPr lang="en-US" sz="1800" dirty="0" err="1">
                <a:latin typeface="Trebuchet MS" panose="020B0603020202020204" pitchFamily="34" charset="0"/>
              </a:rPr>
              <a:t>bekezdése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alapján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nem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kell</a:t>
            </a:r>
            <a:r>
              <a:rPr lang="en-US" sz="1800" dirty="0">
                <a:latin typeface="Trebuchet MS" panose="020B0603020202020204" pitchFamily="34" charset="0"/>
              </a:rPr>
              <a:t> a 4. § (1) </a:t>
            </a:r>
            <a:r>
              <a:rPr lang="en-US" sz="1800" dirty="0" err="1">
                <a:latin typeface="Trebuchet MS" panose="020B0603020202020204" pitchFamily="34" charset="0"/>
              </a:rPr>
              <a:t>bekezdése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szerinti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végzettséget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megszereznie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annak</a:t>
            </a:r>
            <a:r>
              <a:rPr lang="en-US" sz="1800" dirty="0">
                <a:latin typeface="Trebuchet MS" panose="020B0603020202020204" pitchFamily="34" charset="0"/>
              </a:rPr>
              <a:t> a </a:t>
            </a:r>
            <a:r>
              <a:rPr lang="en-US" sz="1800" dirty="0" err="1">
                <a:latin typeface="Trebuchet MS" panose="020B0603020202020204" pitchFamily="34" charset="0"/>
              </a:rPr>
              <a:t>személynek</a:t>
            </a:r>
            <a:r>
              <a:rPr lang="en-US" sz="1800" dirty="0">
                <a:latin typeface="Trebuchet MS" panose="020B0603020202020204" pitchFamily="34" charset="0"/>
              </a:rPr>
              <a:t>, </a:t>
            </a:r>
            <a:r>
              <a:rPr lang="en-US" sz="1800" dirty="0" err="1">
                <a:latin typeface="Trebuchet MS" panose="020B0603020202020204" pitchFamily="34" charset="0"/>
              </a:rPr>
              <a:t>aki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rendelkezik</a:t>
            </a:r>
            <a:r>
              <a:rPr lang="en-US" sz="1800" dirty="0">
                <a:latin typeface="Trebuchet MS" panose="020B0603020202020204" pitchFamily="34" charset="0"/>
              </a:rPr>
              <a:t>:</a:t>
            </a:r>
          </a:p>
          <a:p>
            <a:pPr lvl="2"/>
            <a:r>
              <a:rPr lang="en-US" sz="1600" dirty="0">
                <a:latin typeface="Trebuchet MS" panose="020B0603020202020204" pitchFamily="34" charset="0"/>
              </a:rPr>
              <a:t>a) </a:t>
            </a:r>
            <a:r>
              <a:rPr lang="en-US" sz="1600" dirty="0" err="1">
                <a:latin typeface="Trebuchet MS" panose="020B0603020202020204" pitchFamily="34" charset="0"/>
              </a:rPr>
              <a:t>az</a:t>
            </a:r>
            <a:r>
              <a:rPr lang="en-US" sz="1600" dirty="0">
                <a:latin typeface="Trebuchet MS" panose="020B0603020202020204" pitchFamily="34" charset="0"/>
              </a:rPr>
              <a:t> Information Systems Audit and </a:t>
            </a:r>
            <a:r>
              <a:rPr lang="en-US" sz="1600" dirty="0" err="1">
                <a:latin typeface="Trebuchet MS" panose="020B0603020202020204" pitchFamily="34" charset="0"/>
              </a:rPr>
              <a:t>Controll</a:t>
            </a:r>
            <a:r>
              <a:rPr lang="en-US" sz="1600" dirty="0">
                <a:latin typeface="Trebuchet MS" panose="020B0603020202020204" pitchFamily="34" charset="0"/>
              </a:rPr>
              <a:t> Association (ISACA) </a:t>
            </a:r>
            <a:r>
              <a:rPr lang="en-US" sz="1600" dirty="0" err="1">
                <a:latin typeface="Trebuchet MS" panose="020B0603020202020204" pitchFamily="34" charset="0"/>
              </a:rPr>
              <a:t>által</a:t>
            </a:r>
            <a:r>
              <a:rPr lang="en-US" sz="1600" dirty="0">
                <a:latin typeface="Trebuchet MS" panose="020B0603020202020204" pitchFamily="34" charset="0"/>
              </a:rPr>
              <a:t> </a:t>
            </a:r>
            <a:r>
              <a:rPr lang="en-US" sz="1600" dirty="0" err="1">
                <a:latin typeface="Trebuchet MS" panose="020B0603020202020204" pitchFamily="34" charset="0"/>
              </a:rPr>
              <a:t>kiadott</a:t>
            </a:r>
            <a:r>
              <a:rPr lang="en-US" sz="1600" dirty="0">
                <a:latin typeface="Trebuchet MS" panose="020B0603020202020204" pitchFamily="34" charset="0"/>
              </a:rPr>
              <a:t>:</a:t>
            </a:r>
          </a:p>
          <a:p>
            <a:pPr lvl="3"/>
            <a:r>
              <a:rPr lang="en-US" sz="1600" dirty="0">
                <a:latin typeface="Trebuchet MS" panose="020B0603020202020204" pitchFamily="34" charset="0"/>
              </a:rPr>
              <a:t>aa) Certified Information System Auditor (CISA), </a:t>
            </a:r>
            <a:r>
              <a:rPr lang="en-US" sz="1600" dirty="0" err="1">
                <a:latin typeface="Trebuchet MS" panose="020B0603020202020204" pitchFamily="34" charset="0"/>
              </a:rPr>
              <a:t>vagy</a:t>
            </a:r>
            <a:endParaRPr lang="en-US" sz="1600" dirty="0">
              <a:latin typeface="Trebuchet MS" panose="020B0603020202020204" pitchFamily="34" charset="0"/>
            </a:endParaRPr>
          </a:p>
          <a:p>
            <a:pPr lvl="3"/>
            <a:r>
              <a:rPr lang="en-US" sz="1600" dirty="0">
                <a:latin typeface="Trebuchet MS" panose="020B0603020202020204" pitchFamily="34" charset="0"/>
              </a:rPr>
              <a:t>ab) Certified Information Security Manager (CISM), </a:t>
            </a:r>
            <a:r>
              <a:rPr lang="en-US" sz="1600" dirty="0" err="1">
                <a:latin typeface="Trebuchet MS" panose="020B0603020202020204" pitchFamily="34" charset="0"/>
              </a:rPr>
              <a:t>vagy</a:t>
            </a:r>
            <a:endParaRPr lang="en-US" sz="1600" dirty="0">
              <a:latin typeface="Trebuchet MS" panose="020B0603020202020204" pitchFamily="34" charset="0"/>
            </a:endParaRPr>
          </a:p>
          <a:p>
            <a:pPr lvl="3"/>
            <a:r>
              <a:rPr lang="en-US" sz="1600" dirty="0">
                <a:latin typeface="Trebuchet MS" panose="020B0603020202020204" pitchFamily="34" charset="0"/>
              </a:rPr>
              <a:t>ac) Certified in Risk and Information Systems Control (CRISC),</a:t>
            </a:r>
          </a:p>
          <a:p>
            <a:pPr lvl="2"/>
            <a:r>
              <a:rPr lang="en-US" sz="1600" dirty="0">
                <a:latin typeface="Trebuchet MS" panose="020B0603020202020204" pitchFamily="34" charset="0"/>
              </a:rPr>
              <a:t>b) </a:t>
            </a:r>
            <a:r>
              <a:rPr lang="en-US" sz="1600" dirty="0" err="1">
                <a:latin typeface="Trebuchet MS" panose="020B0603020202020204" pitchFamily="34" charset="0"/>
              </a:rPr>
              <a:t>az</a:t>
            </a:r>
            <a:r>
              <a:rPr lang="en-US" sz="1600" dirty="0">
                <a:latin typeface="Trebuchet MS" panose="020B0603020202020204" pitchFamily="34" charset="0"/>
              </a:rPr>
              <a:t> International Information Systems Security Certification Consortium Inc. </a:t>
            </a:r>
            <a:r>
              <a:rPr lang="en-US" sz="1600" dirty="0" err="1">
                <a:latin typeface="Trebuchet MS" panose="020B0603020202020204" pitchFamily="34" charset="0"/>
              </a:rPr>
              <a:t>által</a:t>
            </a:r>
            <a:r>
              <a:rPr lang="en-US" sz="1600" dirty="0">
                <a:latin typeface="Trebuchet MS" panose="020B0603020202020204" pitchFamily="34" charset="0"/>
              </a:rPr>
              <a:t> </a:t>
            </a:r>
            <a:r>
              <a:rPr lang="en-US" sz="1600" dirty="0" err="1">
                <a:latin typeface="Trebuchet MS" panose="020B0603020202020204" pitchFamily="34" charset="0"/>
              </a:rPr>
              <a:t>kiadott</a:t>
            </a:r>
            <a:r>
              <a:rPr lang="en-US" sz="1600" dirty="0">
                <a:latin typeface="Trebuchet MS" panose="020B0603020202020204" pitchFamily="34" charset="0"/>
              </a:rPr>
              <a:t> Certified Information Systems Security Professional (CISSP)</a:t>
            </a:r>
          </a:p>
          <a:p>
            <a:pPr marL="457200" lvl="1" indent="0">
              <a:buNone/>
            </a:pPr>
            <a:r>
              <a:rPr lang="hu-HU" sz="1800" dirty="0">
                <a:latin typeface="Trebuchet MS" panose="020B0603020202020204" pitchFamily="34" charset="0"/>
              </a:rPr>
              <a:t>     </a:t>
            </a:r>
            <a:r>
              <a:rPr lang="en-US" sz="1800" dirty="0" err="1">
                <a:latin typeface="Trebuchet MS" panose="020B0603020202020204" pitchFamily="34" charset="0"/>
              </a:rPr>
              <a:t>érvényes</a:t>
            </a:r>
            <a:r>
              <a:rPr lang="en-US" sz="1800" dirty="0">
                <a:latin typeface="Trebuchet MS" panose="020B0603020202020204" pitchFamily="34" charset="0"/>
              </a:rPr>
              <a:t> </a:t>
            </a:r>
            <a:r>
              <a:rPr lang="en-US" sz="1800" dirty="0" err="1">
                <a:latin typeface="Trebuchet MS" panose="020B0603020202020204" pitchFamily="34" charset="0"/>
              </a:rPr>
              <a:t>oklevéllel</a:t>
            </a:r>
            <a:r>
              <a:rPr lang="en-US" sz="1800" dirty="0">
                <a:latin typeface="Trebuchet MS" panose="020B0603020202020204" pitchFamily="34" charset="0"/>
              </a:rPr>
              <a:t>.</a:t>
            </a:r>
            <a:endParaRPr lang="hu-HU" sz="1800" dirty="0">
              <a:latin typeface="Trebuchet MS" panose="020B0603020202020204" pitchFamily="34" charset="0"/>
            </a:endParaRPr>
          </a:p>
          <a:p>
            <a:endParaRPr lang="en-US" sz="2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9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hu-HU" sz="3600" noProof="0" dirty="0">
                <a:latin typeface="Trebuchet MS" pitchFamily="34" charset="0"/>
              </a:rPr>
              <a:t>2013 L. elemek</a:t>
            </a:r>
            <a:r>
              <a:rPr lang="hu-HU" sz="2800" noProof="0" dirty="0">
                <a:latin typeface="Trebuchet MS" pitchFamily="34" charset="0"/>
              </a:rPr>
              <a:t/>
            </a:r>
            <a:br>
              <a:rPr lang="hu-HU" sz="2800" noProof="0" dirty="0">
                <a:latin typeface="Trebuchet MS" pitchFamily="34" charset="0"/>
              </a:rPr>
            </a:br>
            <a:endParaRPr lang="hu-HU" sz="2800" b="1" noProof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980728"/>
            <a:ext cx="8640960" cy="5688632"/>
          </a:xfrm>
        </p:spPr>
        <p:txBody>
          <a:bodyPr/>
          <a:lstStyle/>
          <a:p>
            <a:endParaRPr lang="hu-HU" sz="2400" dirty="0">
              <a:latin typeface="Trebuchet MS" panose="020B0603020202020204" pitchFamily="34" charset="0"/>
            </a:endParaRPr>
          </a:p>
          <a:p>
            <a:pPr marL="400050" lvl="1" indent="0">
              <a:buNone/>
            </a:pPr>
            <a:r>
              <a:rPr lang="hu-HU" sz="2000" dirty="0">
                <a:latin typeface="Trebuchet MS" panose="020B0603020202020204" pitchFamily="34" charset="0"/>
              </a:rPr>
              <a:t>1. § (1) 3a. </a:t>
            </a:r>
            <a:r>
              <a:rPr lang="hu-HU" sz="2000" dirty="0">
                <a:solidFill>
                  <a:srgbClr val="FF0000"/>
                </a:solidFill>
                <a:latin typeface="Trebuchet MS" panose="020B0603020202020204" pitchFamily="34" charset="0"/>
              </a:rPr>
              <a:t>adatgazda</a:t>
            </a:r>
            <a:r>
              <a:rPr lang="hu-HU" sz="2000" dirty="0">
                <a:latin typeface="Trebuchet MS" panose="020B0603020202020204" pitchFamily="34" charset="0"/>
              </a:rPr>
              <a:t>: annak a szervezeti egységnek a vezetője, ahová jogszabály vagy közjogi szervezetszabályozó eszköz az adat kezelését rendeli, illetve ahol az adat keletkezik,</a:t>
            </a:r>
          </a:p>
          <a:p>
            <a:pPr marL="400050" lvl="1" indent="0">
              <a:buNone/>
            </a:pPr>
            <a:endParaRPr lang="hu-HU" sz="2000" dirty="0">
              <a:latin typeface="Trebuchet MS" panose="020B0603020202020204" pitchFamily="34" charset="0"/>
            </a:endParaRPr>
          </a:p>
          <a:p>
            <a:pPr marL="400050" lvl="1" indent="0">
              <a:buNone/>
            </a:pPr>
            <a:r>
              <a:rPr lang="hu-HU" sz="2000" b="1" dirty="0">
                <a:latin typeface="Trebuchet MS" panose="020B0603020202020204" pitchFamily="34" charset="0"/>
              </a:rPr>
              <a:t>3. §</a:t>
            </a:r>
            <a:r>
              <a:rPr lang="hu-HU" sz="2000" dirty="0">
                <a:latin typeface="Trebuchet MS" panose="020B0603020202020204" pitchFamily="34" charset="0"/>
              </a:rPr>
              <a:t> (1) </a:t>
            </a:r>
            <a:r>
              <a:rPr lang="hu-HU" sz="2000" baseline="30000" dirty="0">
                <a:latin typeface="Trebuchet MS" panose="020B0603020202020204" pitchFamily="34" charset="0"/>
              </a:rPr>
              <a:t> </a:t>
            </a:r>
            <a:r>
              <a:rPr lang="hu-HU" sz="2000" dirty="0">
                <a:latin typeface="Trebuchet MS" panose="020B0603020202020204" pitchFamily="34" charset="0"/>
              </a:rPr>
              <a:t>A … megjelölt szervek által </a:t>
            </a:r>
            <a:r>
              <a:rPr lang="hu-HU" sz="2000" dirty="0">
                <a:solidFill>
                  <a:srgbClr val="FF0000"/>
                </a:solidFill>
                <a:latin typeface="Trebuchet MS" panose="020B0603020202020204" pitchFamily="34" charset="0"/>
              </a:rPr>
              <a:t>kezelt adatok </a:t>
            </a:r>
            <a:r>
              <a:rPr lang="hu-HU" sz="2000" dirty="0">
                <a:latin typeface="Trebuchet MS" panose="020B0603020202020204" pitchFamily="34" charset="0"/>
              </a:rPr>
              <a:t>… </a:t>
            </a:r>
            <a:r>
              <a:rPr lang="hu-HU" sz="2000" dirty="0">
                <a:solidFill>
                  <a:srgbClr val="FF0000"/>
                </a:solidFill>
                <a:latin typeface="Trebuchet MS" panose="020B0603020202020204" pitchFamily="34" charset="0"/>
              </a:rPr>
              <a:t>Magyarország területén üzemeltetett és tárolt elektronikus információs rendszerekben … </a:t>
            </a:r>
            <a:r>
              <a:rPr lang="hu-HU" sz="2000" dirty="0" err="1">
                <a:solidFill>
                  <a:srgbClr val="FF0000"/>
                </a:solidFill>
                <a:latin typeface="Trebuchet MS" panose="020B0603020202020204" pitchFamily="34" charset="0"/>
              </a:rPr>
              <a:t>kezelhetőek</a:t>
            </a:r>
            <a:r>
              <a:rPr lang="hu-HU" sz="2000" dirty="0">
                <a:latin typeface="Trebuchet MS" panose="020B0603020202020204" pitchFamily="34" charset="0"/>
              </a:rPr>
              <a:t>. (vagy EU, EGT)</a:t>
            </a:r>
          </a:p>
          <a:p>
            <a:pPr marL="400050" lvl="1" indent="0">
              <a:buNone/>
            </a:pPr>
            <a:endParaRPr lang="hu-HU" sz="2000" dirty="0">
              <a:latin typeface="Trebuchet MS" panose="020B0603020202020204" pitchFamily="34" charset="0"/>
            </a:endParaRPr>
          </a:p>
          <a:p>
            <a:pPr marL="400050" lvl="1" indent="0">
              <a:buNone/>
            </a:pPr>
            <a:r>
              <a:rPr lang="hu-HU" sz="2000" dirty="0">
                <a:latin typeface="Trebuchet MS" panose="020B0603020202020204" pitchFamily="34" charset="0"/>
              </a:rPr>
              <a:t>9. </a:t>
            </a:r>
            <a:r>
              <a:rPr lang="hu-HU" sz="2000" dirty="0">
                <a:solidFill>
                  <a:srgbClr val="FF0000"/>
                </a:solidFill>
                <a:latin typeface="Trebuchet MS" panose="020B0603020202020204" pitchFamily="34" charset="0"/>
              </a:rPr>
              <a:t>Sérülékenységvizsgálat, biztonsági esemény vizsgálata</a:t>
            </a:r>
            <a:endParaRPr lang="hu-HU" sz="2000" dirty="0">
              <a:latin typeface="Trebuchet MS" panose="020B0603020202020204" pitchFamily="34" charset="0"/>
            </a:endParaRPr>
          </a:p>
          <a:p>
            <a:pPr marL="400050" lvl="1" indent="0">
              <a:buNone/>
            </a:pPr>
            <a:r>
              <a:rPr lang="hu-HU" sz="2000" dirty="0">
                <a:latin typeface="Trebuchet MS" panose="020B0603020202020204" pitchFamily="34" charset="0"/>
              </a:rPr>
              <a:t>18. § (1) A hatóság … az érintett szervet kötelez</a:t>
            </a:r>
            <a:r>
              <a:rPr lang="hu-HU" sz="2000" dirty="0">
                <a:solidFill>
                  <a:srgbClr val="FFC000"/>
                </a:solidFill>
                <a:latin typeface="Trebuchet MS" panose="020B0603020202020204" pitchFamily="34" charset="0"/>
              </a:rPr>
              <a:t>heti</a:t>
            </a:r>
            <a:r>
              <a:rPr lang="hu-HU" sz="2000" dirty="0">
                <a:latin typeface="Trebuchet MS" panose="020B0603020202020204" pitchFamily="34" charset="0"/>
              </a:rPr>
              <a:t> arra, hogy az sérülékenységvizsgálatot végeztessen,  valamint  a  biztonsági  eseményt  kivizsgáltassa.</a:t>
            </a:r>
          </a:p>
        </p:txBody>
      </p:sp>
    </p:spTree>
    <p:extLst>
      <p:ext uri="{BB962C8B-B14F-4D97-AF65-F5344CB8AC3E}">
        <p14:creationId xmlns:p14="http://schemas.microsoft.com/office/powerpoint/2010/main" val="2543873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hu-HU" sz="3600" noProof="0" dirty="0">
                <a:latin typeface="Trebuchet MS" pitchFamily="34" charset="0"/>
              </a:rPr>
              <a:t>Felügyeletet ellátó szervek</a:t>
            </a:r>
            <a:r>
              <a:rPr lang="hu-HU" sz="2800" noProof="0" dirty="0">
                <a:latin typeface="Trebuchet MS" pitchFamily="34" charset="0"/>
              </a:rPr>
              <a:t/>
            </a:r>
            <a:br>
              <a:rPr lang="hu-HU" sz="2800" noProof="0" dirty="0">
                <a:latin typeface="Trebuchet MS" pitchFamily="34" charset="0"/>
              </a:rPr>
            </a:br>
            <a:endParaRPr lang="hu-HU" sz="2800" b="1" noProof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980728"/>
            <a:ext cx="8640960" cy="5688632"/>
          </a:xfrm>
        </p:spPr>
        <p:txBody>
          <a:bodyPr/>
          <a:lstStyle/>
          <a:p>
            <a:endParaRPr lang="hu-HU" sz="2400" dirty="0">
              <a:latin typeface="Trebuchet MS" panose="020B0603020202020204" pitchFamily="34" charset="0"/>
            </a:endParaRPr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400050" lvl="1" indent="0">
              <a:buNone/>
            </a:pPr>
            <a:endParaRPr lang="hu-HU" sz="2000" dirty="0"/>
          </a:p>
          <a:p>
            <a:pPr marL="800100" lvl="2" indent="0">
              <a:buNone/>
            </a:pPr>
            <a:r>
              <a:rPr lang="hu-HU" sz="1600" dirty="0"/>
              <a:t>Ágazati CERT-ek, </a:t>
            </a:r>
          </a:p>
          <a:p>
            <a:pPr marL="800100" lvl="2" indent="0">
              <a:buNone/>
            </a:pPr>
            <a:r>
              <a:rPr lang="hu-HU" sz="1600" dirty="0"/>
              <a:t>Különböző </a:t>
            </a:r>
            <a:r>
              <a:rPr lang="hu-HU" sz="1600" dirty="0" err="1"/>
              <a:t>kibervédelmi</a:t>
            </a:r>
            <a:r>
              <a:rPr lang="hu-HU" sz="1600" dirty="0"/>
              <a:t> munkacsoportok, együttműködési fórumok</a:t>
            </a:r>
          </a:p>
          <a:p>
            <a:pPr marL="400050" lvl="1" indent="0">
              <a:buNone/>
            </a:pPr>
            <a:endParaRPr lang="hu-HU" sz="2000" dirty="0">
              <a:latin typeface="Trebuchet MS" panose="020B0603020202020204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981313444"/>
              </p:ext>
            </p:extLst>
          </p:nvPr>
        </p:nvGraphicFramePr>
        <p:xfrm>
          <a:off x="696416" y="1052736"/>
          <a:ext cx="7620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8233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03461"/>
            <a:ext cx="8064500" cy="1253331"/>
          </a:xfrm>
        </p:spPr>
        <p:txBody>
          <a:bodyPr/>
          <a:lstStyle/>
          <a:p>
            <a:r>
              <a:rPr lang="hu-HU" sz="3600" b="1" noProof="0" dirty="0">
                <a:solidFill>
                  <a:srgbClr val="FFC000"/>
                </a:solidFill>
                <a:latin typeface="Trebuchet MS" pitchFamily="34" charset="0"/>
              </a:rPr>
              <a:t>MIÉRT </a:t>
            </a:r>
            <a:r>
              <a:rPr lang="hu-HU" sz="3600" noProof="0" dirty="0">
                <a:solidFill>
                  <a:schemeClr val="bg1"/>
                </a:solidFill>
                <a:latin typeface="Trebuchet MS" pitchFamily="34" charset="0"/>
              </a:rPr>
              <a:t>van erre szükség?</a:t>
            </a:r>
            <a:endParaRPr lang="hu-HU" sz="3600" b="1" noProof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2132856"/>
            <a:ext cx="7488832" cy="2232248"/>
          </a:xfrm>
        </p:spPr>
        <p:txBody>
          <a:bodyPr/>
          <a:lstStyle/>
          <a:p>
            <a:pPr marL="457200" indent="-457200" algn="l">
              <a:buFontTx/>
              <a:buChar char="-"/>
            </a:pPr>
            <a:r>
              <a:rPr lang="hu-HU" b="1" dirty="0">
                <a:latin typeface="Trebuchet MS" pitchFamily="34" charset="0"/>
              </a:rPr>
              <a:t>A </a:t>
            </a:r>
            <a:r>
              <a:rPr lang="hu-HU" b="1" dirty="0" err="1">
                <a:latin typeface="Trebuchet MS" pitchFamily="34" charset="0"/>
              </a:rPr>
              <a:t>kiberháború</a:t>
            </a:r>
            <a:r>
              <a:rPr lang="hu-HU" b="1" dirty="0">
                <a:latin typeface="Trebuchet MS" pitchFamily="34" charset="0"/>
              </a:rPr>
              <a:t> intenzíven zajlik, </a:t>
            </a:r>
            <a:r>
              <a:rPr lang="hu-HU" b="1" dirty="0">
                <a:solidFill>
                  <a:srgbClr val="FF0000"/>
                </a:solidFill>
                <a:latin typeface="Trebuchet MS" pitchFamily="34" charset="0"/>
              </a:rPr>
              <a:t/>
            </a:r>
            <a:br>
              <a:rPr lang="hu-HU" b="1" dirty="0">
                <a:solidFill>
                  <a:srgbClr val="FF0000"/>
                </a:solidFill>
                <a:latin typeface="Trebuchet MS" pitchFamily="34" charset="0"/>
              </a:rPr>
            </a:br>
            <a:r>
              <a:rPr lang="hu-HU" sz="2800" b="1" dirty="0">
                <a:latin typeface="Trebuchet MS" pitchFamily="34" charset="0"/>
              </a:rPr>
              <a:t>akár tudomásul vesszük ezt, akár nem!</a:t>
            </a:r>
          </a:p>
          <a:p>
            <a:pPr algn="l"/>
            <a:endParaRPr lang="hu-HU" sz="2800" b="1" dirty="0">
              <a:latin typeface="Trebuchet MS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hu-HU" sz="4400" b="1" noProof="0" dirty="0">
                <a:solidFill>
                  <a:srgbClr val="FF0000"/>
                </a:solidFill>
                <a:latin typeface="Trebuchet MS" pitchFamily="34" charset="0"/>
              </a:rPr>
              <a:t>Második helyezés nincs!</a:t>
            </a:r>
          </a:p>
        </p:txBody>
      </p:sp>
    </p:spTree>
    <p:extLst>
      <p:ext uri="{BB962C8B-B14F-4D97-AF65-F5344CB8AC3E}">
        <p14:creationId xmlns:p14="http://schemas.microsoft.com/office/powerpoint/2010/main" val="1072722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03461"/>
            <a:ext cx="8064500" cy="1253331"/>
          </a:xfrm>
        </p:spPr>
        <p:txBody>
          <a:bodyPr/>
          <a:lstStyle/>
          <a:p>
            <a:r>
              <a:rPr lang="hu-HU" sz="3600" b="1" noProof="0" dirty="0">
                <a:solidFill>
                  <a:srgbClr val="FFC000"/>
                </a:solidFill>
                <a:latin typeface="Trebuchet MS" pitchFamily="34" charset="0"/>
              </a:rPr>
              <a:t>MIÉRT </a:t>
            </a:r>
            <a:r>
              <a:rPr lang="hu-HU" sz="3600" noProof="0" dirty="0">
                <a:solidFill>
                  <a:schemeClr val="bg1"/>
                </a:solidFill>
                <a:latin typeface="Trebuchet MS" pitchFamily="34" charset="0"/>
              </a:rPr>
              <a:t>van erre szükség?</a:t>
            </a:r>
            <a:endParaRPr lang="hu-HU" sz="3600" b="1" noProof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600" y="2204864"/>
            <a:ext cx="7488832" cy="2232248"/>
          </a:xfrm>
        </p:spPr>
        <p:txBody>
          <a:bodyPr/>
          <a:lstStyle/>
          <a:p>
            <a:pPr marL="457200" indent="-457200" algn="l">
              <a:buFontTx/>
              <a:buChar char="-"/>
            </a:pPr>
            <a:r>
              <a:rPr lang="hu-HU" sz="2400" b="1" noProof="0" dirty="0">
                <a:latin typeface="Trebuchet MS" pitchFamily="34" charset="0"/>
              </a:rPr>
              <a:t>Jogszabályok </a:t>
            </a:r>
          </a:p>
          <a:p>
            <a:pPr marL="914400" lvl="1" indent="-457200" algn="l">
              <a:buFontTx/>
              <a:buChar char="-"/>
            </a:pPr>
            <a:r>
              <a:rPr lang="hu-HU" sz="2000" b="1" baseline="0" noProof="0" dirty="0"/>
              <a:t>„Az állami és önkormányzati szervek elektronikus információbiztonságáról”</a:t>
            </a:r>
            <a:endParaRPr lang="hu-HU" sz="2000" b="1" noProof="0" dirty="0"/>
          </a:p>
          <a:p>
            <a:pPr marL="914400" lvl="1" indent="-457200" algn="l">
              <a:buFontTx/>
              <a:buChar char="-"/>
            </a:pPr>
            <a:r>
              <a:rPr lang="hu-HU" sz="2000" noProof="0" dirty="0"/>
              <a:t>+++</a:t>
            </a:r>
            <a:endParaRPr lang="hu-HU" sz="2000" b="1" noProof="0" dirty="0">
              <a:latin typeface="Trebuchet MS" pitchFamily="34" charset="0"/>
            </a:endParaRPr>
          </a:p>
          <a:p>
            <a:pPr marL="457200" indent="-457200" algn="l">
              <a:lnSpc>
                <a:spcPct val="80000"/>
              </a:lnSpc>
              <a:buFontTx/>
              <a:buChar char="-"/>
            </a:pPr>
            <a:r>
              <a:rPr lang="hu-HU" sz="2400" b="1" noProof="0" dirty="0">
                <a:latin typeface="Trebuchet MS" pitchFamily="34" charset="0"/>
              </a:rPr>
              <a:t>Ellenőrzések (külső/belső)</a:t>
            </a:r>
          </a:p>
          <a:p>
            <a:pPr marL="457200" indent="-457200" algn="l">
              <a:lnSpc>
                <a:spcPct val="80000"/>
              </a:lnSpc>
              <a:buFontTx/>
              <a:buChar char="-"/>
            </a:pPr>
            <a:r>
              <a:rPr lang="hu-HU" sz="2400" b="1" noProof="0" dirty="0">
                <a:latin typeface="Trebuchet MS" pitchFamily="34" charset="0"/>
              </a:rPr>
              <a:t>EU-s pályázatok, előírások</a:t>
            </a:r>
          </a:p>
          <a:p>
            <a:pPr marL="457200" indent="-457200" algn="l">
              <a:lnSpc>
                <a:spcPct val="80000"/>
              </a:lnSpc>
              <a:buFontTx/>
              <a:buChar char="-"/>
            </a:pPr>
            <a:r>
              <a:rPr lang="hu-HU" sz="2400" b="1" noProof="0" dirty="0">
                <a:latin typeface="Trebuchet MS" pitchFamily="34" charset="0"/>
              </a:rPr>
              <a:t>Projektek</a:t>
            </a:r>
          </a:p>
          <a:p>
            <a:pPr marL="457200" indent="-457200" algn="l">
              <a:lnSpc>
                <a:spcPct val="80000"/>
              </a:lnSpc>
              <a:buFontTx/>
              <a:buChar char="-"/>
            </a:pPr>
            <a:r>
              <a:rPr lang="hu-HU" sz="2400" b="1" noProof="0" dirty="0">
                <a:latin typeface="Trebuchet MS" pitchFamily="34" charset="0"/>
              </a:rPr>
              <a:t>…</a:t>
            </a:r>
            <a:endParaRPr lang="hu-HU" sz="2400" b="1" noProof="0" dirty="0">
              <a:solidFill>
                <a:schemeClr val="bg1"/>
              </a:solidFill>
              <a:latin typeface="Trebuchet MS" pitchFamily="34" charset="0"/>
            </a:endParaRPr>
          </a:p>
        </p:txBody>
      </p:sp>
      <p:sp>
        <p:nvSpPr>
          <p:cNvPr id="2" name="Multiply 1"/>
          <p:cNvSpPr/>
          <p:nvPr/>
        </p:nvSpPr>
        <p:spPr bwMode="auto">
          <a:xfrm>
            <a:off x="25651" y="548680"/>
            <a:ext cx="7488832" cy="5877272"/>
          </a:xfrm>
          <a:prstGeom prst="mathMultiply">
            <a:avLst/>
          </a:prstGeom>
          <a:solidFill>
            <a:srgbClr val="FF0000">
              <a:alpha val="68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1720" y="2276872"/>
            <a:ext cx="3474146" cy="1754326"/>
          </a:xfrm>
          <a:prstGeom prst="rect">
            <a:avLst/>
          </a:prstGeom>
          <a:gradFill>
            <a:gsLst>
              <a:gs pos="0">
                <a:srgbClr val="92D050"/>
              </a:gs>
              <a:gs pos="67000">
                <a:schemeClr val="accent4">
                  <a:shade val="93000"/>
                  <a:satMod val="130000"/>
                </a:schemeClr>
              </a:gs>
              <a:gs pos="87000">
                <a:schemeClr val="accent4">
                  <a:shade val="94000"/>
                  <a:satMod val="135000"/>
                  <a:lumMod val="95000"/>
                </a:schemeClr>
              </a:gs>
            </a:gsLst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3600" b="1" dirty="0">
                <a:ln>
                  <a:solidFill>
                    <a:srgbClr val="FFC000"/>
                  </a:solidFill>
                </a:ln>
                <a:latin typeface="Trebuchet MS" pitchFamily="34" charset="0"/>
              </a:rPr>
              <a:t>Saját,</a:t>
            </a:r>
          </a:p>
          <a:p>
            <a:pPr algn="ctr"/>
            <a:r>
              <a:rPr lang="hu-HU" sz="3600" b="1" dirty="0">
                <a:ln>
                  <a:solidFill>
                    <a:srgbClr val="FFC000"/>
                  </a:solidFill>
                </a:ln>
                <a:latin typeface="Trebuchet MS" pitchFamily="34" charset="0"/>
              </a:rPr>
              <a:t>jól felfogott</a:t>
            </a:r>
          </a:p>
          <a:p>
            <a:pPr algn="ctr"/>
            <a:r>
              <a:rPr lang="hu-HU" sz="3600" b="1" dirty="0">
                <a:ln>
                  <a:solidFill>
                    <a:srgbClr val="FFC000"/>
                  </a:solidFill>
                </a:ln>
                <a:latin typeface="Trebuchet MS" pitchFamily="34" charset="0"/>
              </a:rPr>
              <a:t>ÉRDEK!</a:t>
            </a:r>
            <a:endParaRPr lang="en-US" sz="3600" b="1" dirty="0">
              <a:ln>
                <a:solidFill>
                  <a:srgbClr val="FFC000"/>
                </a:solidFill>
              </a:ln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20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dirty="0">
                <a:latin typeface="Trebuchet MS" pitchFamily="34" charset="0"/>
              </a:rPr>
              <a:t>Tapasztalatok – hozzáállás</a:t>
            </a:r>
            <a:endParaRPr lang="hu-HU" sz="2400" b="1" noProof="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640960" cy="4641379"/>
          </a:xfrm>
        </p:spPr>
        <p:txBody>
          <a:bodyPr/>
          <a:lstStyle/>
          <a:p>
            <a:r>
              <a:rPr lang="hu-HU" sz="2200" dirty="0">
                <a:latin typeface="Trebuchet MS" pitchFamily="34" charset="0"/>
              </a:rPr>
              <a:t>Nagyon sok helyen még „sehol semmi”</a:t>
            </a:r>
          </a:p>
          <a:p>
            <a:r>
              <a:rPr lang="hu-HU" sz="2200" dirty="0">
                <a:latin typeface="Trebuchet MS" pitchFamily="34" charset="0"/>
              </a:rPr>
              <a:t>Nagyon sok helyen most írják ki a pályázatokat…</a:t>
            </a:r>
          </a:p>
          <a:p>
            <a:pPr marL="0" indent="0">
              <a:buNone/>
            </a:pPr>
            <a:endParaRPr lang="hu-HU" sz="2200" noProof="0" dirty="0">
              <a:latin typeface="Trebuchet MS" pitchFamily="34" charset="0"/>
            </a:endParaRPr>
          </a:p>
          <a:p>
            <a:r>
              <a:rPr lang="hu-HU" sz="2200" noProof="0" dirty="0">
                <a:latin typeface="Trebuchet MS" pitchFamily="34" charset="0"/>
              </a:rPr>
              <a:t>Kisebb, vidéki polgármesteri hivatalok (közös önkormányzati hivatal)</a:t>
            </a:r>
          </a:p>
          <a:p>
            <a:r>
              <a:rPr lang="hu-HU" sz="2200" dirty="0">
                <a:latin typeface="Trebuchet MS" pitchFamily="34" charset="0"/>
              </a:rPr>
              <a:t>Budapest, kerületi polgármesteri hivatalok</a:t>
            </a:r>
          </a:p>
          <a:p>
            <a:pPr marL="0" indent="0" algn="ctr">
              <a:buNone/>
            </a:pPr>
            <a:endParaRPr lang="hu-HU" sz="2400" dirty="0">
              <a:solidFill>
                <a:srgbClr val="FF0000"/>
              </a:solidFill>
              <a:latin typeface="Trebuchet MS" pitchFamily="34" charset="0"/>
            </a:endParaRPr>
          </a:p>
          <a:p>
            <a:r>
              <a:rPr lang="hu-HU" sz="2200" noProof="0" dirty="0">
                <a:latin typeface="Trebuchet MS" pitchFamily="34" charset="0"/>
              </a:rPr>
              <a:t>Érintett intézmények, szervezetek: kijelölt közreműködők</a:t>
            </a:r>
          </a:p>
          <a:p>
            <a:r>
              <a:rPr lang="hu-HU" sz="2200" dirty="0">
                <a:latin typeface="Trebuchet MS" pitchFamily="34" charset="0"/>
              </a:rPr>
              <a:t>Érintett gazdasági társaságok is vannak!</a:t>
            </a:r>
            <a:endParaRPr lang="hu-HU" sz="2200" noProof="0" dirty="0">
              <a:latin typeface="Trebuchet MS" pitchFamily="34" charset="0"/>
            </a:endParaRPr>
          </a:p>
          <a:p>
            <a:endParaRPr lang="hu-HU" noProof="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468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hu-HU" sz="3600" b="1" dirty="0">
                <a:latin typeface="Trebuchet MS" pitchFamily="34" charset="0"/>
              </a:rPr>
              <a:t>Tapasztalatok</a:t>
            </a:r>
            <a:endParaRPr lang="hu-HU" sz="2400" b="1" noProof="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640960" cy="5217443"/>
          </a:xfrm>
        </p:spPr>
        <p:txBody>
          <a:bodyPr/>
          <a:lstStyle/>
          <a:p>
            <a:r>
              <a:rPr lang="hu-HU" sz="2200" dirty="0">
                <a:latin typeface="Trebuchet MS" pitchFamily="34" charset="0"/>
              </a:rPr>
              <a:t>Fontosság, figyelem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Jegyzői egyeztetés, konzultáció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BCP készítésekor vezetői konzultáció I/N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Vezetői reakciók</a:t>
            </a:r>
          </a:p>
          <a:p>
            <a:r>
              <a:rPr lang="hu-HU" sz="2200" noProof="0" dirty="0">
                <a:latin typeface="Trebuchet MS" pitchFamily="34" charset="0"/>
              </a:rPr>
              <a:t>HW/SW környezet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Beállítások, telepítések</a:t>
            </a:r>
          </a:p>
          <a:p>
            <a:pPr lvl="1"/>
            <a:r>
              <a:rPr lang="hu-HU" sz="1800" noProof="0" dirty="0">
                <a:latin typeface="Trebuchet MS" pitchFamily="34" charset="0"/>
              </a:rPr>
              <a:t>Patch management</a:t>
            </a:r>
          </a:p>
          <a:p>
            <a:pPr lvl="1"/>
            <a:r>
              <a:rPr lang="hu-HU" sz="1800" noProof="0" dirty="0">
                <a:latin typeface="Trebuchet MS" pitchFamily="34" charset="0"/>
              </a:rPr>
              <a:t>ADSL router a tűzfal előtt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Dropbox, mammutmail, </a:t>
            </a:r>
            <a:r>
              <a:rPr lang="hu-HU" sz="1800" dirty="0" err="1">
                <a:latin typeface="Trebuchet MS" pitchFamily="34" charset="0"/>
              </a:rPr>
              <a:t>toldacuccot</a:t>
            </a:r>
            <a:endParaRPr lang="hu-HU" sz="1800" noProof="0" dirty="0">
              <a:latin typeface="Trebuchet MS" pitchFamily="34" charset="0"/>
            </a:endParaRPr>
          </a:p>
          <a:p>
            <a:r>
              <a:rPr lang="hu-HU" sz="2200" noProof="0" dirty="0">
                <a:latin typeface="Trebuchet MS" pitchFamily="34" charset="0"/>
              </a:rPr>
              <a:t>Szabályozás</a:t>
            </a:r>
          </a:p>
          <a:p>
            <a:pPr lvl="1"/>
            <a:r>
              <a:rPr lang="hu-HU" sz="1800" dirty="0">
                <a:solidFill>
                  <a:srgbClr val="FF0000"/>
                </a:solidFill>
                <a:latin typeface="Trebuchet MS" pitchFamily="34" charset="0"/>
              </a:rPr>
              <a:t>Adatvédelem, személyes adatok kezelése (adatgazdák?)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Képviselőtestület, gmail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Hozzáférési jogosultságok</a:t>
            </a:r>
            <a:endParaRPr lang="hu-HU" sz="1800" noProof="0" dirty="0">
              <a:latin typeface="Trebuchet MS" pitchFamily="34" charset="0"/>
            </a:endParaRPr>
          </a:p>
          <a:p>
            <a:r>
              <a:rPr lang="hu-HU" sz="2200" noProof="0" dirty="0">
                <a:solidFill>
                  <a:srgbClr val="FF0000"/>
                </a:solidFill>
                <a:latin typeface="Trebuchet MS" pitchFamily="34" charset="0"/>
              </a:rPr>
              <a:t>Képzés, tréningek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Phishing (adathalászat)</a:t>
            </a:r>
          </a:p>
          <a:p>
            <a:pPr lvl="1"/>
            <a:r>
              <a:rPr lang="hu-HU" sz="1800" noProof="0" dirty="0">
                <a:latin typeface="Trebuchet MS" pitchFamily="34" charset="0"/>
              </a:rPr>
              <a:t>Zsarolóvírusok (webmail)</a:t>
            </a:r>
          </a:p>
          <a:p>
            <a:endParaRPr lang="hu-HU" sz="2200" noProof="0" dirty="0">
              <a:latin typeface="Trebuchet MS" pitchFamily="34" charset="0"/>
            </a:endParaRPr>
          </a:p>
          <a:p>
            <a:endParaRPr lang="hu-HU" noProof="0" dirty="0">
              <a:latin typeface="Trebuchet MS" pitchFamily="34" charset="0"/>
            </a:endParaRPr>
          </a:p>
          <a:p>
            <a:endParaRPr lang="hu-HU" noProof="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72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A8523"/>
            </a:gs>
            <a:gs pos="50000">
              <a:srgbClr val="133C10"/>
            </a:gs>
            <a:gs pos="100000">
              <a:srgbClr val="2A8523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3600" b="1" noProof="0">
                <a:latin typeface="Trebuchet MS" pitchFamily="34" charset="0"/>
              </a:rPr>
              <a:t>Cél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568952" cy="4752528"/>
          </a:xfrm>
        </p:spPr>
        <p:txBody>
          <a:bodyPr/>
          <a:lstStyle/>
          <a:p>
            <a:pPr marL="0" indent="0">
              <a:buNone/>
            </a:pPr>
            <a:r>
              <a:rPr lang="hu-HU" sz="2800" noProof="0" dirty="0">
                <a:latin typeface="Trebuchet MS" pitchFamily="34" charset="0"/>
              </a:rPr>
              <a:t>Meg kell teremteni a szervezet biztonsági szintjének megfelelő</a:t>
            </a:r>
          </a:p>
          <a:p>
            <a:pPr lvl="1"/>
            <a:r>
              <a:rPr lang="hu-HU" noProof="0" dirty="0">
                <a:latin typeface="Trebuchet MS" pitchFamily="34" charset="0"/>
              </a:rPr>
              <a:t>logikai</a:t>
            </a:r>
          </a:p>
          <a:p>
            <a:pPr lvl="1"/>
            <a:r>
              <a:rPr lang="hu-HU" noProof="0" dirty="0">
                <a:latin typeface="Trebuchet MS" pitchFamily="34" charset="0"/>
              </a:rPr>
              <a:t>fizikai</a:t>
            </a:r>
          </a:p>
          <a:p>
            <a:pPr lvl="1"/>
            <a:r>
              <a:rPr lang="hu-HU" noProof="0" dirty="0">
                <a:latin typeface="Trebuchet MS" pitchFamily="34" charset="0"/>
              </a:rPr>
              <a:t>adminisztratív </a:t>
            </a:r>
          </a:p>
          <a:p>
            <a:pPr lvl="2"/>
            <a:r>
              <a:rPr lang="hu-HU" noProof="0" dirty="0">
                <a:latin typeface="Trebuchet MS" pitchFamily="34" charset="0"/>
              </a:rPr>
              <a:t>elektronikus </a:t>
            </a:r>
          </a:p>
          <a:p>
            <a:pPr marL="0" indent="0">
              <a:buNone/>
            </a:pPr>
            <a:r>
              <a:rPr lang="hu-HU" sz="2800" noProof="0" dirty="0">
                <a:latin typeface="Trebuchet MS" pitchFamily="34" charset="0"/>
              </a:rPr>
              <a:t>biztonsági feltételeket a </a:t>
            </a:r>
          </a:p>
          <a:p>
            <a:pPr marL="0" indent="0" algn="ctr">
              <a:buNone/>
            </a:pPr>
            <a:r>
              <a:rPr lang="hu-HU" sz="2800" dirty="0">
                <a:solidFill>
                  <a:srgbClr val="FF0000"/>
                </a:solidFill>
                <a:latin typeface="Trebuchet MS" pitchFamily="34" charset="0"/>
              </a:rPr>
              <a:t>megelőzés – észlelés – reagálás - kezelés </a:t>
            </a:r>
          </a:p>
          <a:p>
            <a:pPr marL="0" indent="0">
              <a:buNone/>
            </a:pPr>
            <a:r>
              <a:rPr lang="hu-HU" sz="2800" dirty="0">
                <a:latin typeface="Trebuchet MS" pitchFamily="34" charset="0"/>
              </a:rPr>
              <a:t>érdekében.</a:t>
            </a:r>
            <a:endParaRPr lang="hu-HU" sz="2800" noProof="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381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hu-HU" sz="3600" b="1" noProof="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hu-HU" sz="3600" noProof="0" dirty="0">
                <a:latin typeface="Trebuchet MS" pitchFamily="34" charset="0"/>
              </a:rPr>
              <a:t>Jogszabály</a:t>
            </a:r>
            <a:r>
              <a:rPr lang="hu-HU" sz="2800" noProof="0" dirty="0">
                <a:latin typeface="Trebuchet MS" pitchFamily="34" charset="0"/>
              </a:rPr>
              <a:t/>
            </a:r>
            <a:br>
              <a:rPr lang="hu-HU" sz="2800" noProof="0" dirty="0">
                <a:latin typeface="Trebuchet MS" pitchFamily="34" charset="0"/>
              </a:rPr>
            </a:br>
            <a:endParaRPr lang="hu-HU" sz="2800" b="1" noProof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980728"/>
            <a:ext cx="7416824" cy="5688632"/>
          </a:xfrm>
        </p:spPr>
        <p:txBody>
          <a:bodyPr/>
          <a:lstStyle/>
          <a:p>
            <a:r>
              <a:rPr lang="hu-HU" sz="2000" dirty="0">
                <a:solidFill>
                  <a:srgbClr val="FF0000"/>
                </a:solidFill>
                <a:latin typeface="Trebuchet MS" panose="020B0603020202020204" pitchFamily="34" charset="0"/>
              </a:rPr>
              <a:t>2013. évi L. törvény </a:t>
            </a:r>
            <a:r>
              <a:rPr lang="hu-HU" sz="2000" dirty="0">
                <a:latin typeface="Trebuchet MS" panose="020B0603020202020204" pitchFamily="34" charset="0"/>
              </a:rPr>
              <a:t>az állami és önkormányzati szervek elektronikus információbiztonságáról (</a:t>
            </a:r>
            <a:r>
              <a:rPr lang="hu-HU" sz="2000" dirty="0" err="1">
                <a:latin typeface="Trebuchet MS" panose="020B0603020202020204" pitchFamily="34" charset="0"/>
              </a:rPr>
              <a:t>Ibtv</a:t>
            </a:r>
            <a:r>
              <a:rPr lang="hu-HU" sz="2000" dirty="0">
                <a:latin typeface="Trebuchet MS" panose="020B0603020202020204" pitchFamily="34" charset="0"/>
              </a:rPr>
              <a:t>.)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A törvényt az Országgyűlés a 2013. április 15-i ülésnapján fogadta el. A kihirdetés napja: 2013. április 25.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„25. § Ez a törvény </a:t>
            </a:r>
            <a:r>
              <a:rPr lang="hu-HU" sz="1800" dirty="0">
                <a:solidFill>
                  <a:srgbClr val="FFC000"/>
                </a:solidFill>
                <a:latin typeface="Trebuchet MS" panose="020B0603020202020204" pitchFamily="34" charset="0"/>
              </a:rPr>
              <a:t>2013. július 1-jén lép hat</a:t>
            </a:r>
            <a:r>
              <a:rPr lang="hu-HU" sz="1800" dirty="0">
                <a:latin typeface="Trebuchet MS" panose="020B0603020202020204" pitchFamily="34" charset="0"/>
              </a:rPr>
              <a:t>ályba”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„26. § (1) … rendszerei … </a:t>
            </a:r>
            <a:r>
              <a:rPr lang="hu-HU" sz="1800" dirty="0">
                <a:solidFill>
                  <a:srgbClr val="FFFF00"/>
                </a:solidFill>
                <a:latin typeface="Trebuchet MS" panose="020B0603020202020204" pitchFamily="34" charset="0"/>
              </a:rPr>
              <a:t>biztonsági osztályba sorolását </a:t>
            </a:r>
            <a:r>
              <a:rPr lang="hu-HU" sz="1800" dirty="0">
                <a:latin typeface="Trebuchet MS" panose="020B0603020202020204" pitchFamily="34" charset="0"/>
              </a:rPr>
              <a:t>első alkalommal az e törvény hatálybalépését követő </a:t>
            </a:r>
            <a:r>
              <a:rPr lang="hu-HU" sz="1800" dirty="0">
                <a:solidFill>
                  <a:srgbClr val="FFC000"/>
                </a:solidFill>
                <a:latin typeface="Trebuchet MS" panose="020B0603020202020204" pitchFamily="34" charset="0"/>
              </a:rPr>
              <a:t>egy éven belül </a:t>
            </a:r>
            <a:r>
              <a:rPr lang="hu-HU" sz="1800" dirty="0">
                <a:latin typeface="Trebuchet MS" panose="020B0603020202020204" pitchFamily="34" charset="0"/>
              </a:rPr>
              <a:t>el kell végezni.”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(2) … </a:t>
            </a:r>
            <a:r>
              <a:rPr lang="en-US" sz="1800" dirty="0"/>
              <a:t>a </a:t>
            </a:r>
            <a:r>
              <a:rPr lang="en-US" sz="1800" dirty="0" err="1"/>
              <a:t>szervezet</a:t>
            </a:r>
            <a:r>
              <a:rPr lang="en-US" sz="1800" dirty="0"/>
              <a:t> </a:t>
            </a:r>
            <a:r>
              <a:rPr lang="hu-HU" sz="1800" dirty="0"/>
              <a:t>… </a:t>
            </a:r>
            <a:r>
              <a:rPr lang="hu-HU" sz="1800" dirty="0">
                <a:solidFill>
                  <a:srgbClr val="FFFF00"/>
                </a:solidFill>
                <a:latin typeface="Trebuchet MS" panose="020B0603020202020204" pitchFamily="34" charset="0"/>
              </a:rPr>
              <a:t>biztonsági szintbe sorolását </a:t>
            </a:r>
            <a:r>
              <a:rPr lang="hu-HU" sz="1800" dirty="0">
                <a:latin typeface="Trebuchet MS" panose="020B0603020202020204" pitchFamily="34" charset="0"/>
              </a:rPr>
              <a:t>első alkalommal az e törvény hatálybalépését követő </a:t>
            </a:r>
            <a:r>
              <a:rPr lang="hu-HU" sz="1800" dirty="0">
                <a:solidFill>
                  <a:srgbClr val="FFC000"/>
                </a:solidFill>
                <a:latin typeface="Trebuchet MS" panose="020B0603020202020204" pitchFamily="34" charset="0"/>
              </a:rPr>
              <a:t>egy éven belül </a:t>
            </a:r>
            <a:r>
              <a:rPr lang="hu-HU" sz="1800" dirty="0">
                <a:latin typeface="Trebuchet MS" panose="020B0603020202020204" pitchFamily="34" charset="0"/>
              </a:rPr>
              <a:t>el kell végezni.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(3) … adatokat az e törvény hatálybalépésétől számított 60 napon belül, a … </a:t>
            </a:r>
            <a:r>
              <a:rPr lang="hu-HU" sz="1800" dirty="0">
                <a:solidFill>
                  <a:srgbClr val="FFC000"/>
                </a:solidFill>
                <a:latin typeface="Trebuchet MS" panose="020B0603020202020204" pitchFamily="34" charset="0"/>
              </a:rPr>
              <a:t>(IBSZ) szabályzatot </a:t>
            </a:r>
            <a:r>
              <a:rPr lang="hu-HU" sz="1800" dirty="0">
                <a:latin typeface="Trebuchet MS" panose="020B0603020202020204" pitchFamily="34" charset="0"/>
              </a:rPr>
              <a:t>az e törvény hatálybalépésétől számított </a:t>
            </a:r>
            <a:r>
              <a:rPr lang="hu-HU" sz="1800" dirty="0">
                <a:solidFill>
                  <a:srgbClr val="FFC000"/>
                </a:solidFill>
                <a:latin typeface="Trebuchet MS" panose="020B0603020202020204" pitchFamily="34" charset="0"/>
              </a:rPr>
              <a:t>90 napon belül </a:t>
            </a:r>
            <a:r>
              <a:rPr lang="hu-HU" sz="1800" dirty="0">
                <a:latin typeface="Trebuchet MS" panose="020B0603020202020204" pitchFamily="34" charset="0"/>
              </a:rPr>
              <a:t>nyilvántartásba vétel céljából köteles bejelenteni a hatóságnak.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(4) … az előírt </a:t>
            </a:r>
            <a:r>
              <a:rPr lang="hu-HU" sz="1800" dirty="0">
                <a:solidFill>
                  <a:srgbClr val="FFC000"/>
                </a:solidFill>
                <a:latin typeface="Trebuchet MS" panose="020B0603020202020204" pitchFamily="34" charset="0"/>
              </a:rPr>
              <a:t>képzési követelmények</a:t>
            </a:r>
            <a:r>
              <a:rPr lang="hu-HU" sz="1800" dirty="0">
                <a:latin typeface="Trebuchet MS" panose="020B0603020202020204" pitchFamily="34" charset="0"/>
              </a:rPr>
              <a:t>nek a hatálybalépést követő </a:t>
            </a:r>
            <a:r>
              <a:rPr lang="hu-HU" sz="1800" dirty="0">
                <a:solidFill>
                  <a:srgbClr val="FFC000"/>
                </a:solidFill>
                <a:latin typeface="Trebuchet MS" panose="020B0603020202020204" pitchFamily="34" charset="0"/>
              </a:rPr>
              <a:t>öt éven belül</a:t>
            </a:r>
            <a:r>
              <a:rPr lang="hu-HU" sz="1800" dirty="0">
                <a:latin typeface="Trebuchet MS" panose="020B0603020202020204" pitchFamily="34" charset="0"/>
              </a:rPr>
              <a:t> kell eleget tenniük.”</a:t>
            </a:r>
          </a:p>
          <a:p>
            <a:pPr lvl="1"/>
            <a:endParaRPr lang="hu-HU" sz="2000" dirty="0">
              <a:latin typeface="Trebuchet MS" panose="020B0603020202020204" pitchFamily="34" charset="0"/>
            </a:endParaRPr>
          </a:p>
          <a:p>
            <a:endParaRPr lang="hu-HU" sz="2400" dirty="0">
              <a:latin typeface="Trebuchet MS" panose="020B0603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8426426" y="980728"/>
            <a:ext cx="8865" cy="1368152"/>
          </a:xfrm>
          <a:prstGeom prst="straightConnector1">
            <a:avLst/>
          </a:prstGeom>
          <a:solidFill>
            <a:schemeClr val="accent1"/>
          </a:solidFill>
          <a:ln w="69850" cap="flat" cmpd="sng" algn="ctr">
            <a:gradFill>
              <a:gsLst>
                <a:gs pos="0">
                  <a:schemeClr val="bg1"/>
                </a:gs>
                <a:gs pos="26000">
                  <a:schemeClr val="accent1">
                    <a:shade val="67500"/>
                    <a:satMod val="115000"/>
                  </a:schemeClr>
                </a:gs>
                <a:gs pos="100000">
                  <a:srgbClr val="FF0000"/>
                </a:gs>
              </a:gsLst>
              <a:lin ang="5400000" scaled="0"/>
            </a:gradFill>
            <a:prstDash val="sysDot"/>
            <a:round/>
            <a:headEnd type="none" w="med" len="med"/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  <a:extLst/>
        </p:spPr>
      </p:cxnSp>
      <p:sp>
        <p:nvSpPr>
          <p:cNvPr id="8" name="TextBox 7"/>
          <p:cNvSpPr txBox="1"/>
          <p:nvPr/>
        </p:nvSpPr>
        <p:spPr>
          <a:xfrm>
            <a:off x="7841479" y="2276872"/>
            <a:ext cx="118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800" b="1" dirty="0">
                <a:solidFill>
                  <a:schemeClr val="bg1"/>
                </a:solidFill>
                <a:latin typeface="Arial Narrow" panose="020B0606020202030204" pitchFamily="34" charset="0"/>
              </a:rPr>
              <a:t>2013. júl. 1</a:t>
            </a:r>
            <a:endParaRPr lang="en-US" sz="1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1" name="Straight Arrow Connector 10"/>
          <p:cNvCxnSpPr>
            <a:endCxn id="14" idx="0"/>
          </p:cNvCxnSpPr>
          <p:nvPr/>
        </p:nvCxnSpPr>
        <p:spPr bwMode="auto">
          <a:xfrm>
            <a:off x="8430858" y="2646204"/>
            <a:ext cx="29574" cy="1070828"/>
          </a:xfrm>
          <a:prstGeom prst="straightConnector1">
            <a:avLst/>
          </a:prstGeom>
          <a:solidFill>
            <a:schemeClr val="accent1"/>
          </a:solidFill>
          <a:ln w="69850" cap="flat" cmpd="sng" algn="ctr">
            <a:gradFill>
              <a:gsLst>
                <a:gs pos="0">
                  <a:schemeClr val="bg1"/>
                </a:gs>
                <a:gs pos="26000">
                  <a:schemeClr val="accent1">
                    <a:shade val="67500"/>
                    <a:satMod val="115000"/>
                  </a:schemeClr>
                </a:gs>
                <a:gs pos="100000">
                  <a:srgbClr val="FF0000"/>
                </a:gs>
              </a:gsLst>
              <a:lin ang="5400000" scaled="0"/>
            </a:gradFill>
            <a:prstDash val="sysDot"/>
            <a:round/>
            <a:headEnd type="none" w="med" len="med"/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  <a:extLst/>
        </p:spPr>
      </p:cxnSp>
      <p:sp>
        <p:nvSpPr>
          <p:cNvPr id="14" name="TextBox 13"/>
          <p:cNvSpPr txBox="1"/>
          <p:nvPr/>
        </p:nvSpPr>
        <p:spPr>
          <a:xfrm>
            <a:off x="7866620" y="3717032"/>
            <a:ext cx="1187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800" b="1" dirty="0">
                <a:solidFill>
                  <a:schemeClr val="bg1"/>
                </a:solidFill>
                <a:latin typeface="Arial Narrow" panose="020B0606020202030204" pitchFamily="34" charset="0"/>
              </a:rPr>
              <a:t>2014. júl. 1</a:t>
            </a:r>
            <a:endParaRPr lang="en-US" sz="1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73912" y="4869160"/>
            <a:ext cx="131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800" b="1" dirty="0">
                <a:solidFill>
                  <a:schemeClr val="bg1"/>
                </a:solidFill>
                <a:latin typeface="Arial Narrow" panose="020B0606020202030204" pitchFamily="34" charset="0"/>
              </a:rPr>
              <a:t>2013. okt. 30</a:t>
            </a:r>
            <a:endParaRPr lang="en-US" sz="1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8451558" y="4086364"/>
            <a:ext cx="0" cy="782796"/>
          </a:xfrm>
          <a:prstGeom prst="straightConnector1">
            <a:avLst/>
          </a:prstGeom>
          <a:solidFill>
            <a:schemeClr val="accent1"/>
          </a:solidFill>
          <a:ln w="69850" cap="flat" cmpd="sng" algn="ctr">
            <a:gradFill>
              <a:gsLst>
                <a:gs pos="0">
                  <a:schemeClr val="bg1"/>
                </a:gs>
                <a:gs pos="26000">
                  <a:schemeClr val="accent1">
                    <a:shade val="67500"/>
                    <a:satMod val="115000"/>
                  </a:schemeClr>
                </a:gs>
                <a:gs pos="100000">
                  <a:srgbClr val="FF0000"/>
                </a:gs>
              </a:gsLst>
              <a:lin ang="5400000" scaled="0"/>
            </a:gradFill>
            <a:prstDash val="sysDot"/>
            <a:round/>
            <a:headEnd type="none" w="med" len="med"/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  <a:extLst/>
        </p:spPr>
      </p:cxnSp>
      <p:sp>
        <p:nvSpPr>
          <p:cNvPr id="26" name="TextBox 25"/>
          <p:cNvSpPr txBox="1"/>
          <p:nvPr/>
        </p:nvSpPr>
        <p:spPr>
          <a:xfrm>
            <a:off x="7794612" y="5805264"/>
            <a:ext cx="131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800" b="1" dirty="0">
                <a:solidFill>
                  <a:schemeClr val="bg1"/>
                </a:solidFill>
                <a:latin typeface="Arial Narrow" panose="020B0606020202030204" pitchFamily="34" charset="0"/>
              </a:rPr>
              <a:t>2018. júl. 1</a:t>
            </a:r>
            <a:endParaRPr lang="en-US" sz="18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 bwMode="auto">
          <a:xfrm>
            <a:off x="8435291" y="5229200"/>
            <a:ext cx="16267" cy="576064"/>
          </a:xfrm>
          <a:prstGeom prst="straightConnector1">
            <a:avLst/>
          </a:prstGeom>
          <a:solidFill>
            <a:schemeClr val="accent1"/>
          </a:solidFill>
          <a:ln w="69850" cap="flat" cmpd="sng" algn="ctr">
            <a:gradFill>
              <a:gsLst>
                <a:gs pos="0">
                  <a:schemeClr val="bg1"/>
                </a:gs>
                <a:gs pos="26000">
                  <a:schemeClr val="accent1">
                    <a:shade val="67500"/>
                    <a:satMod val="115000"/>
                  </a:schemeClr>
                </a:gs>
                <a:gs pos="100000">
                  <a:srgbClr val="FF0000"/>
                </a:gs>
              </a:gsLst>
              <a:lin ang="5400000" scaled="0"/>
            </a:gradFill>
            <a:prstDash val="sysDot"/>
            <a:round/>
            <a:headEnd type="none" w="med" len="med"/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  <a:extLst/>
        </p:spPr>
      </p:cxnSp>
    </p:spTree>
    <p:extLst>
      <p:ext uri="{BB962C8B-B14F-4D97-AF65-F5344CB8AC3E}">
        <p14:creationId xmlns:p14="http://schemas.microsoft.com/office/powerpoint/2010/main" val="30670450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994122"/>
          </a:xfrm>
        </p:spPr>
        <p:txBody>
          <a:bodyPr/>
          <a:lstStyle/>
          <a:p>
            <a:r>
              <a:rPr lang="hu-HU" sz="3600" b="1" noProof="0" dirty="0">
                <a:latin typeface="Trebuchet MS" pitchFamily="34" charset="0"/>
              </a:rPr>
              <a:t>Folyamat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764704"/>
            <a:ext cx="8013576" cy="5256584"/>
          </a:xfrm>
        </p:spPr>
        <p:txBody>
          <a:bodyPr numCol="1"/>
          <a:lstStyle/>
          <a:p>
            <a:r>
              <a:rPr lang="hu-HU" sz="2400" dirty="0">
                <a:latin typeface="Trebuchet MS" panose="020B0603020202020204" pitchFamily="34" charset="0"/>
              </a:rPr>
              <a:t>IBF bejelentés (erkölcsi, </a:t>
            </a:r>
            <a:r>
              <a:rPr lang="hu-HU" sz="2400" dirty="0" err="1">
                <a:latin typeface="Trebuchet MS" panose="020B0603020202020204" pitchFamily="34" charset="0"/>
              </a:rPr>
              <a:t>abevjava</a:t>
            </a:r>
            <a:r>
              <a:rPr lang="hu-HU" sz="2400" dirty="0">
                <a:latin typeface="Trebuchet MS" panose="020B0603020202020204" pitchFamily="34" charset="0"/>
              </a:rPr>
              <a:t>)</a:t>
            </a:r>
          </a:p>
          <a:p>
            <a:r>
              <a:rPr lang="hu-HU" sz="2400" dirty="0">
                <a:latin typeface="Trebuchet MS" panose="020B0603020202020204" pitchFamily="34" charset="0"/>
              </a:rPr>
              <a:t>Biztonsági szintbe sorolás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41/2015. BM rendelet szerinti NEIH XLS segédlet</a:t>
            </a:r>
          </a:p>
          <a:p>
            <a:pPr lvl="1"/>
            <a:r>
              <a:rPr lang="hu-HU" sz="1800" dirty="0">
                <a:solidFill>
                  <a:srgbClr val="FF0000"/>
                </a:solidFill>
                <a:latin typeface="Trebuchet MS" panose="020B0603020202020204" pitchFamily="34" charset="0"/>
              </a:rPr>
              <a:t>Kockázatelemzés alapján!</a:t>
            </a:r>
          </a:p>
          <a:p>
            <a:r>
              <a:rPr lang="hu-HU" sz="2400" dirty="0">
                <a:latin typeface="Trebuchet MS" panose="020B0603020202020204" pitchFamily="34" charset="0"/>
              </a:rPr>
              <a:t>Informatikai biztonsági szabályzat beküldése (</a:t>
            </a:r>
            <a:r>
              <a:rPr lang="hu-HU" sz="2400" dirty="0" err="1">
                <a:latin typeface="Trebuchet MS" panose="020B0603020202020204" pitchFamily="34" charset="0"/>
              </a:rPr>
              <a:t>abevjava</a:t>
            </a:r>
            <a:r>
              <a:rPr lang="hu-HU" sz="2400" dirty="0">
                <a:latin typeface="Trebuchet MS" panose="020B0603020202020204" pitchFamily="34" charset="0"/>
              </a:rPr>
              <a:t>)</a:t>
            </a:r>
          </a:p>
          <a:p>
            <a:r>
              <a:rPr lang="hu-HU" sz="2400" noProof="0" dirty="0">
                <a:latin typeface="Trebuchet MS" panose="020B0603020202020204" pitchFamily="34" charset="0"/>
              </a:rPr>
              <a:t>Cselekvési terv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Hiányosságok pótlása</a:t>
            </a:r>
          </a:p>
          <a:p>
            <a:pPr lvl="1"/>
            <a:r>
              <a:rPr lang="hu-HU" sz="1800" noProof="0" dirty="0">
                <a:solidFill>
                  <a:srgbClr val="FFC000"/>
                </a:solidFill>
                <a:latin typeface="Trebuchet MS" panose="020B0603020202020204" pitchFamily="34" charset="0"/>
              </a:rPr>
              <a:t>IB politika</a:t>
            </a:r>
          </a:p>
          <a:p>
            <a:pPr lvl="1"/>
            <a:r>
              <a:rPr lang="hu-HU" sz="1800" dirty="0">
                <a:solidFill>
                  <a:srgbClr val="FFC000"/>
                </a:solidFill>
                <a:latin typeface="Trebuchet MS" panose="020B0603020202020204" pitchFamily="34" charset="0"/>
              </a:rPr>
              <a:t>IB stratégia</a:t>
            </a:r>
            <a:endParaRPr lang="hu-HU" sz="1800" noProof="0" dirty="0">
              <a:solidFill>
                <a:srgbClr val="FFC000"/>
              </a:solidFill>
              <a:latin typeface="Trebuchet MS" panose="020B0603020202020204" pitchFamily="34" charset="0"/>
            </a:endParaRP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IBSZ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Kockázatelemzés </a:t>
            </a:r>
          </a:p>
          <a:p>
            <a:pPr lvl="1"/>
            <a:r>
              <a:rPr lang="hu-HU" sz="1800" noProof="0" dirty="0">
                <a:latin typeface="Trebuchet MS" panose="020B0603020202020204" pitchFamily="34" charset="0"/>
              </a:rPr>
              <a:t>BCP/DRP</a:t>
            </a:r>
          </a:p>
          <a:p>
            <a:pPr lvl="1"/>
            <a:r>
              <a:rPr lang="hu-HU" sz="1800" noProof="0" dirty="0">
                <a:latin typeface="Trebuchet MS" panose="020B0603020202020204" pitchFamily="34" charset="0"/>
              </a:rPr>
              <a:t>Audit</a:t>
            </a:r>
          </a:p>
          <a:p>
            <a:pPr lvl="1"/>
            <a:r>
              <a:rPr lang="hu-HU" sz="1800" b="1" dirty="0">
                <a:solidFill>
                  <a:srgbClr val="FF0000"/>
                </a:solidFill>
                <a:latin typeface="Trebuchet MS" panose="020B0603020202020204" pitchFamily="34" charset="0"/>
              </a:rPr>
              <a:t>Képzések, tréningek !!</a:t>
            </a:r>
          </a:p>
          <a:p>
            <a:pPr lvl="1"/>
            <a:r>
              <a:rPr lang="hu-HU" sz="1800" noProof="0" dirty="0">
                <a:latin typeface="Trebuchet MS" panose="020B0603020202020204" pitchFamily="34" charset="0"/>
              </a:rPr>
              <a:t>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99992" y="4019580"/>
            <a:ext cx="36724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>
                <a:latin typeface="Trebuchet MS" panose="020B0603020202020204" pitchFamily="34" charset="0"/>
              </a:rPr>
              <a:t>Nyilvánosság!</a:t>
            </a:r>
          </a:p>
          <a:p>
            <a:pPr algn="ctr"/>
            <a:r>
              <a:rPr lang="hu-HU" sz="3200" b="1" dirty="0">
                <a:latin typeface="Trebuchet MS" panose="020B0603020202020204" pitchFamily="34" charset="0"/>
              </a:rPr>
              <a:t>X% nyilvános adat</a:t>
            </a:r>
          </a:p>
          <a:p>
            <a:pPr algn="ctr"/>
            <a:r>
              <a:rPr lang="hu-HU" sz="3200" b="1" dirty="0">
                <a:latin typeface="Trebuchet MS" panose="020B0603020202020204" pitchFamily="34" charset="0"/>
              </a:rPr>
              <a:t>100-X%=védeni</a:t>
            </a:r>
            <a:endParaRPr lang="en-US" sz="3200" b="1" dirty="0">
              <a:latin typeface="Trebuchet MS" panose="020B0603020202020204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H="1">
            <a:off x="3347864" y="4804410"/>
            <a:ext cx="1152128" cy="23522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02760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6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0264"/>
            <a:ext cx="8229600" cy="1143000"/>
          </a:xfrm>
        </p:spPr>
        <p:txBody>
          <a:bodyPr/>
          <a:lstStyle/>
          <a:p>
            <a:r>
              <a:rPr lang="hu-HU" sz="3600" b="1" dirty="0">
                <a:latin typeface="Trebuchet MS" pitchFamily="34" charset="0"/>
              </a:rPr>
              <a:t>Költségek-eredmények</a:t>
            </a:r>
            <a:endParaRPr lang="hu-HU" sz="2400" b="1" noProof="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640960" cy="4641379"/>
          </a:xfrm>
        </p:spPr>
        <p:txBody>
          <a:bodyPr/>
          <a:lstStyle/>
          <a:p>
            <a:r>
              <a:rPr lang="hu-HU" sz="2200" dirty="0">
                <a:solidFill>
                  <a:srgbClr val="FFCC66"/>
                </a:solidFill>
                <a:latin typeface="Trebuchet MS" pitchFamily="34" charset="0"/>
              </a:rPr>
              <a:t>Alapok</a:t>
            </a:r>
          </a:p>
          <a:p>
            <a:pPr lvl="1"/>
            <a:r>
              <a:rPr lang="hu-HU" sz="1800" dirty="0">
                <a:solidFill>
                  <a:srgbClr val="FFCC66"/>
                </a:solidFill>
                <a:latin typeface="Trebuchet MS" pitchFamily="34" charset="0"/>
              </a:rPr>
              <a:t>Hozzáférés, jogosultság-ellenőrzés</a:t>
            </a:r>
          </a:p>
          <a:p>
            <a:pPr lvl="1"/>
            <a:r>
              <a:rPr lang="hu-HU" sz="1800" dirty="0">
                <a:solidFill>
                  <a:srgbClr val="FFCC66"/>
                </a:solidFill>
                <a:latin typeface="Trebuchet MS" pitchFamily="34" charset="0"/>
              </a:rPr>
              <a:t>Feladatok és felelősségek megosztása</a:t>
            </a:r>
          </a:p>
          <a:p>
            <a:pPr lvl="1"/>
            <a:r>
              <a:rPr lang="hu-HU" sz="1800" dirty="0">
                <a:solidFill>
                  <a:srgbClr val="FFCC66"/>
                </a:solidFill>
                <a:latin typeface="Trebuchet MS" pitchFamily="34" charset="0"/>
              </a:rPr>
              <a:t>Biztonsági képzés</a:t>
            </a:r>
          </a:p>
          <a:p>
            <a:pPr lvl="1"/>
            <a:r>
              <a:rPr lang="hu-HU" sz="1800" dirty="0">
                <a:solidFill>
                  <a:srgbClr val="FFCC66"/>
                </a:solidFill>
                <a:latin typeface="Trebuchet MS" pitchFamily="34" charset="0"/>
              </a:rPr>
              <a:t>Patch management</a:t>
            </a:r>
          </a:p>
          <a:p>
            <a:pPr lvl="1"/>
            <a:r>
              <a:rPr lang="hu-HU" sz="1800" dirty="0">
                <a:solidFill>
                  <a:srgbClr val="FFCC66"/>
                </a:solidFill>
                <a:latin typeface="Trebuchet MS" pitchFamily="34" charset="0"/>
              </a:rPr>
              <a:t>Kockázatelemzés/kockázatkelezés</a:t>
            </a:r>
          </a:p>
          <a:p>
            <a:r>
              <a:rPr lang="hu-HU" sz="2200" dirty="0">
                <a:solidFill>
                  <a:srgbClr val="FFCC00"/>
                </a:solidFill>
                <a:latin typeface="Trebuchet MS" pitchFamily="34" charset="0"/>
              </a:rPr>
              <a:t>Erősítés</a:t>
            </a:r>
          </a:p>
          <a:p>
            <a:pPr lvl="1"/>
            <a:r>
              <a:rPr lang="hu-HU" sz="1800" dirty="0">
                <a:solidFill>
                  <a:srgbClr val="FFCC00"/>
                </a:solidFill>
                <a:latin typeface="Trebuchet MS" pitchFamily="34" charset="0"/>
              </a:rPr>
              <a:t>Etikus </a:t>
            </a:r>
            <a:r>
              <a:rPr lang="hu-HU" sz="1800" dirty="0" err="1">
                <a:solidFill>
                  <a:srgbClr val="FFCC00"/>
                </a:solidFill>
                <a:latin typeface="Trebuchet MS" pitchFamily="34" charset="0"/>
              </a:rPr>
              <a:t>hack</a:t>
            </a:r>
            <a:r>
              <a:rPr lang="hu-HU" sz="1800" dirty="0">
                <a:solidFill>
                  <a:srgbClr val="FFCC00"/>
                </a:solidFill>
                <a:latin typeface="Trebuchet MS" pitchFamily="34" charset="0"/>
              </a:rPr>
              <a:t>, behatolás-vizsgálat</a:t>
            </a:r>
          </a:p>
          <a:p>
            <a:pPr lvl="1"/>
            <a:r>
              <a:rPr lang="hu-HU" sz="1800" dirty="0">
                <a:solidFill>
                  <a:srgbClr val="FFCC00"/>
                </a:solidFill>
                <a:latin typeface="Trebuchet MS" pitchFamily="34" charset="0"/>
              </a:rPr>
              <a:t>Konfiguráció erősítés</a:t>
            </a:r>
          </a:p>
          <a:p>
            <a:pPr lvl="1"/>
            <a:r>
              <a:rPr lang="hu-HU" sz="1800" dirty="0">
                <a:solidFill>
                  <a:srgbClr val="FFCC00"/>
                </a:solidFill>
                <a:latin typeface="Trebuchet MS" pitchFamily="34" charset="0"/>
              </a:rPr>
              <a:t>SIEM (</a:t>
            </a:r>
            <a:r>
              <a:rPr lang="en-US" sz="1800" dirty="0">
                <a:solidFill>
                  <a:srgbClr val="FFCC00"/>
                </a:solidFill>
                <a:latin typeface="Trebuchet MS" pitchFamily="34" charset="0"/>
              </a:rPr>
              <a:t>Security information and event management</a:t>
            </a:r>
            <a:r>
              <a:rPr lang="hu-HU" sz="1800" dirty="0">
                <a:solidFill>
                  <a:srgbClr val="FFCC00"/>
                </a:solidFill>
                <a:latin typeface="Trebuchet MS" pitchFamily="34" charset="0"/>
              </a:rPr>
              <a:t>)</a:t>
            </a:r>
          </a:p>
          <a:p>
            <a:r>
              <a:rPr lang="hu-HU" sz="2200" dirty="0">
                <a:solidFill>
                  <a:srgbClr val="FF9900"/>
                </a:solidFill>
                <a:latin typeface="Trebuchet MS" pitchFamily="34" charset="0"/>
              </a:rPr>
              <a:t>Fejlett</a:t>
            </a:r>
          </a:p>
          <a:p>
            <a:pPr lvl="1"/>
            <a:r>
              <a:rPr lang="hu-HU" sz="1800" dirty="0">
                <a:solidFill>
                  <a:srgbClr val="FF9900"/>
                </a:solidFill>
                <a:latin typeface="Trebuchet MS" pitchFamily="34" charset="0"/>
              </a:rPr>
              <a:t>IDM (</a:t>
            </a:r>
            <a:r>
              <a:rPr lang="hu-HU" sz="1800" dirty="0" err="1">
                <a:solidFill>
                  <a:srgbClr val="FF9900"/>
                </a:solidFill>
                <a:latin typeface="Trebuchet MS" pitchFamily="34" charset="0"/>
              </a:rPr>
              <a:t>Identity</a:t>
            </a:r>
            <a:r>
              <a:rPr lang="hu-HU" sz="1800" dirty="0">
                <a:solidFill>
                  <a:srgbClr val="FF9900"/>
                </a:solidFill>
                <a:latin typeface="Trebuchet MS" pitchFamily="34" charset="0"/>
              </a:rPr>
              <a:t> and Access Management)</a:t>
            </a:r>
            <a:endParaRPr lang="hu-HU" sz="1800" noProof="0" dirty="0">
              <a:solidFill>
                <a:srgbClr val="FF9900"/>
              </a:solidFill>
              <a:latin typeface="Trebuchet MS" pitchFamily="34" charset="0"/>
            </a:endParaRPr>
          </a:p>
          <a:p>
            <a:pPr lvl="1"/>
            <a:r>
              <a:rPr lang="hu-HU" sz="1800" dirty="0">
                <a:solidFill>
                  <a:srgbClr val="FF9900"/>
                </a:solidFill>
                <a:latin typeface="Trebuchet MS" pitchFamily="34" charset="0"/>
              </a:rPr>
              <a:t>Fejlett fenyegetettség érzékelés</a:t>
            </a:r>
          </a:p>
          <a:p>
            <a:pPr lvl="1"/>
            <a:r>
              <a:rPr lang="hu-HU" sz="1800" dirty="0">
                <a:solidFill>
                  <a:srgbClr val="FF9900"/>
                </a:solidFill>
                <a:latin typeface="Trebuchet MS" pitchFamily="34" charset="0"/>
              </a:rPr>
              <a:t>(Hálózati) viselkedés-elemzés</a:t>
            </a:r>
          </a:p>
          <a:p>
            <a:pPr lvl="1"/>
            <a:r>
              <a:rPr lang="hu-HU" sz="1800" noProof="0" dirty="0">
                <a:solidFill>
                  <a:srgbClr val="FF9900"/>
                </a:solidFill>
                <a:latin typeface="Trebuchet MS" pitchFamily="34" charset="0"/>
              </a:rPr>
              <a:t>Hálózatvizsgálat (</a:t>
            </a:r>
            <a:r>
              <a:rPr lang="hu-HU" sz="1800" noProof="0" dirty="0" err="1">
                <a:solidFill>
                  <a:srgbClr val="FF9900"/>
                </a:solidFill>
                <a:latin typeface="Trebuchet MS" pitchFamily="34" charset="0"/>
              </a:rPr>
              <a:t>forensics</a:t>
            </a:r>
            <a:r>
              <a:rPr lang="hu-HU" sz="1800" noProof="0" dirty="0">
                <a:solidFill>
                  <a:srgbClr val="FF9900"/>
                </a:solidFill>
                <a:latin typeface="Trebuchet MS" pitchFamily="34" charset="0"/>
              </a:rPr>
              <a:t>)</a:t>
            </a:r>
          </a:p>
          <a:p>
            <a:endParaRPr lang="hu-HU" noProof="0" dirty="0">
              <a:latin typeface="Trebuchet MS" pitchFamily="34" charset="0"/>
            </a:endParaRPr>
          </a:p>
          <a:p>
            <a:endParaRPr lang="hu-HU" noProof="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305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484784"/>
            <a:ext cx="8229600" cy="2664296"/>
          </a:xfrm>
        </p:spPr>
        <p:txBody>
          <a:bodyPr/>
          <a:lstStyle/>
          <a:p>
            <a:r>
              <a:rPr lang="hu-HU" noProof="0" dirty="0">
                <a:solidFill>
                  <a:schemeClr val="bg1"/>
                </a:solidFill>
                <a:latin typeface="Trebuchet MS" pitchFamily="34" charset="0"/>
              </a:rPr>
              <a:t>Kérdés?</a:t>
            </a:r>
            <a:br>
              <a:rPr lang="hu-HU" noProof="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hu-HU" noProof="0" dirty="0">
                <a:solidFill>
                  <a:schemeClr val="bg1"/>
                </a:solidFill>
                <a:latin typeface="Trebuchet MS" pitchFamily="34" charset="0"/>
              </a:rPr>
              <a:t/>
            </a:r>
            <a:br>
              <a:rPr lang="hu-HU" noProof="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hu-HU" noProof="0" dirty="0">
                <a:solidFill>
                  <a:schemeClr val="bg1"/>
                </a:solidFill>
                <a:latin typeface="Trebuchet MS" pitchFamily="34" charset="0"/>
              </a:rPr>
              <a:t>zoltan.tozser@periferia.hu</a:t>
            </a:r>
            <a:br>
              <a:rPr lang="hu-HU" noProof="0" dirty="0">
                <a:solidFill>
                  <a:schemeClr val="bg1"/>
                </a:solidFill>
                <a:latin typeface="Trebuchet MS" pitchFamily="34" charset="0"/>
              </a:rPr>
            </a:br>
            <a:endParaRPr lang="hu-HU" noProof="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52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/>
          <a:lstStyle/>
          <a:p>
            <a:r>
              <a:rPr lang="hu-HU" sz="2400" b="1" noProof="0" dirty="0">
                <a:latin typeface="Trebuchet MS" pitchFamily="34" charset="0"/>
                <a:hlinkClick r:id="rId2"/>
              </a:rPr>
              <a:t>2013 L. törvény </a:t>
            </a:r>
            <a:r>
              <a:rPr lang="hu-HU" sz="2400" b="1" noProof="0" dirty="0">
                <a:latin typeface="Trebuchet MS" pitchFamily="34" charset="0"/>
              </a:rPr>
              <a:t>az </a:t>
            </a:r>
            <a:r>
              <a:rPr lang="hu-HU" sz="2400" b="1" dirty="0">
                <a:latin typeface="Trebuchet MS" pitchFamily="34" charset="0"/>
              </a:rPr>
              <a:t>állami és önkormányzati szervek</a:t>
            </a:r>
            <a:br>
              <a:rPr lang="hu-HU" sz="2400" b="1" dirty="0">
                <a:latin typeface="Trebuchet MS" pitchFamily="34" charset="0"/>
              </a:rPr>
            </a:br>
            <a:r>
              <a:rPr lang="hu-HU" sz="2400" b="1" dirty="0">
                <a:latin typeface="Trebuchet MS" pitchFamily="34" charset="0"/>
              </a:rPr>
              <a:t>elektronikus információbiztonságáról</a:t>
            </a:r>
            <a:endParaRPr lang="hu-HU" sz="2400" b="1" noProof="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4641379"/>
          </a:xfrm>
        </p:spPr>
        <p:txBody>
          <a:bodyPr/>
          <a:lstStyle/>
          <a:p>
            <a:pPr marL="0" indent="0">
              <a:buNone/>
            </a:pPr>
            <a:r>
              <a:rPr lang="hu-HU" sz="1800" i="1" dirty="0">
                <a:latin typeface="Trebuchet MS" pitchFamily="34" charset="0"/>
              </a:rPr>
              <a:t>„2. § (1) E törvény rendelkezéseit kell alkalmazni:</a:t>
            </a:r>
          </a:p>
          <a:p>
            <a:pPr marL="0" indent="0">
              <a:buNone/>
            </a:pPr>
            <a:r>
              <a:rPr lang="hu-HU" sz="1800" i="1" dirty="0">
                <a:latin typeface="Trebuchet MS" pitchFamily="34" charset="0"/>
              </a:rPr>
              <a:t>a) </a:t>
            </a:r>
            <a:r>
              <a:rPr lang="hu-HU" sz="1800" i="1" dirty="0" err="1">
                <a:latin typeface="Trebuchet MS" pitchFamily="34" charset="0"/>
              </a:rPr>
              <a:t>a</a:t>
            </a:r>
            <a:r>
              <a:rPr lang="hu-HU" sz="1800" i="1" dirty="0">
                <a:latin typeface="Trebuchet MS" pitchFamily="34" charset="0"/>
              </a:rPr>
              <a:t> központi államigazgatási szervekre, a Kormány és a kormánybizottságok</a:t>
            </a:r>
            <a:r>
              <a:rPr lang="hu-HU" sz="1800" i="1" baseline="0" dirty="0">
                <a:latin typeface="Trebuchet MS" pitchFamily="34" charset="0"/>
              </a:rPr>
              <a:t> </a:t>
            </a:r>
            <a:r>
              <a:rPr lang="hu-HU" sz="1800" i="1" dirty="0">
                <a:latin typeface="Trebuchet MS" pitchFamily="34" charset="0"/>
              </a:rPr>
              <a:t>kivételével,</a:t>
            </a:r>
          </a:p>
          <a:p>
            <a:pPr marL="0" indent="0">
              <a:buNone/>
            </a:pPr>
            <a:r>
              <a:rPr lang="hu-HU" sz="1800" i="1" dirty="0">
                <a:latin typeface="Trebuchet MS" pitchFamily="34" charset="0"/>
              </a:rPr>
              <a:t>…</a:t>
            </a:r>
          </a:p>
          <a:p>
            <a:pPr marL="0" indent="0">
              <a:buNone/>
            </a:pPr>
            <a:r>
              <a:rPr lang="hu-HU" sz="1800" i="1" dirty="0">
                <a:latin typeface="Trebuchet MS" pitchFamily="34" charset="0"/>
              </a:rPr>
              <a:t>e) az Országos Bírósági Hivatalra és a bíróságokra,</a:t>
            </a:r>
          </a:p>
          <a:p>
            <a:pPr marL="0" indent="0">
              <a:buNone/>
            </a:pPr>
            <a:r>
              <a:rPr lang="hu-HU" sz="1800" i="1" dirty="0">
                <a:latin typeface="Trebuchet MS" pitchFamily="34" charset="0"/>
              </a:rPr>
              <a:t>f) az ügyészségekre,</a:t>
            </a:r>
          </a:p>
          <a:p>
            <a:pPr marL="0" indent="0">
              <a:buNone/>
            </a:pPr>
            <a:r>
              <a:rPr lang="hu-HU" sz="1800" i="1" dirty="0">
                <a:latin typeface="Trebuchet MS" pitchFamily="34" charset="0"/>
              </a:rPr>
              <a:t>…</a:t>
            </a:r>
          </a:p>
          <a:p>
            <a:pPr marL="0" indent="0">
              <a:buNone/>
            </a:pPr>
            <a:r>
              <a:rPr lang="hu-HU" sz="1800" i="1" dirty="0">
                <a:latin typeface="Trebuchet MS" pitchFamily="34" charset="0"/>
              </a:rPr>
              <a:t>k) </a:t>
            </a:r>
            <a:r>
              <a:rPr lang="hu-HU" sz="1800" i="1" dirty="0">
                <a:solidFill>
                  <a:srgbClr val="FF0000"/>
                </a:solidFill>
                <a:latin typeface="Trebuchet MS" pitchFamily="34" charset="0"/>
              </a:rPr>
              <a:t>a helyi és a nemzetiségi önkormányzatok képviselő-testületének hivatalaira</a:t>
            </a:r>
            <a:r>
              <a:rPr lang="hu-HU" sz="1800" i="1" dirty="0">
                <a:latin typeface="Trebuchet MS" pitchFamily="34" charset="0"/>
              </a:rPr>
              <a:t>, a hatósági igazgatási társulásokra,…”</a:t>
            </a:r>
          </a:p>
          <a:p>
            <a:pPr marL="0" indent="0">
              <a:buNone/>
            </a:pPr>
            <a:r>
              <a:rPr lang="hu-HU" sz="1800" i="0" dirty="0">
                <a:latin typeface="Trebuchet MS" pitchFamily="34" charset="0"/>
              </a:rPr>
              <a:t>+</a:t>
            </a:r>
          </a:p>
          <a:p>
            <a:pPr marL="0" indent="0" rtl="0">
              <a:buNone/>
            </a:pPr>
            <a:r>
              <a:rPr lang="hu-HU" sz="1800" i="1" dirty="0">
                <a:latin typeface="Trebuchet MS" pitchFamily="34" charset="0"/>
              </a:rPr>
              <a:t>„</a:t>
            </a:r>
            <a:r>
              <a:rPr lang="en-US" sz="1800" i="1" dirty="0">
                <a:latin typeface="Trebuchet MS" pitchFamily="34" charset="0"/>
              </a:rPr>
              <a:t>a </a:t>
            </a:r>
            <a:r>
              <a:rPr lang="en-US" sz="1800" i="1" dirty="0" err="1">
                <a:latin typeface="Trebuchet MS" pitchFamily="34" charset="0"/>
              </a:rPr>
              <a:t>jogszabályban</a:t>
            </a:r>
            <a:r>
              <a:rPr lang="en-US" sz="1800" i="1" dirty="0">
                <a:latin typeface="Trebuchet MS" pitchFamily="34" charset="0"/>
              </a:rPr>
              <a:t> </a:t>
            </a:r>
            <a:r>
              <a:rPr lang="en-US" sz="1800" i="1" dirty="0" err="1">
                <a:latin typeface="Trebuchet MS" pitchFamily="34" charset="0"/>
              </a:rPr>
              <a:t>meghatározott</a:t>
            </a:r>
            <a:r>
              <a:rPr lang="en-US" sz="1800" i="1" dirty="0">
                <a:latin typeface="Trebuchet MS" pitchFamily="34" charset="0"/>
              </a:rPr>
              <a:t>, a </a:t>
            </a:r>
            <a:r>
              <a:rPr lang="en-US" sz="1800" i="1" dirty="0" err="1">
                <a:solidFill>
                  <a:srgbClr val="FF0000"/>
                </a:solidFill>
                <a:latin typeface="Trebuchet MS" pitchFamily="34" charset="0"/>
              </a:rPr>
              <a:t>nemzeti</a:t>
            </a:r>
            <a:r>
              <a:rPr lang="en-US" sz="1800" i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n-US" sz="1800" i="1" dirty="0" err="1">
                <a:solidFill>
                  <a:srgbClr val="FF0000"/>
                </a:solidFill>
                <a:latin typeface="Trebuchet MS" pitchFamily="34" charset="0"/>
              </a:rPr>
              <a:t>adatvagyon</a:t>
            </a:r>
            <a:r>
              <a:rPr lang="en-US" sz="1800" i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n-US" sz="1800" i="1" dirty="0" err="1">
                <a:solidFill>
                  <a:srgbClr val="FF0000"/>
                </a:solidFill>
                <a:latin typeface="Trebuchet MS" pitchFamily="34" charset="0"/>
              </a:rPr>
              <a:t>körébe</a:t>
            </a:r>
            <a:r>
              <a:rPr lang="en-US" sz="1800" i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n-US" sz="1800" i="1" dirty="0" err="1">
                <a:solidFill>
                  <a:srgbClr val="FF0000"/>
                </a:solidFill>
                <a:latin typeface="Trebuchet MS" pitchFamily="34" charset="0"/>
              </a:rPr>
              <a:t>tartozó</a:t>
            </a:r>
            <a:r>
              <a:rPr lang="en-US" sz="1800" i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n-US" sz="1800" i="1" dirty="0" err="1">
                <a:latin typeface="Trebuchet MS" pitchFamily="34" charset="0"/>
              </a:rPr>
              <a:t>állam</a:t>
            </a:r>
            <a:r>
              <a:rPr lang="hu-HU" sz="1800" i="1" dirty="0">
                <a:latin typeface="Trebuchet MS" pitchFamily="34" charset="0"/>
              </a:rPr>
              <a:t>i </a:t>
            </a:r>
            <a:r>
              <a:rPr lang="en-US" sz="1800" i="1" dirty="0" err="1">
                <a:solidFill>
                  <a:schemeClr val="bg1"/>
                </a:solidFill>
                <a:effectLst/>
                <a:latin typeface="Trebuchet MS" pitchFamily="34" charset="0"/>
              </a:rPr>
              <a:t>nyilvántartások</a:t>
            </a:r>
            <a:r>
              <a:rPr lang="en-US" sz="1800" i="1" dirty="0">
                <a:solidFill>
                  <a:schemeClr val="bg1"/>
                </a:solidFill>
                <a:effectLst/>
                <a:latin typeface="Trebuchet MS" pitchFamily="34" charset="0"/>
              </a:rPr>
              <a:t> </a:t>
            </a:r>
            <a:r>
              <a:rPr lang="en-US" sz="1800" i="1" dirty="0" err="1">
                <a:solidFill>
                  <a:schemeClr val="bg1"/>
                </a:solidFill>
                <a:effectLst/>
                <a:latin typeface="Trebuchet MS" pitchFamily="34" charset="0"/>
              </a:rPr>
              <a:t>adatfeldolgozói</a:t>
            </a:r>
            <a:r>
              <a:rPr lang="en-US" sz="1800" i="1" dirty="0">
                <a:solidFill>
                  <a:schemeClr val="bg1"/>
                </a:solidFill>
                <a:effectLst/>
                <a:latin typeface="Trebuchet MS" pitchFamily="34" charset="0"/>
              </a:rPr>
              <a:t>, </a:t>
            </a:r>
          </a:p>
          <a:p>
            <a:pPr marL="0" indent="0">
              <a:buNone/>
            </a:pPr>
            <a:r>
              <a:rPr lang="hu-HU" sz="1800" i="1" dirty="0">
                <a:latin typeface="Trebuchet MS" pitchFamily="34" charset="0"/>
              </a:rPr>
              <a:t>az </a:t>
            </a:r>
            <a:r>
              <a:rPr lang="hu-HU" sz="1800" i="1" dirty="0">
                <a:solidFill>
                  <a:srgbClr val="FF0000"/>
                </a:solidFill>
                <a:latin typeface="Trebuchet MS" pitchFamily="34" charset="0"/>
              </a:rPr>
              <a:t>európai vagy nemzeti létfontosságú rendszerelemmé </a:t>
            </a:r>
            <a:r>
              <a:rPr lang="hu-HU" sz="1800" i="1" dirty="0">
                <a:latin typeface="Trebuchet MS" pitchFamily="34" charset="0"/>
              </a:rPr>
              <a:t>… kijelölt rendszerelemek elektronikus információs rendszereinek védelmére.”</a:t>
            </a:r>
            <a:endParaRPr lang="hu-HU" sz="2000" i="1" dirty="0">
              <a:latin typeface="Trebuchet MS" pitchFamily="34" charset="0"/>
            </a:endParaRPr>
          </a:p>
          <a:p>
            <a:pPr>
              <a:buFontTx/>
              <a:buChar char="-"/>
            </a:pPr>
            <a:endParaRPr lang="hu-HU" sz="1800" noProof="0" dirty="0">
              <a:solidFill>
                <a:srgbClr val="FFFF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44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/>
          <a:lstStyle/>
          <a:p>
            <a:r>
              <a:rPr lang="hu-HU" sz="2400" b="1" dirty="0">
                <a:latin typeface="Trebuchet MS" pitchFamily="34" charset="0"/>
              </a:rPr>
              <a:t>Európai vagy nemzeti létfontosságú rendszerelem</a:t>
            </a:r>
            <a:endParaRPr lang="hu-HU" sz="2400" b="1" noProof="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4641379"/>
          </a:xfrm>
        </p:spPr>
        <p:txBody>
          <a:bodyPr/>
          <a:lstStyle/>
          <a:p>
            <a:pPr marL="0" indent="0">
              <a:buNone/>
            </a:pPr>
            <a:r>
              <a:rPr lang="hu-HU" sz="1800" dirty="0">
                <a:latin typeface="Trebuchet MS" pitchFamily="34" charset="0"/>
              </a:rPr>
              <a:t>Jogszabályok: </a:t>
            </a:r>
          </a:p>
          <a:p>
            <a:r>
              <a:rPr lang="hu-HU" sz="1800" dirty="0">
                <a:latin typeface="Trebuchet MS" pitchFamily="34" charset="0"/>
                <a:hlinkClick r:id="rId2"/>
              </a:rPr>
              <a:t>2012. évi CLXVI. törvény </a:t>
            </a:r>
            <a:r>
              <a:rPr lang="hu-HU" sz="1800" dirty="0">
                <a:latin typeface="Trebuchet MS" pitchFamily="34" charset="0"/>
              </a:rPr>
              <a:t>a létfontosságú rendszerek és létesítmények azonosításáról, kijelöléséről és védelméről</a:t>
            </a:r>
          </a:p>
          <a:p>
            <a:r>
              <a:rPr lang="hu-HU" sz="1800" dirty="0">
                <a:latin typeface="Trebuchet MS" pitchFamily="34" charset="0"/>
                <a:hlinkClick r:id="rId3"/>
              </a:rPr>
              <a:t>65/2013. (III. 8.) Korm. rendelet </a:t>
            </a:r>
            <a:r>
              <a:rPr lang="hu-HU" sz="1800" dirty="0">
                <a:latin typeface="Trebuchet MS" pitchFamily="34" charset="0"/>
              </a:rPr>
              <a:t>a létfontosságú rendszerek és létesítmények azonosításáról, kijelöléséről és védelméről szóló 2012. évi CLXVI. törvény végrehajtásáról</a:t>
            </a:r>
          </a:p>
          <a:p>
            <a:pPr marL="0" indent="0">
              <a:buNone/>
            </a:pPr>
            <a:endParaRPr lang="hu-HU" sz="1800" dirty="0">
              <a:solidFill>
                <a:srgbClr val="FFFF00"/>
              </a:solidFill>
              <a:latin typeface="Trebuchet MS" pitchFamily="34" charset="0"/>
            </a:endParaRPr>
          </a:p>
          <a:p>
            <a:pPr marL="0" indent="0">
              <a:buNone/>
            </a:pPr>
            <a:endParaRPr lang="hu-HU" sz="1800" noProof="0" dirty="0">
              <a:solidFill>
                <a:srgbClr val="FFFF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116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/>
          <a:lstStyle/>
          <a:p>
            <a:r>
              <a:rPr lang="hu-HU" sz="2400" b="1" dirty="0">
                <a:latin typeface="Trebuchet MS" pitchFamily="34" charset="0"/>
              </a:rPr>
              <a:t>Európai vagy nemzeti létfontosságú rendszerelem</a:t>
            </a:r>
            <a:endParaRPr lang="hu-HU" sz="2400" b="1" noProof="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4641379"/>
          </a:xfrm>
        </p:spPr>
        <p:txBody>
          <a:bodyPr/>
          <a:lstStyle/>
          <a:p>
            <a:pPr marL="0" indent="0">
              <a:buNone/>
            </a:pPr>
            <a:r>
              <a:rPr lang="hu-HU" sz="1800" dirty="0">
                <a:latin typeface="Trebuchet MS" pitchFamily="34" charset="0"/>
              </a:rPr>
              <a:t>Jogszabályok: </a:t>
            </a:r>
          </a:p>
          <a:p>
            <a:r>
              <a:rPr lang="hu-HU" sz="1800" dirty="0">
                <a:latin typeface="Trebuchet MS" pitchFamily="34" charset="0"/>
                <a:hlinkClick r:id="rId2"/>
              </a:rPr>
              <a:t>360/2013. (X. 11.) Korm. rendelet </a:t>
            </a:r>
            <a:r>
              <a:rPr lang="hu-HU" sz="1800" dirty="0">
                <a:solidFill>
                  <a:srgbClr val="FFC000"/>
                </a:solidFill>
                <a:latin typeface="Trebuchet MS" pitchFamily="34" charset="0"/>
              </a:rPr>
              <a:t>az energetikai </a:t>
            </a:r>
            <a:r>
              <a:rPr lang="hu-HU" sz="1800" dirty="0">
                <a:latin typeface="Trebuchet MS" pitchFamily="34" charset="0"/>
              </a:rPr>
              <a:t>létfontosságú rendszerek és létesítmények azonosításáról, kijelöléséről és védelméről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2. § …kijelölő hatóságként jár el: </a:t>
            </a:r>
          </a:p>
          <a:p>
            <a:pPr lvl="2"/>
            <a:r>
              <a:rPr lang="hu-HU" sz="1800" dirty="0">
                <a:latin typeface="Trebuchet MS" pitchFamily="34" charset="0"/>
              </a:rPr>
              <a:t>a) a villamosenergia-rendszer tekintetében a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Magyar Energetikai és Közmű-szabályozási Hivatal</a:t>
            </a:r>
            <a:r>
              <a:rPr lang="hu-HU" sz="1800" dirty="0">
                <a:latin typeface="Trebuchet MS" pitchFamily="34" charset="0"/>
              </a:rPr>
              <a:t>,</a:t>
            </a:r>
          </a:p>
          <a:p>
            <a:pPr lvl="2"/>
            <a:r>
              <a:rPr lang="hu-HU" sz="1800" dirty="0">
                <a:latin typeface="Trebuchet MS" pitchFamily="34" charset="0"/>
              </a:rPr>
              <a:t>b) a kőolaj-feldolgozás és kőolajtermék-tárolás kivételével a kőolajipar és a földgázipar tekintetében a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bányafelügyelet</a:t>
            </a:r>
            <a:r>
              <a:rPr lang="hu-HU" sz="1800" dirty="0">
                <a:latin typeface="Trebuchet MS" pitchFamily="34" charset="0"/>
              </a:rPr>
              <a:t>,</a:t>
            </a:r>
          </a:p>
          <a:p>
            <a:pPr lvl="2"/>
            <a:r>
              <a:rPr lang="hu-HU" sz="1800" dirty="0">
                <a:latin typeface="Trebuchet MS" pitchFamily="34" charset="0"/>
              </a:rPr>
              <a:t>c) a kőolaj-feldolgozás és kőolajtermék-tárolás tekintetében első fokon a mérésügyi és műszaki biztonsági feladatkörében eljáró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fővárosi és megyei kormányhivatal</a:t>
            </a:r>
            <a:r>
              <a:rPr lang="hu-HU" sz="1800" dirty="0">
                <a:latin typeface="Trebuchet MS" pitchFamily="34" charset="0"/>
              </a:rPr>
              <a:t>.</a:t>
            </a:r>
          </a:p>
          <a:p>
            <a:pPr marL="0" indent="0">
              <a:buNone/>
            </a:pPr>
            <a:endParaRPr lang="hu-HU" sz="1800" dirty="0">
              <a:solidFill>
                <a:srgbClr val="FFFF00"/>
              </a:solidFill>
              <a:latin typeface="Trebuchet MS" pitchFamily="34" charset="0"/>
            </a:endParaRPr>
          </a:p>
          <a:p>
            <a:pPr marL="0" indent="0">
              <a:buNone/>
            </a:pPr>
            <a:endParaRPr lang="hu-HU" sz="1800" noProof="0" dirty="0">
              <a:solidFill>
                <a:srgbClr val="FFFF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598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/>
          <a:lstStyle/>
          <a:p>
            <a:r>
              <a:rPr lang="hu-HU" sz="2400" b="1" dirty="0">
                <a:latin typeface="Trebuchet MS" pitchFamily="34" charset="0"/>
              </a:rPr>
              <a:t>Európai vagy nemzeti létfontosságú rendszerelem</a:t>
            </a:r>
            <a:endParaRPr lang="hu-HU" sz="2400" b="1" noProof="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4641379"/>
          </a:xfrm>
        </p:spPr>
        <p:txBody>
          <a:bodyPr/>
          <a:lstStyle/>
          <a:p>
            <a:pPr marL="0" indent="0">
              <a:buNone/>
            </a:pPr>
            <a:r>
              <a:rPr lang="hu-HU" sz="1800" dirty="0">
                <a:latin typeface="Trebuchet MS" pitchFamily="34" charset="0"/>
              </a:rPr>
              <a:t>Jogszabályok: </a:t>
            </a:r>
          </a:p>
          <a:p>
            <a:r>
              <a:rPr lang="hu-HU" sz="1800" dirty="0">
                <a:latin typeface="Trebuchet MS" pitchFamily="34" charset="0"/>
                <a:hlinkClick r:id="rId2"/>
              </a:rPr>
              <a:t>246/2015. (IX. 8.) Korm. rendelet </a:t>
            </a:r>
            <a:r>
              <a:rPr lang="hu-HU" sz="1800" dirty="0">
                <a:latin typeface="Trebuchet MS" pitchFamily="34" charset="0"/>
              </a:rPr>
              <a:t>az </a:t>
            </a:r>
            <a:r>
              <a:rPr lang="hu-HU" sz="1800" dirty="0">
                <a:solidFill>
                  <a:srgbClr val="FFC000"/>
                </a:solidFill>
                <a:latin typeface="Trebuchet MS" pitchFamily="34" charset="0"/>
              </a:rPr>
              <a:t>egészségügyi</a:t>
            </a:r>
            <a:r>
              <a:rPr lang="hu-HU" sz="1800" dirty="0">
                <a:latin typeface="Trebuchet MS" pitchFamily="34" charset="0"/>
              </a:rPr>
              <a:t> létfontosságú rendszerek és létesítmények azonosításáról, kijelöléséről és védelméről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 2. § Javaslattevő hatóságok: 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a) … az aktív fekvőbeteg-ellátás esetében az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Állami Egészségügyi Ellátó Központ,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b) … a mentésirányítás esetében az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Országos Mentőszolgálat</a:t>
            </a:r>
            <a:r>
              <a:rPr lang="hu-HU" sz="1800" dirty="0">
                <a:latin typeface="Trebuchet MS" pitchFamily="34" charset="0"/>
              </a:rPr>
              <a:t>,</a:t>
            </a:r>
          </a:p>
          <a:p>
            <a:pPr lvl="2"/>
            <a:r>
              <a:rPr lang="hu-HU" sz="1800" dirty="0" err="1">
                <a:latin typeface="Trebuchet MS" pitchFamily="34" charset="0"/>
              </a:rPr>
              <a:t>ca</a:t>
            </a:r>
            <a:r>
              <a:rPr lang="hu-HU" sz="1800" dirty="0">
                <a:latin typeface="Trebuchet MS" pitchFamily="34" charset="0"/>
              </a:rPr>
              <a:t>) az egészségügyi tartalékok vonatkozásában az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Egészségügyi Készletgazdálkodási Intézet</a:t>
            </a:r>
            <a:r>
              <a:rPr lang="hu-HU" sz="1800" dirty="0">
                <a:latin typeface="Trebuchet MS" pitchFamily="34" charset="0"/>
              </a:rPr>
              <a:t>,</a:t>
            </a:r>
          </a:p>
          <a:p>
            <a:pPr lvl="2"/>
            <a:r>
              <a:rPr lang="hu-HU" sz="1800" dirty="0" err="1">
                <a:latin typeface="Trebuchet MS" pitchFamily="34" charset="0"/>
              </a:rPr>
              <a:t>cb</a:t>
            </a:r>
            <a:r>
              <a:rPr lang="hu-HU" sz="1800" dirty="0">
                <a:latin typeface="Trebuchet MS" pitchFamily="34" charset="0"/>
              </a:rPr>
              <a:t>) a vérkészletek vonatkozásában az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Országos Vérellátó Szolgálat,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d) … a magas biztonsági szintű biológiai laboratóriumok esetében az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Országos Tisztifőorvosi Hivatal</a:t>
            </a:r>
            <a:r>
              <a:rPr lang="hu-HU" sz="1800" dirty="0">
                <a:latin typeface="Trebuchet MS" pitchFamily="34" charset="0"/>
              </a:rPr>
              <a:t>,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e) … az egészségbiztosítás informatikai rendszere esetében az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Országos Egészségbiztosítási Pénztár,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f) … a gyógyszer-nagykereskedelem esetében az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Országos Gyógyszerészeti és Élelmezés-egészségügyi Intézet</a:t>
            </a:r>
          </a:p>
          <a:p>
            <a:pPr marL="0" indent="0">
              <a:buNone/>
            </a:pPr>
            <a:endParaRPr lang="hu-HU" sz="1800" dirty="0">
              <a:solidFill>
                <a:srgbClr val="FFFF00"/>
              </a:solidFill>
              <a:latin typeface="Trebuchet MS" pitchFamily="34" charset="0"/>
            </a:endParaRPr>
          </a:p>
          <a:p>
            <a:pPr marL="0" indent="0">
              <a:buNone/>
            </a:pPr>
            <a:endParaRPr lang="hu-HU" sz="1800" noProof="0" dirty="0">
              <a:solidFill>
                <a:srgbClr val="FFFF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501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/>
          <a:lstStyle/>
          <a:p>
            <a:r>
              <a:rPr lang="hu-HU" sz="2400" b="1" dirty="0">
                <a:latin typeface="Trebuchet MS" pitchFamily="34" charset="0"/>
              </a:rPr>
              <a:t>Európai vagy nemzeti létfontosságú rendszerelem</a:t>
            </a:r>
            <a:endParaRPr lang="hu-HU" sz="2400" b="1" noProof="0" dirty="0">
              <a:latin typeface="Trebuchet M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641379"/>
          </a:xfrm>
        </p:spPr>
        <p:txBody>
          <a:bodyPr/>
          <a:lstStyle/>
          <a:p>
            <a:pPr marL="0" indent="0">
              <a:buNone/>
            </a:pPr>
            <a:r>
              <a:rPr lang="hu-HU" sz="1800" dirty="0">
                <a:latin typeface="Trebuchet MS" pitchFamily="34" charset="0"/>
              </a:rPr>
              <a:t>Jogszabályok: </a:t>
            </a:r>
          </a:p>
          <a:p>
            <a:r>
              <a:rPr lang="hu-HU" sz="1800" dirty="0">
                <a:latin typeface="Trebuchet MS" pitchFamily="34" charset="0"/>
                <a:hlinkClick r:id="rId2"/>
              </a:rPr>
              <a:t>330/2015. (XI. 10.) Korm. rendelet </a:t>
            </a:r>
            <a:r>
              <a:rPr lang="hu-HU" sz="1800" dirty="0">
                <a:latin typeface="Trebuchet MS" pitchFamily="34" charset="0"/>
              </a:rPr>
              <a:t>a </a:t>
            </a:r>
            <a:r>
              <a:rPr lang="hu-HU" sz="1800" dirty="0">
                <a:solidFill>
                  <a:srgbClr val="FFC000"/>
                </a:solidFill>
                <a:latin typeface="Trebuchet MS" pitchFamily="34" charset="0"/>
              </a:rPr>
              <a:t>pénzügyi</a:t>
            </a:r>
            <a:r>
              <a:rPr lang="hu-HU" sz="1800" dirty="0">
                <a:latin typeface="Trebuchet MS" pitchFamily="34" charset="0"/>
              </a:rPr>
              <a:t> ágazathoz tartozó létfontosságú rendszerek és létesítmények azonosításáról, kijelöléséről és védelméről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2. § Ágazati kijelölő, javaslattevő és ellenőrző hatóság kijelölése</a:t>
            </a:r>
          </a:p>
          <a:p>
            <a:pPr lvl="1"/>
            <a:r>
              <a:rPr lang="hu-HU" sz="1800" dirty="0">
                <a:latin typeface="Trebuchet MS" pitchFamily="34" charset="0"/>
              </a:rPr>
              <a:t>… a pénzügyi közvetítőrendszer felügyeletével kapcsolatos feladatkörében eljáró </a:t>
            </a:r>
            <a:r>
              <a:rPr lang="hu-HU" sz="1800" dirty="0">
                <a:solidFill>
                  <a:srgbClr val="FFFF00"/>
                </a:solidFill>
                <a:latin typeface="Trebuchet MS" pitchFamily="34" charset="0"/>
              </a:rPr>
              <a:t>Magyar Nemzeti Bank</a:t>
            </a:r>
            <a:r>
              <a:rPr lang="hu-HU" sz="1800" dirty="0">
                <a:latin typeface="Trebuchet MS" pitchFamily="34" charset="0"/>
              </a:rPr>
              <a:t> kezdeményezheti.</a:t>
            </a:r>
          </a:p>
          <a:p>
            <a:r>
              <a:rPr lang="hu-HU" sz="1800" dirty="0">
                <a:latin typeface="Trebuchet MS" pitchFamily="34" charset="0"/>
                <a:hlinkClick r:id="rId3"/>
              </a:rPr>
              <a:t>540/2013. (XII. 30.) Korm. rendelet </a:t>
            </a:r>
            <a:r>
              <a:rPr lang="hu-HU" sz="1800" dirty="0">
                <a:latin typeface="Trebuchet MS" pitchFamily="34" charset="0"/>
              </a:rPr>
              <a:t>a létfontosságú </a:t>
            </a:r>
            <a:r>
              <a:rPr lang="hu-HU" sz="1800" dirty="0">
                <a:solidFill>
                  <a:srgbClr val="FFC000"/>
                </a:solidFill>
                <a:latin typeface="Trebuchet MS" pitchFamily="34" charset="0"/>
              </a:rPr>
              <a:t>agrárgazdasági </a:t>
            </a:r>
            <a:r>
              <a:rPr lang="hu-HU" sz="1800" dirty="0">
                <a:latin typeface="Trebuchet MS" panose="020B0603020202020204" pitchFamily="34" charset="0"/>
              </a:rPr>
              <a:t>rendszerelemek és létesítmények azonosításáról, kijelöléséről és védelméről</a:t>
            </a:r>
          </a:p>
          <a:p>
            <a:pPr lvl="1"/>
            <a:r>
              <a:rPr lang="hu-HU" sz="1800" dirty="0">
                <a:latin typeface="Trebuchet MS" panose="020B0603020202020204" pitchFamily="34" charset="0"/>
              </a:rPr>
              <a:t>1. § …javaslattevő hatóságként … </a:t>
            </a:r>
            <a:r>
              <a:rPr lang="hu-HU" sz="1800" dirty="0">
                <a:solidFill>
                  <a:srgbClr val="FFFF00"/>
                </a:solidFill>
                <a:latin typeface="Trebuchet MS" panose="020B0603020202020204" pitchFamily="34" charset="0"/>
              </a:rPr>
              <a:t>megyei kormányhivatal </a:t>
            </a:r>
            <a:r>
              <a:rPr lang="hu-HU" sz="1800" dirty="0">
                <a:latin typeface="Trebuchet MS" panose="020B0603020202020204" pitchFamily="34" charset="0"/>
              </a:rPr>
              <a:t>kezdeményezheti.</a:t>
            </a:r>
          </a:p>
          <a:p>
            <a:r>
              <a:rPr lang="hu-HU" sz="1800" dirty="0">
                <a:latin typeface="Trebuchet MS" pitchFamily="34" charset="0"/>
                <a:hlinkClick r:id="rId4"/>
              </a:rPr>
              <a:t>541/2013. (XII. 30.) Korm. rendelet </a:t>
            </a:r>
            <a:r>
              <a:rPr lang="hu-HU" sz="1800" dirty="0">
                <a:latin typeface="Trebuchet MS" pitchFamily="34" charset="0"/>
              </a:rPr>
              <a:t>a létfontosságú </a:t>
            </a:r>
            <a:r>
              <a:rPr lang="hu-HU" sz="1800" dirty="0">
                <a:solidFill>
                  <a:srgbClr val="FFC000"/>
                </a:solidFill>
                <a:latin typeface="Trebuchet MS" pitchFamily="34" charset="0"/>
              </a:rPr>
              <a:t>vízgazdálkodási </a:t>
            </a:r>
            <a:r>
              <a:rPr lang="hu-HU" sz="1800" dirty="0">
                <a:latin typeface="Trebuchet MS" pitchFamily="34" charset="0"/>
              </a:rPr>
              <a:t>rendszerelemek és vízilétesítmények azonosításáról, kijelöléséről és védelméről</a:t>
            </a:r>
          </a:p>
          <a:p>
            <a:pPr lvl="1"/>
            <a:r>
              <a:rPr lang="hu-HU" sz="1400" dirty="0">
                <a:latin typeface="Trebuchet MS" pitchFamily="34" charset="0"/>
              </a:rPr>
              <a:t>1</a:t>
            </a:r>
            <a:r>
              <a:rPr lang="hu-HU" sz="1800" dirty="0">
                <a:latin typeface="Trebuchet MS" pitchFamily="34" charset="0"/>
              </a:rPr>
              <a:t>. §… javaslattevő hatóságként … a </a:t>
            </a:r>
            <a:r>
              <a:rPr lang="hu-HU" sz="1800" dirty="0">
                <a:solidFill>
                  <a:srgbClr val="FFFF00"/>
                </a:solidFill>
                <a:latin typeface="Trebuchet MS" panose="020B0603020202020204" pitchFamily="34" charset="0"/>
              </a:rPr>
              <a:t>területi vízügyi igazgatóság </a:t>
            </a:r>
            <a:r>
              <a:rPr lang="hu-HU" sz="1800" dirty="0">
                <a:latin typeface="Trebuchet MS" panose="020B0603020202020204" pitchFamily="34" charset="0"/>
              </a:rPr>
              <a:t>kezdeményezheti.</a:t>
            </a:r>
          </a:p>
          <a:p>
            <a:pPr lvl="1"/>
            <a:endParaRPr lang="hu-HU" sz="1400" dirty="0">
              <a:latin typeface="Trebuchet MS" pitchFamily="34" charset="0"/>
            </a:endParaRPr>
          </a:p>
          <a:p>
            <a:pPr marL="0" indent="0">
              <a:buNone/>
            </a:pPr>
            <a:endParaRPr lang="hu-HU" sz="1800" dirty="0">
              <a:solidFill>
                <a:srgbClr val="FFFF00"/>
              </a:solidFill>
              <a:latin typeface="Trebuchet MS" pitchFamily="34" charset="0"/>
            </a:endParaRPr>
          </a:p>
          <a:p>
            <a:pPr marL="0" indent="0">
              <a:buNone/>
            </a:pPr>
            <a:endParaRPr lang="hu-HU" sz="1800" noProof="0" dirty="0">
              <a:solidFill>
                <a:srgbClr val="FFFF00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795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400" b="1" dirty="0">
                <a:latin typeface="Trebuchet MS" panose="020B0603020202020204" pitchFamily="34" charset="0"/>
              </a:rPr>
              <a:t>BTK - példa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000" dirty="0">
                <a:hlinkClick r:id="rId2"/>
              </a:rPr>
              <a:t>2012. évi C. törvény </a:t>
            </a:r>
            <a:r>
              <a:rPr lang="hu-HU" sz="2000" dirty="0"/>
              <a:t>a Büntető Törvénykönyvről</a:t>
            </a:r>
          </a:p>
          <a:p>
            <a:pPr lvl="1"/>
            <a:r>
              <a:rPr lang="hu-HU" sz="1800" dirty="0"/>
              <a:t>267. § (1) Aki a </a:t>
            </a:r>
            <a:r>
              <a:rPr lang="hu-HU" sz="1800" dirty="0">
                <a:solidFill>
                  <a:srgbClr val="FFFF00"/>
                </a:solidFill>
              </a:rPr>
              <a:t>nemzeti adatvagyon </a:t>
            </a:r>
            <a:r>
              <a:rPr lang="hu-HU" sz="1800" dirty="0"/>
              <a:t>körébe tartozó </a:t>
            </a:r>
            <a:r>
              <a:rPr lang="hu-HU" sz="1800" dirty="0">
                <a:solidFill>
                  <a:srgbClr val="FFFF00"/>
                </a:solidFill>
              </a:rPr>
              <a:t>állami nyilvántartásban kezelt adatot </a:t>
            </a:r>
            <a:r>
              <a:rPr lang="hu-HU" sz="1800" dirty="0"/>
              <a:t>az adatkezelő részére </a:t>
            </a:r>
            <a:r>
              <a:rPr lang="hu-HU" sz="1800" dirty="0">
                <a:solidFill>
                  <a:srgbClr val="FFFF00"/>
                </a:solidFill>
              </a:rPr>
              <a:t>hozzáférhetetlenné teszi</a:t>
            </a:r>
            <a:r>
              <a:rPr lang="hu-HU" sz="1800" dirty="0"/>
              <a:t>, ha más bűncselekmény nem valósul meg, bűntett miatt </a:t>
            </a:r>
            <a:r>
              <a:rPr lang="hu-HU" sz="1800" dirty="0">
                <a:solidFill>
                  <a:srgbClr val="FFFF00"/>
                </a:solidFill>
              </a:rPr>
              <a:t>három évig terjedő szabadságvesztés</a:t>
            </a:r>
            <a:r>
              <a:rPr lang="hu-HU" sz="1800" dirty="0"/>
              <a:t>sel büntetendő.</a:t>
            </a:r>
          </a:p>
          <a:p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2242575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>
                <a:latin typeface="Trebuchet MS" panose="020B0603020202020204" pitchFamily="34" charset="0"/>
              </a:rPr>
              <a:t>AZ EURÓPAI PARLAMENT ÉS A TANÁCS (EU) </a:t>
            </a:r>
            <a:r>
              <a:rPr lang="hu-HU" sz="2400" b="1" dirty="0">
                <a:latin typeface="Trebuchet MS" panose="020B0603020202020204" pitchFamily="34" charset="0"/>
              </a:rPr>
              <a:t/>
            </a:r>
            <a:br>
              <a:rPr lang="hu-HU" sz="2400" b="1" dirty="0">
                <a:latin typeface="Trebuchet MS" panose="020B0603020202020204" pitchFamily="34" charset="0"/>
              </a:rPr>
            </a:br>
            <a:r>
              <a:rPr lang="pt-BR" sz="2400" b="1" dirty="0">
                <a:latin typeface="Trebuchet MS" panose="020B0603020202020204" pitchFamily="34" charset="0"/>
                <a:hlinkClick r:id="rId2"/>
              </a:rPr>
              <a:t>2016/679 RENDELETE </a:t>
            </a:r>
            <a:r>
              <a:rPr lang="hu-HU" sz="2400" b="1" dirty="0">
                <a:latin typeface="Trebuchet MS" panose="020B0603020202020204" pitchFamily="34" charset="0"/>
                <a:hlinkClick r:id="rId2"/>
              </a:rPr>
              <a:t> </a:t>
            </a:r>
            <a:endParaRPr lang="hu-HU" sz="2400" b="1" dirty="0">
              <a:latin typeface="Trebuchet MS" panose="020B06030202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000" dirty="0"/>
              <a:t>A  természetes személyeknek a  személyes  adatok  kezelése  tekintetében történő  védelméről …</a:t>
            </a:r>
          </a:p>
          <a:p>
            <a:pPr lvl="1"/>
            <a:r>
              <a:rPr lang="hu-HU" sz="1600" dirty="0"/>
              <a:t>Pl: </a:t>
            </a:r>
            <a:r>
              <a:rPr lang="hu-HU" sz="1600" i="1" dirty="0"/>
              <a:t>„</a:t>
            </a:r>
            <a:r>
              <a:rPr lang="hu-HU" sz="1800" i="1" dirty="0"/>
              <a:t>Ahhoz, hogy  az  adatkezelő igazolni tudja  az  e  rendeletnek való  megfelelést, olyan </a:t>
            </a:r>
            <a:r>
              <a:rPr lang="hu-HU" sz="1800" i="1" dirty="0">
                <a:solidFill>
                  <a:srgbClr val="FFFF00"/>
                </a:solidFill>
              </a:rPr>
              <a:t>belső szabályokat  kell  alkalmaznia</a:t>
            </a:r>
            <a:r>
              <a:rPr lang="hu-HU" sz="1800" i="1" dirty="0"/>
              <a:t>, valamint olyan  </a:t>
            </a:r>
            <a:r>
              <a:rPr lang="hu-HU" sz="1800" i="1" dirty="0">
                <a:solidFill>
                  <a:srgbClr val="FFFF00"/>
                </a:solidFill>
              </a:rPr>
              <a:t>intézkedéseket  kell  végrehajtania</a:t>
            </a:r>
            <a:r>
              <a:rPr lang="hu-HU" sz="1800" i="1" dirty="0"/>
              <a:t>, amelyek teljesítik  különösen a </a:t>
            </a:r>
            <a:r>
              <a:rPr lang="hu-HU" sz="1800" i="1" dirty="0">
                <a:solidFill>
                  <a:srgbClr val="FFFF00"/>
                </a:solidFill>
              </a:rPr>
              <a:t>beépített  és  az  alapértelmezett adatvédelem elveit</a:t>
            </a:r>
            <a:r>
              <a:rPr lang="hu-HU" sz="1800" i="1" dirty="0"/>
              <a:t>. Az  említett  intézkedések magukban foglalhatják </a:t>
            </a:r>
            <a:r>
              <a:rPr lang="hu-HU" sz="1800" i="1" dirty="0">
                <a:solidFill>
                  <a:srgbClr val="FF9900"/>
                </a:solidFill>
              </a:rPr>
              <a:t>a  személyes adatok kezelésének minimálisra csökkentését</a:t>
            </a:r>
            <a:r>
              <a:rPr lang="hu-HU" sz="1800" i="1" dirty="0"/>
              <a:t>, a személyes adatok </a:t>
            </a:r>
            <a:r>
              <a:rPr lang="hu-HU" sz="1800" i="1" dirty="0">
                <a:solidFill>
                  <a:srgbClr val="FF9900"/>
                </a:solidFill>
              </a:rPr>
              <a:t>mihamarabbi </a:t>
            </a:r>
            <a:r>
              <a:rPr lang="hu-HU" sz="1800" i="1" dirty="0" err="1">
                <a:solidFill>
                  <a:srgbClr val="FF9900"/>
                </a:solidFill>
              </a:rPr>
              <a:t>álnevesítését</a:t>
            </a:r>
            <a:r>
              <a:rPr lang="hu-HU" sz="1800" i="1" dirty="0"/>
              <a:t>, a személyes adatok </a:t>
            </a:r>
            <a:r>
              <a:rPr lang="hu-HU" sz="1800" i="1" dirty="0">
                <a:solidFill>
                  <a:srgbClr val="FF9900"/>
                </a:solidFill>
              </a:rPr>
              <a:t>funkcióinak és kezelésének átláthatóságát</a:t>
            </a:r>
            <a:r>
              <a:rPr lang="hu-HU" sz="1800" i="1" dirty="0"/>
              <a:t>, valamint azt, hogy </a:t>
            </a:r>
            <a:r>
              <a:rPr lang="hu-HU" sz="1800" i="1" dirty="0">
                <a:solidFill>
                  <a:srgbClr val="FF9900"/>
                </a:solidFill>
              </a:rPr>
              <a:t>az érintett nyomon követhesse az adatkezelést</a:t>
            </a:r>
            <a:r>
              <a:rPr lang="hu-HU" sz="1800" i="1" dirty="0"/>
              <a:t>, az adatkezelő  pedig  biztonsági elemeket  hozhasson létre  és  </a:t>
            </a:r>
            <a:r>
              <a:rPr lang="hu-HU" sz="1800" i="1" dirty="0" err="1"/>
              <a:t>továbbfejleszthesse</a:t>
            </a:r>
            <a:r>
              <a:rPr lang="hu-HU" sz="1800" i="1" dirty="0"/>
              <a:t> azokat.”</a:t>
            </a:r>
            <a:r>
              <a:rPr lang="hu-HU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20053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sz="2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3049</TotalTime>
  <Words>1533</Words>
  <Application>Microsoft Office PowerPoint</Application>
  <PresentationFormat>Diavetítés a képernyőre (4:3 oldalarány)</PresentationFormat>
  <Paragraphs>198</Paragraphs>
  <Slides>22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22</vt:i4>
      </vt:variant>
    </vt:vector>
  </HeadingPairs>
  <TitlesOfParts>
    <vt:vector size="27" baseType="lpstr">
      <vt:lpstr>Arial</vt:lpstr>
      <vt:lpstr>Arial Narrow</vt:lpstr>
      <vt:lpstr>Times New Roman</vt:lpstr>
      <vt:lpstr>Trebuchet MS</vt:lpstr>
      <vt:lpstr>Default Design</vt:lpstr>
      <vt:lpstr> 2013 L. - tapasztalatok XXIV. ORSZÁGOS JEGYZŐ-KÖZIGAZGATÁSI KONFERENCIA HAJDÚSZOBOSZLÓ  2016. szeptember 7-9.    Tőzsér Zoltán CISA, CSM, MCP R+R Periféria Kft. </vt:lpstr>
      <vt:lpstr> Jogszabály </vt:lpstr>
      <vt:lpstr>2013 L. törvény az állami és önkormányzati szervek elektronikus információbiztonságáról</vt:lpstr>
      <vt:lpstr>Európai vagy nemzeti létfontosságú rendszerelem</vt:lpstr>
      <vt:lpstr>Európai vagy nemzeti létfontosságú rendszerelem</vt:lpstr>
      <vt:lpstr>Európai vagy nemzeti létfontosságú rendszerelem</vt:lpstr>
      <vt:lpstr>Európai vagy nemzeti létfontosságú rendszerelem</vt:lpstr>
      <vt:lpstr>BTK - példa</vt:lpstr>
      <vt:lpstr>AZ EURÓPAI PARLAMENT ÉS A TANÁCS (EU)  2016/679 RENDELETE  </vt:lpstr>
      <vt:lpstr>2013 L. törvény az állami és önkormányzati szervek elektronikus információbiztonságáról </vt:lpstr>
      <vt:lpstr> Rendeletek</vt:lpstr>
      <vt:lpstr> Jogszabályok </vt:lpstr>
      <vt:lpstr> 2013 L. elemek </vt:lpstr>
      <vt:lpstr> Felügyeletet ellátó szervek </vt:lpstr>
      <vt:lpstr>MIÉRT van erre szükség?</vt:lpstr>
      <vt:lpstr>MIÉRT van erre szükség?</vt:lpstr>
      <vt:lpstr>Tapasztalatok – hozzáállás</vt:lpstr>
      <vt:lpstr>Tapasztalatok</vt:lpstr>
      <vt:lpstr>Cél</vt:lpstr>
      <vt:lpstr>Folyamat</vt:lpstr>
      <vt:lpstr>Költségek-eredmények</vt:lpstr>
      <vt:lpstr>Kérdés?  zoltan.tozser@periferia.hu </vt:lpstr>
    </vt:vector>
  </TitlesOfParts>
  <Company>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andras</dc:creator>
  <cp:lastModifiedBy>Dr. Gyergyák Ferenc</cp:lastModifiedBy>
  <cp:revision>372</cp:revision>
  <dcterms:created xsi:type="dcterms:W3CDTF">2004-11-04T16:30:51Z</dcterms:created>
  <dcterms:modified xsi:type="dcterms:W3CDTF">2016-09-21T13:07:50Z</dcterms:modified>
</cp:coreProperties>
</file>