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71" r:id="rId2"/>
    <p:sldId id="272" r:id="rId3"/>
    <p:sldId id="274" r:id="rId4"/>
    <p:sldId id="257" r:id="rId5"/>
    <p:sldId id="258" r:id="rId6"/>
    <p:sldId id="259" r:id="rId7"/>
    <p:sldId id="260" r:id="rId8"/>
    <p:sldId id="273" r:id="rId9"/>
    <p:sldId id="261" r:id="rId10"/>
    <p:sldId id="262" r:id="rId11"/>
    <p:sldId id="263" r:id="rId12"/>
    <p:sldId id="264" r:id="rId13"/>
    <p:sldId id="265" r:id="rId14"/>
    <p:sldId id="266" r:id="rId15"/>
    <p:sldId id="267" r:id="rId16"/>
    <p:sldId id="275" r:id="rId17"/>
    <p:sldId id="276" r:id="rId18"/>
    <p:sldId id="268" r:id="rId19"/>
    <p:sldId id="278" r:id="rId20"/>
    <p:sldId id="277" r:id="rId21"/>
    <p:sldId id="269" r:id="rId22"/>
    <p:sldId id="270" r:id="rId23"/>
  </p:sldIdLst>
  <p:sldSz cx="9144000" cy="6858000" type="screen4x3"/>
  <p:notesSz cx="6797675" cy="9928225"/>
  <p:defaultTextStyle>
    <a:defPPr>
      <a:defRPr lang="hu-HU"/>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56934" autoAdjust="0"/>
  </p:normalViewPr>
  <p:slideViewPr>
    <p:cSldViewPr>
      <p:cViewPr varScale="1">
        <p:scale>
          <a:sx n="42" d="100"/>
          <a:sy n="42" d="100"/>
        </p:scale>
        <p:origin x="219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smtClean="0"/>
            </a:lvl1pPr>
          </a:lstStyle>
          <a:p>
            <a:pPr>
              <a:defRPr/>
            </a:pPr>
            <a:endParaRPr lang="hu-HU"/>
          </a:p>
        </p:txBody>
      </p:sp>
      <p:sp>
        <p:nvSpPr>
          <p:cNvPr id="3" name="Dátum hely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smtClean="0"/>
            </a:lvl1pPr>
          </a:lstStyle>
          <a:p>
            <a:pPr>
              <a:defRPr/>
            </a:pPr>
            <a:fld id="{834F41C7-704A-4E08-B0AE-90EFA11692D0}" type="datetimeFigureOut">
              <a:rPr lang="hu-HU"/>
              <a:pPr>
                <a:defRPr/>
              </a:pPr>
              <a:t>2016.09.07.</a:t>
            </a:fld>
            <a:endParaRPr lang="hu-HU"/>
          </a:p>
        </p:txBody>
      </p:sp>
      <p:sp>
        <p:nvSpPr>
          <p:cNvPr id="4" name="Élőláb hely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smtClean="0"/>
            </a:lvl1pPr>
          </a:lstStyle>
          <a:p>
            <a:pPr>
              <a:defRPr/>
            </a:pPr>
            <a:endParaRPr lang="hu-HU"/>
          </a:p>
        </p:txBody>
      </p:sp>
      <p:sp>
        <p:nvSpPr>
          <p:cNvPr id="5" name="Dia számának hely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smtClean="0"/>
            </a:lvl1pPr>
          </a:lstStyle>
          <a:p>
            <a:pPr>
              <a:defRPr/>
            </a:pPr>
            <a:fld id="{6815727B-1A68-439C-970B-D74B3C866F15}" type="slidenum">
              <a:rPr lang="hu-HU"/>
              <a:pPr>
                <a:defRPr/>
              </a:pPr>
              <a:t>‹#›</a:t>
            </a:fld>
            <a:endParaRPr lang="hu-HU"/>
          </a:p>
        </p:txBody>
      </p:sp>
    </p:spTree>
    <p:extLst>
      <p:ext uri="{BB962C8B-B14F-4D97-AF65-F5344CB8AC3E}">
        <p14:creationId xmlns:p14="http://schemas.microsoft.com/office/powerpoint/2010/main" val="10037962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pPr>
              <a:defRPr/>
            </a:pPr>
            <a:endParaRPr lang="hu-HU"/>
          </a:p>
        </p:txBody>
      </p:sp>
      <p:sp>
        <p:nvSpPr>
          <p:cNvPr id="3" name="Dátum helye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pPr>
              <a:defRPr/>
            </a:pPr>
            <a:fld id="{775D4A5C-AC77-4A40-9C80-6539D8A6D53C}" type="datetimeFigureOut">
              <a:rPr lang="hu-HU"/>
              <a:pPr>
                <a:defRPr/>
              </a:pPr>
              <a:t>2016.09.07.</a:t>
            </a:fld>
            <a:endParaRPr lang="hu-HU"/>
          </a:p>
        </p:txBody>
      </p:sp>
      <p:sp>
        <p:nvSpPr>
          <p:cNvPr id="4" name="Diakép hely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pPr lvl="0"/>
            <a:endParaRPr lang="hu-HU" noProof="0" smtClean="0"/>
          </a:p>
        </p:txBody>
      </p:sp>
      <p:sp>
        <p:nvSpPr>
          <p:cNvPr id="5" name="Jegyzetek helye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hu-HU" noProof="0" smtClean="0"/>
              <a:t>Mintaszöveg szerkesztése</a:t>
            </a:r>
          </a:p>
          <a:p>
            <a:pPr lvl="1"/>
            <a:r>
              <a:rPr lang="hu-HU" noProof="0" smtClean="0"/>
              <a:t>Második szint</a:t>
            </a:r>
          </a:p>
          <a:p>
            <a:pPr lvl="2"/>
            <a:r>
              <a:rPr lang="hu-HU" noProof="0" smtClean="0"/>
              <a:t>Harmadik szint</a:t>
            </a:r>
          </a:p>
          <a:p>
            <a:pPr lvl="3"/>
            <a:r>
              <a:rPr lang="hu-HU" noProof="0" smtClean="0"/>
              <a:t>Negyedik szint</a:t>
            </a:r>
          </a:p>
          <a:p>
            <a:pPr lvl="4"/>
            <a:r>
              <a:rPr lang="hu-HU" noProof="0" smtClean="0"/>
              <a:t>Ötödik szint</a:t>
            </a:r>
          </a:p>
        </p:txBody>
      </p:sp>
      <p:sp>
        <p:nvSpPr>
          <p:cNvPr id="6" name="Élőláb helye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pPr>
              <a:defRPr/>
            </a:pPr>
            <a:endParaRPr lang="hu-HU"/>
          </a:p>
        </p:txBody>
      </p:sp>
      <p:sp>
        <p:nvSpPr>
          <p:cNvPr id="7" name="Dia számának helye 6"/>
          <p:cNvSpPr>
            <a:spLocks noGrp="1"/>
          </p:cNvSpPr>
          <p:nvPr>
            <p:ph type="sldNum" sz="quarter" idx="5"/>
          </p:nvPr>
        </p:nvSpPr>
        <p:spPr>
          <a:xfrm>
            <a:off x="3849688" y="9429750"/>
            <a:ext cx="2946400" cy="4984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36DB7715-7755-4A9F-8831-6FE9F5C311E3}" type="slidenum">
              <a:rPr lang="hu-HU"/>
              <a:pPr>
                <a:defRPr/>
              </a:pPr>
              <a:t>‹#›</a:t>
            </a:fld>
            <a:endParaRPr lang="hu-HU"/>
          </a:p>
        </p:txBody>
      </p:sp>
    </p:spTree>
    <p:extLst>
      <p:ext uri="{BB962C8B-B14F-4D97-AF65-F5344CB8AC3E}">
        <p14:creationId xmlns:p14="http://schemas.microsoft.com/office/powerpoint/2010/main" val="37282644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iakép helye 1"/>
          <p:cNvSpPr>
            <a:spLocks noGrp="1" noRot="1" noChangeAspect="1" noTextEdit="1"/>
          </p:cNvSpPr>
          <p:nvPr>
            <p:ph type="sldImg"/>
          </p:nvPr>
        </p:nvSpPr>
        <p:spPr bwMode="auto">
          <a:noFill/>
          <a:ln>
            <a:solidFill>
              <a:srgbClr val="000000"/>
            </a:solidFill>
            <a:miter lim="800000"/>
            <a:headEnd/>
            <a:tailEnd/>
          </a:ln>
        </p:spPr>
      </p:sp>
      <p:sp>
        <p:nvSpPr>
          <p:cNvPr id="25603" name="Jegyzetek helye 2"/>
          <p:cNvSpPr>
            <a:spLocks noGrp="1"/>
          </p:cNvSpPr>
          <p:nvPr>
            <p:ph type="body" idx="1"/>
          </p:nvPr>
        </p:nvSpPr>
        <p:spPr bwMode="auto">
          <a:noFill/>
        </p:spPr>
        <p:txBody>
          <a:bodyPr wrap="square" numCol="1" anchor="t" anchorCtr="0" compatLnSpc="1">
            <a:prstTxWarp prst="textNoShape">
              <a:avLst/>
            </a:prstTxWarp>
          </a:bodyPr>
          <a:lstStyle/>
          <a:p>
            <a:pPr>
              <a:lnSpc>
                <a:spcPct val="90000"/>
              </a:lnSpc>
              <a:buFontTx/>
              <a:buChar char="•"/>
            </a:pPr>
            <a:r>
              <a:rPr lang="hu-HU" smtClean="0"/>
              <a:t>A neo-liberalizmusra épített good governance koncepció léket kapott.</a:t>
            </a:r>
          </a:p>
          <a:p>
            <a:pPr>
              <a:lnSpc>
                <a:spcPct val="90000"/>
              </a:lnSpc>
              <a:buFontTx/>
              <a:buChar char="•"/>
            </a:pPr>
            <a:r>
              <a:rPr lang="hu-HU" smtClean="0"/>
              <a:t>Az állami szerepvállalás újragondolására késztette a gazdasági válság (és arra adott állami válasz) a tudomány képviselőit is.</a:t>
            </a:r>
          </a:p>
          <a:p>
            <a:pPr>
              <a:lnSpc>
                <a:spcPct val="90000"/>
              </a:lnSpc>
              <a:buFontTx/>
              <a:buChar char="•"/>
            </a:pPr>
            <a:r>
              <a:rPr lang="hu-HU" smtClean="0"/>
              <a:t>A piac önjáró folyamataitól önmagában nem lehet elvárni, hogy jólétet, szolidaritást, méltányosságot és az ezek teljesüléséhez szükséges kooperációban való részvételt mindenki számára elérhetővé tegye</a:t>
            </a:r>
          </a:p>
          <a:p>
            <a:pPr>
              <a:lnSpc>
                <a:spcPct val="90000"/>
              </a:lnSpc>
              <a:buFontTx/>
              <a:buChar char="•"/>
            </a:pPr>
            <a:r>
              <a:rPr lang="hu-HU" smtClean="0"/>
              <a:t>Szükség van tehát, egy aktív, intelligens, erős de korlátozott államra amely újra és újra végiggondolja hogy hol vannak feladatai</a:t>
            </a:r>
          </a:p>
          <a:p>
            <a:pPr>
              <a:lnSpc>
                <a:spcPct val="90000"/>
              </a:lnSpc>
              <a:buFontTx/>
              <a:buChar char="•"/>
            </a:pPr>
            <a:r>
              <a:rPr lang="hu-HU" smtClean="0"/>
              <a:t>Az államnak ki kell igazítani a piac mechanizmusait, méghozzá mindenki érdekében</a:t>
            </a:r>
          </a:p>
          <a:p>
            <a:endParaRPr lang="hu-HU" smtClean="0"/>
          </a:p>
        </p:txBody>
      </p:sp>
      <p:sp>
        <p:nvSpPr>
          <p:cNvPr id="25604" name="Dia számának helye 3"/>
          <p:cNvSpPr>
            <a:spLocks noGrp="1"/>
          </p:cNvSpPr>
          <p:nvPr>
            <p:ph type="sldNum" sz="quarter" idx="5"/>
          </p:nvPr>
        </p:nvSpPr>
        <p:spPr bwMode="auto">
          <a:noFill/>
          <a:ln>
            <a:miter lim="800000"/>
            <a:headEnd/>
            <a:tailEnd/>
          </a:ln>
        </p:spPr>
        <p:txBody>
          <a:bodyPr/>
          <a:lstStyle/>
          <a:p>
            <a:fld id="{20253DFB-E4A6-4327-B251-8A5AFF1FC3B6}" type="slidenum">
              <a:rPr lang="hu-HU" smtClean="0"/>
              <a:pPr/>
              <a:t>4</a:t>
            </a:fld>
            <a:endParaRPr lang="hu-HU" smtClean="0"/>
          </a:p>
        </p:txBody>
      </p:sp>
    </p:spTree>
    <p:extLst>
      <p:ext uri="{BB962C8B-B14F-4D97-AF65-F5344CB8AC3E}">
        <p14:creationId xmlns:p14="http://schemas.microsoft.com/office/powerpoint/2010/main" val="269060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iakép helye 1"/>
          <p:cNvSpPr>
            <a:spLocks noGrp="1" noRot="1" noChangeAspect="1" noTextEdit="1"/>
          </p:cNvSpPr>
          <p:nvPr>
            <p:ph type="sldImg"/>
          </p:nvPr>
        </p:nvSpPr>
        <p:spPr bwMode="auto">
          <a:noFill/>
          <a:ln>
            <a:solidFill>
              <a:srgbClr val="000000"/>
            </a:solidFill>
            <a:miter lim="800000"/>
            <a:headEnd/>
            <a:tailEnd/>
          </a:ln>
        </p:spPr>
      </p:sp>
      <p:sp>
        <p:nvSpPr>
          <p:cNvPr id="34819" name="Jegyzetek helye 2"/>
          <p:cNvSpPr>
            <a:spLocks noGrp="1"/>
          </p:cNvSpPr>
          <p:nvPr>
            <p:ph type="body" idx="1"/>
          </p:nvPr>
        </p:nvSpPr>
        <p:spPr bwMode="auto">
          <a:noFill/>
        </p:spPr>
        <p:txBody>
          <a:bodyPr wrap="square" numCol="1" anchor="t" anchorCtr="0" compatLnSpc="1">
            <a:prstTxWarp prst="textNoShape">
              <a:avLst/>
            </a:prstTxWarp>
          </a:bodyPr>
          <a:lstStyle/>
          <a:p>
            <a:endParaRPr lang="hu-HU" smtClean="0"/>
          </a:p>
        </p:txBody>
      </p:sp>
      <p:sp>
        <p:nvSpPr>
          <p:cNvPr id="34820" name="Dia számának helye 3"/>
          <p:cNvSpPr>
            <a:spLocks noGrp="1"/>
          </p:cNvSpPr>
          <p:nvPr>
            <p:ph type="sldNum" sz="quarter" idx="5"/>
          </p:nvPr>
        </p:nvSpPr>
        <p:spPr bwMode="auto">
          <a:noFill/>
          <a:ln>
            <a:miter lim="800000"/>
            <a:headEnd/>
            <a:tailEnd/>
          </a:ln>
        </p:spPr>
        <p:txBody>
          <a:bodyPr/>
          <a:lstStyle/>
          <a:p>
            <a:fld id="{E27CC94A-791B-4A10-975D-FEDC2605BE94}" type="slidenum">
              <a:rPr lang="hu-HU" smtClean="0"/>
              <a:pPr/>
              <a:t>20</a:t>
            </a:fld>
            <a:endParaRPr lang="hu-HU" smtClean="0"/>
          </a:p>
        </p:txBody>
      </p:sp>
    </p:spTree>
    <p:extLst>
      <p:ext uri="{BB962C8B-B14F-4D97-AF65-F5344CB8AC3E}">
        <p14:creationId xmlns:p14="http://schemas.microsoft.com/office/powerpoint/2010/main" val="2747125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iakép helye 1"/>
          <p:cNvSpPr>
            <a:spLocks noGrp="1" noRot="1" noChangeAspect="1" noTextEdit="1"/>
          </p:cNvSpPr>
          <p:nvPr>
            <p:ph type="sldImg"/>
          </p:nvPr>
        </p:nvSpPr>
        <p:spPr bwMode="auto">
          <a:noFill/>
          <a:ln>
            <a:solidFill>
              <a:srgbClr val="000000"/>
            </a:solidFill>
            <a:miter lim="800000"/>
            <a:headEnd/>
            <a:tailEnd/>
          </a:ln>
        </p:spPr>
      </p:sp>
      <p:sp>
        <p:nvSpPr>
          <p:cNvPr id="35843" name="Jegyzetek helye 2"/>
          <p:cNvSpPr>
            <a:spLocks noGrp="1"/>
          </p:cNvSpPr>
          <p:nvPr>
            <p:ph type="body" idx="1"/>
          </p:nvPr>
        </p:nvSpPr>
        <p:spPr bwMode="auto">
          <a:noFill/>
        </p:spPr>
        <p:txBody>
          <a:bodyPr wrap="square" numCol="1" anchor="t" anchorCtr="0" compatLnSpc="1">
            <a:prstTxWarp prst="textNoShape">
              <a:avLst/>
            </a:prstTxWarp>
          </a:bodyPr>
          <a:lstStyle/>
          <a:p>
            <a:r>
              <a:rPr lang="hu-HU" altLang="hu-HU" smtClean="0"/>
              <a:t>Az Alkotmány így fogalmazta meg az önkormányzatok bírósághoz fordulási lehetőségét: 43. § </a:t>
            </a:r>
            <a:r>
              <a:rPr lang="hu-HU" smtClean="0"/>
              <a:t>(2) A helyi önkormányzati jogokat és kötelezettségeket törvény határozza meg. Az önkormányzat hatáskörének jogszerű gyakorlása bírósági védelemben részesül, jogai védelmében az önkormányzat az Alkotmánybírósághoz fordulhat.</a:t>
            </a:r>
          </a:p>
          <a:p>
            <a:r>
              <a:rPr lang="hu-HU" smtClean="0"/>
              <a:t>Jelenleg nincs lehetőségük az önkormányzatoknak arra, hogy az Alaptörvényben meghatározott hatásköreik védelmében az AB-hoz forduljanak, bár az Alkotmányban szereplő szabályt sem értelmezte az Alkotmánybíróság önálló hatáskörének korábban. </a:t>
            </a:r>
          </a:p>
          <a:p>
            <a:r>
              <a:rPr lang="hu-HU" smtClean="0"/>
              <a:t>Az autonómia tehát akkor lenne teljes és ez által védett, ha erre megfelelő garanciát, védelmi mechanizmust, védelmi intézményt a jogalkotó megteremtené. Itt adódik a kérdés: mely szervhez lehetne e hatáskört telepíteni: 1.Alkotmánybíróság; 2. Kúria; 3. „valódi” közigazgatási bíróság?</a:t>
            </a:r>
          </a:p>
          <a:p>
            <a:endParaRPr lang="hu-HU" smtClean="0"/>
          </a:p>
          <a:p>
            <a:pPr eaLnBrk="1" hangingPunct="1">
              <a:spcBef>
                <a:spcPct val="0"/>
              </a:spcBef>
            </a:pPr>
            <a:endParaRPr lang="hu-HU" altLang="hu-HU" smtClean="0"/>
          </a:p>
        </p:txBody>
      </p:sp>
      <p:sp>
        <p:nvSpPr>
          <p:cNvPr id="35844" name="Dia számának helye 3"/>
          <p:cNvSpPr>
            <a:spLocks noGrp="1"/>
          </p:cNvSpPr>
          <p:nvPr>
            <p:ph type="sldNum" sz="quarter" idx="5"/>
          </p:nvPr>
        </p:nvSpPr>
        <p:spPr bwMode="auto">
          <a:noFill/>
          <a:ln>
            <a:miter lim="800000"/>
            <a:headEnd/>
            <a:tailEnd/>
          </a:ln>
        </p:spPr>
        <p:txBody>
          <a:bodyPr/>
          <a:lstStyle/>
          <a:p>
            <a:fld id="{DEAB11B3-B5A7-4807-A1C4-A23F8BD57F28}" type="slidenum">
              <a:rPr lang="hu-HU" altLang="hu-HU" smtClean="0"/>
              <a:pPr/>
              <a:t>21</a:t>
            </a:fld>
            <a:endParaRPr lang="hu-HU" altLang="hu-HU" smtClean="0"/>
          </a:p>
        </p:txBody>
      </p:sp>
    </p:spTree>
    <p:extLst>
      <p:ext uri="{BB962C8B-B14F-4D97-AF65-F5344CB8AC3E}">
        <p14:creationId xmlns:p14="http://schemas.microsoft.com/office/powerpoint/2010/main" val="1501624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iakép helye 1"/>
          <p:cNvSpPr>
            <a:spLocks noGrp="1" noRot="1" noChangeAspect="1" noTextEdit="1"/>
          </p:cNvSpPr>
          <p:nvPr>
            <p:ph type="sldImg"/>
          </p:nvPr>
        </p:nvSpPr>
        <p:spPr bwMode="auto">
          <a:noFill/>
          <a:ln>
            <a:solidFill>
              <a:srgbClr val="000000"/>
            </a:solidFill>
            <a:miter lim="800000"/>
            <a:headEnd/>
            <a:tailEnd/>
          </a:ln>
        </p:spPr>
      </p:sp>
      <p:sp>
        <p:nvSpPr>
          <p:cNvPr id="26627" name="Jegyzetek helye 2"/>
          <p:cNvSpPr>
            <a:spLocks noGrp="1"/>
          </p:cNvSpPr>
          <p:nvPr>
            <p:ph type="body" idx="1"/>
          </p:nvPr>
        </p:nvSpPr>
        <p:spPr bwMode="auto">
          <a:noFill/>
        </p:spPr>
        <p:txBody>
          <a:bodyPr wrap="square" numCol="1" anchor="t" anchorCtr="0" compatLnSpc="1">
            <a:prstTxWarp prst="textNoShape">
              <a:avLst/>
            </a:prstTxWarp>
          </a:bodyPr>
          <a:lstStyle/>
          <a:p>
            <a:pPr>
              <a:lnSpc>
                <a:spcPct val="80000"/>
              </a:lnSpc>
              <a:buFontTx/>
              <a:buChar char="•"/>
            </a:pPr>
            <a:r>
              <a:rPr lang="hu-HU" smtClean="0"/>
              <a:t>A kormányzás=képviselet (mindenki képviselete aki az adott politikai közösséghez tartozik) </a:t>
            </a:r>
          </a:p>
          <a:p>
            <a:pPr>
              <a:lnSpc>
                <a:spcPct val="80000"/>
              </a:lnSpc>
              <a:buFontTx/>
              <a:buChar char="•"/>
            </a:pPr>
            <a:r>
              <a:rPr lang="hu-HU" smtClean="0"/>
              <a:t>Célja: a közérdek érvényre juttatása</a:t>
            </a:r>
          </a:p>
          <a:p>
            <a:pPr>
              <a:lnSpc>
                <a:spcPct val="80000"/>
              </a:lnSpc>
              <a:buFontTx/>
              <a:buChar char="•"/>
            </a:pPr>
            <a:r>
              <a:rPr lang="hu-HU" smtClean="0"/>
              <a:t>A piac elve (az önkéntes) koordináció, az értékmérés, a verseny, a profitmaximalizálás</a:t>
            </a:r>
          </a:p>
          <a:p>
            <a:pPr>
              <a:lnSpc>
                <a:spcPct val="80000"/>
              </a:lnSpc>
              <a:buFontTx/>
              <a:buChar char="•"/>
            </a:pPr>
            <a:r>
              <a:rPr lang="hu-HU" smtClean="0"/>
              <a:t>Nem a piacnak hanem az államnak kell kormányoznia, mert csak az állam képes biztosítani a nemzeti közösség számára az érdekvédelmet</a:t>
            </a:r>
          </a:p>
          <a:p>
            <a:pPr>
              <a:lnSpc>
                <a:spcPct val="80000"/>
              </a:lnSpc>
              <a:buFontTx/>
              <a:buChar char="•"/>
            </a:pPr>
            <a:r>
              <a:rPr lang="hu-HU" smtClean="0"/>
              <a:t>Az állam nem piaci vállalkozás, hanem nemzeti szolidaritás-közösség!!!</a:t>
            </a:r>
          </a:p>
          <a:p>
            <a:endParaRPr lang="hu-HU" smtClean="0"/>
          </a:p>
        </p:txBody>
      </p:sp>
      <p:sp>
        <p:nvSpPr>
          <p:cNvPr id="26628" name="Dia számának helye 3"/>
          <p:cNvSpPr>
            <a:spLocks noGrp="1"/>
          </p:cNvSpPr>
          <p:nvPr>
            <p:ph type="sldNum" sz="quarter" idx="5"/>
          </p:nvPr>
        </p:nvSpPr>
        <p:spPr bwMode="auto">
          <a:noFill/>
          <a:ln>
            <a:miter lim="800000"/>
            <a:headEnd/>
            <a:tailEnd/>
          </a:ln>
        </p:spPr>
        <p:txBody>
          <a:bodyPr/>
          <a:lstStyle/>
          <a:p>
            <a:fld id="{2E71B61B-49D7-41FA-9042-E5263A9131A9}" type="slidenum">
              <a:rPr lang="hu-HU" smtClean="0"/>
              <a:pPr/>
              <a:t>5</a:t>
            </a:fld>
            <a:endParaRPr lang="hu-HU" smtClean="0"/>
          </a:p>
        </p:txBody>
      </p:sp>
    </p:spTree>
    <p:extLst>
      <p:ext uri="{BB962C8B-B14F-4D97-AF65-F5344CB8AC3E}">
        <p14:creationId xmlns:p14="http://schemas.microsoft.com/office/powerpoint/2010/main" val="2462535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iakép helye 1"/>
          <p:cNvSpPr>
            <a:spLocks noGrp="1" noRot="1" noChangeAspect="1" noTextEdit="1"/>
          </p:cNvSpPr>
          <p:nvPr>
            <p:ph type="sldImg"/>
          </p:nvPr>
        </p:nvSpPr>
        <p:spPr bwMode="auto">
          <a:noFill/>
          <a:ln>
            <a:solidFill>
              <a:srgbClr val="000000"/>
            </a:solidFill>
            <a:miter lim="800000"/>
            <a:headEnd/>
            <a:tailEnd/>
          </a:ln>
        </p:spPr>
      </p:sp>
      <p:sp>
        <p:nvSpPr>
          <p:cNvPr id="27651" name="Jegyzetek helye 2"/>
          <p:cNvSpPr>
            <a:spLocks noGrp="1"/>
          </p:cNvSpPr>
          <p:nvPr>
            <p:ph type="body" idx="1"/>
          </p:nvPr>
        </p:nvSpPr>
        <p:spPr bwMode="auto">
          <a:noFill/>
        </p:spPr>
        <p:txBody>
          <a:bodyPr wrap="square" numCol="1" anchor="t" anchorCtr="0" compatLnSpc="1">
            <a:prstTxWarp prst="textNoShape">
              <a:avLst/>
            </a:prstTxWarp>
          </a:bodyPr>
          <a:lstStyle/>
          <a:p>
            <a:r>
              <a:rPr lang="hu-HU" smtClean="0"/>
              <a:t>Az Alaptörvény nem hozott radikális változásokat a magyar közjogi struktúrában</a:t>
            </a:r>
          </a:p>
          <a:p>
            <a:r>
              <a:rPr lang="hu-HU" smtClean="0"/>
              <a:t>Az Alaptörvény nem csupán fenntartja a miniszterelnök-centrikus (kancellári-típusú) kormányzati modellt, hanem a prezidencializálódás irányába kiteljesíti </a:t>
            </a:r>
          </a:p>
          <a:p>
            <a:endParaRPr lang="hu-HU" smtClean="0"/>
          </a:p>
        </p:txBody>
      </p:sp>
      <p:sp>
        <p:nvSpPr>
          <p:cNvPr id="27652" name="Dia számának helye 3"/>
          <p:cNvSpPr>
            <a:spLocks noGrp="1"/>
          </p:cNvSpPr>
          <p:nvPr>
            <p:ph type="sldNum" sz="quarter" idx="5"/>
          </p:nvPr>
        </p:nvSpPr>
        <p:spPr bwMode="auto">
          <a:noFill/>
          <a:ln>
            <a:miter lim="800000"/>
            <a:headEnd/>
            <a:tailEnd/>
          </a:ln>
        </p:spPr>
        <p:txBody>
          <a:bodyPr/>
          <a:lstStyle/>
          <a:p>
            <a:fld id="{5BD77FE7-B0A7-465E-8FFE-F6A225C5B433}" type="slidenum">
              <a:rPr lang="hu-HU" smtClean="0"/>
              <a:pPr/>
              <a:t>9</a:t>
            </a:fld>
            <a:endParaRPr lang="hu-HU" smtClean="0"/>
          </a:p>
        </p:txBody>
      </p:sp>
    </p:spTree>
    <p:extLst>
      <p:ext uri="{BB962C8B-B14F-4D97-AF65-F5344CB8AC3E}">
        <p14:creationId xmlns:p14="http://schemas.microsoft.com/office/powerpoint/2010/main" val="575774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iakép helye 1"/>
          <p:cNvSpPr>
            <a:spLocks noGrp="1" noRot="1" noChangeAspect="1" noTextEdit="1"/>
          </p:cNvSpPr>
          <p:nvPr>
            <p:ph type="sldImg"/>
          </p:nvPr>
        </p:nvSpPr>
        <p:spPr bwMode="auto">
          <a:noFill/>
          <a:ln>
            <a:solidFill>
              <a:srgbClr val="000000"/>
            </a:solidFill>
            <a:miter lim="800000"/>
            <a:headEnd/>
            <a:tailEnd/>
          </a:ln>
        </p:spPr>
      </p:sp>
      <p:sp>
        <p:nvSpPr>
          <p:cNvPr id="28675" name="Jegyzetek helye 2"/>
          <p:cNvSpPr>
            <a:spLocks noGrp="1"/>
          </p:cNvSpPr>
          <p:nvPr>
            <p:ph type="body" idx="1"/>
          </p:nvPr>
        </p:nvSpPr>
        <p:spPr bwMode="auto">
          <a:noFill/>
        </p:spPr>
        <p:txBody>
          <a:bodyPr wrap="square" numCol="1" anchor="t" anchorCtr="0" compatLnSpc="1">
            <a:prstTxWarp prst="textNoShape">
              <a:avLst/>
            </a:prstTxWarp>
          </a:bodyPr>
          <a:lstStyle/>
          <a:p>
            <a:pPr>
              <a:buFontTx/>
              <a:buChar char="•"/>
            </a:pPr>
            <a:r>
              <a:rPr lang="hu-HU" smtClean="0"/>
              <a:t>Csúcsminisztérium minden korábbinál erősebb közjogi és politikai-hatalmi jogosítványokkal, stratégiai fontosságú szakpolitikai területekkel:agrár-vidékfejlesztés,európai uniós fejlesztés,nemzeti pénzügyi szolgáltatások és postaügy,területi közigazgatás</a:t>
            </a:r>
          </a:p>
          <a:p>
            <a:pPr>
              <a:buFontTx/>
              <a:buChar char="•"/>
            </a:pPr>
            <a:r>
              <a:rPr lang="hu-HU" smtClean="0"/>
              <a:t>Az Alaptörvényben megerősített miniszterelnöki hatalmat olyan struktúra szolgálja, amely magában hordozza a prezidenciális rendszerre való áttérés csíráit</a:t>
            </a:r>
          </a:p>
          <a:p>
            <a:endParaRPr lang="hu-HU" smtClean="0"/>
          </a:p>
        </p:txBody>
      </p:sp>
      <p:sp>
        <p:nvSpPr>
          <p:cNvPr id="28676" name="Dia számának helye 3"/>
          <p:cNvSpPr>
            <a:spLocks noGrp="1"/>
          </p:cNvSpPr>
          <p:nvPr>
            <p:ph type="sldNum" sz="quarter" idx="5"/>
          </p:nvPr>
        </p:nvSpPr>
        <p:spPr bwMode="auto">
          <a:noFill/>
          <a:ln>
            <a:miter lim="800000"/>
            <a:headEnd/>
            <a:tailEnd/>
          </a:ln>
        </p:spPr>
        <p:txBody>
          <a:bodyPr/>
          <a:lstStyle/>
          <a:p>
            <a:fld id="{B208F2F5-6456-421D-94A6-63B02D39D4A5}" type="slidenum">
              <a:rPr lang="hu-HU" smtClean="0"/>
              <a:pPr/>
              <a:t>10</a:t>
            </a:fld>
            <a:endParaRPr lang="hu-HU" smtClean="0"/>
          </a:p>
        </p:txBody>
      </p:sp>
    </p:spTree>
    <p:extLst>
      <p:ext uri="{BB962C8B-B14F-4D97-AF65-F5344CB8AC3E}">
        <p14:creationId xmlns:p14="http://schemas.microsoft.com/office/powerpoint/2010/main" val="1086006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iakép helye 1"/>
          <p:cNvSpPr>
            <a:spLocks noGrp="1" noRot="1" noChangeAspect="1" noTextEdit="1"/>
          </p:cNvSpPr>
          <p:nvPr>
            <p:ph type="sldImg"/>
          </p:nvPr>
        </p:nvSpPr>
        <p:spPr bwMode="auto">
          <a:noFill/>
          <a:ln>
            <a:solidFill>
              <a:srgbClr val="000000"/>
            </a:solidFill>
            <a:miter lim="800000"/>
            <a:headEnd/>
            <a:tailEnd/>
          </a:ln>
        </p:spPr>
      </p:sp>
      <p:sp>
        <p:nvSpPr>
          <p:cNvPr id="3" name="Jegyzetek helye 2"/>
          <p:cNvSpPr>
            <a:spLocks noGrp="1"/>
          </p:cNvSpPr>
          <p:nvPr>
            <p:ph type="body" idx="1"/>
          </p:nvPr>
        </p:nvSpPr>
        <p:spPr/>
        <p:txBody>
          <a:bodyPr>
            <a:normAutofit lnSpcReduction="10000"/>
          </a:bodyPr>
          <a:lstStyle/>
          <a:p>
            <a:pPr>
              <a:defRPr/>
            </a:pPr>
            <a:r>
              <a:rPr lang="hu-HU" b="1" dirty="0" err="1" smtClean="0"/>
              <a:t>Magyary</a:t>
            </a:r>
            <a:r>
              <a:rPr lang="hu-HU" b="1" dirty="0" smtClean="0"/>
              <a:t> Zoltán</a:t>
            </a:r>
            <a:r>
              <a:rPr lang="hu-HU" dirty="0" smtClean="0"/>
              <a:t>:</a:t>
            </a:r>
          </a:p>
          <a:p>
            <a:pPr>
              <a:defRPr/>
            </a:pPr>
            <a:r>
              <a:rPr lang="hu-HU" dirty="0" smtClean="0"/>
              <a:t>Pályájának első fele a Vallás- és Közoktatásügyi Minisztériumhoz és a Klebelsberg </a:t>
            </a:r>
            <a:r>
              <a:rPr lang="hu-HU" dirty="0" err="1" smtClean="0"/>
              <a:t>Kúnó</a:t>
            </a:r>
            <a:r>
              <a:rPr lang="hu-HU" dirty="0" smtClean="0"/>
              <a:t> által irányított tudománypolitikához kapcsolódik. Az 1930-as évektől egyetemi tanári és az általa alapított-vezetett </a:t>
            </a:r>
            <a:r>
              <a:rPr lang="hu-HU" dirty="0" err="1" smtClean="0"/>
              <a:t>Közigazgatástudományi</a:t>
            </a:r>
            <a:r>
              <a:rPr lang="hu-HU" dirty="0" smtClean="0"/>
              <a:t> Intézetben végzett kutató munkássága válik meghatározóvá. Ekkorra már nemzetközi hírű közigazgatási tudós. Több nyelven beszélt, saját képességeit folyamatosan fejlesztette (pénzügytan, szervezéselmélet, gyorsírás), több külföldi tanulmányúton vett részt (Németország, Olaszország, USA, Szovjet-Oroszország)</a:t>
            </a:r>
          </a:p>
          <a:p>
            <a:pPr>
              <a:defRPr/>
            </a:pPr>
            <a:r>
              <a:rPr lang="hu-HU" b="1" dirty="0" smtClean="0"/>
              <a:t>Kiss István: </a:t>
            </a:r>
          </a:p>
          <a:p>
            <a:pPr>
              <a:defRPr/>
            </a:pPr>
            <a:r>
              <a:rPr lang="hu-HU" dirty="0" smtClean="0"/>
              <a:t>Szakmai tevékenységében először a tanyák igazgatási problémáival foglalkozott és így kerül kapcsolatba </a:t>
            </a:r>
            <a:r>
              <a:rPr lang="hu-HU" dirty="0" err="1" smtClean="0"/>
              <a:t>Magyaryval</a:t>
            </a:r>
            <a:r>
              <a:rPr lang="hu-HU" dirty="0" smtClean="0"/>
              <a:t>, akinek 1936-ban munkatársa lesz. Kiemelkedő szerepe van a Tatai Járás vizsgálatának előkészítésében, szervezésében és a szakmai elemzésben is. Különösen fontos munkát végez a Komárom Megyei Közjóléti és Gazdasági Szövetkezet igazgatójaként. A háború után országos szerveknél dolgozott, hosszabb ideig a Pénzügyminisztériumban.</a:t>
            </a:r>
          </a:p>
          <a:p>
            <a:pPr>
              <a:defRPr/>
            </a:pPr>
            <a:r>
              <a:rPr lang="hu-HU" b="1" dirty="0" smtClean="0"/>
              <a:t>A kötet:</a:t>
            </a:r>
          </a:p>
          <a:p>
            <a:pPr>
              <a:defRPr/>
            </a:pPr>
            <a:r>
              <a:rPr lang="hu-HU" dirty="0" smtClean="0"/>
              <a:t> A könyv az 1930-as évek Tatai Járásának egészét, és az oda tartozó akkori 26 település helyzetét tárja fel az adatok és információk gazdagságára alapozva, ma is érvényes tudományos alapossággal és módszertannal.</a:t>
            </a:r>
            <a:endParaRPr lang="hu-HU" dirty="0"/>
          </a:p>
        </p:txBody>
      </p:sp>
      <p:sp>
        <p:nvSpPr>
          <p:cNvPr id="29700" name="Dia számának helye 3"/>
          <p:cNvSpPr>
            <a:spLocks noGrp="1"/>
          </p:cNvSpPr>
          <p:nvPr>
            <p:ph type="sldNum" sz="quarter" idx="5"/>
          </p:nvPr>
        </p:nvSpPr>
        <p:spPr bwMode="auto">
          <a:noFill/>
          <a:ln>
            <a:miter lim="800000"/>
            <a:headEnd/>
            <a:tailEnd/>
          </a:ln>
        </p:spPr>
        <p:txBody>
          <a:bodyPr/>
          <a:lstStyle/>
          <a:p>
            <a:fld id="{E50046FD-9545-40E8-A43D-76E126BECC17}" type="slidenum">
              <a:rPr lang="hu-HU" smtClean="0"/>
              <a:pPr/>
              <a:t>12</a:t>
            </a:fld>
            <a:endParaRPr lang="hu-HU" smtClean="0"/>
          </a:p>
        </p:txBody>
      </p:sp>
    </p:spTree>
    <p:extLst>
      <p:ext uri="{BB962C8B-B14F-4D97-AF65-F5344CB8AC3E}">
        <p14:creationId xmlns:p14="http://schemas.microsoft.com/office/powerpoint/2010/main" val="1350177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iakép helye 1"/>
          <p:cNvSpPr>
            <a:spLocks noGrp="1" noRot="1" noChangeAspect="1" noTextEdit="1"/>
          </p:cNvSpPr>
          <p:nvPr>
            <p:ph type="sldImg"/>
          </p:nvPr>
        </p:nvSpPr>
        <p:spPr bwMode="auto">
          <a:noFill/>
          <a:ln>
            <a:solidFill>
              <a:srgbClr val="000000"/>
            </a:solidFill>
            <a:miter lim="800000"/>
            <a:headEnd/>
            <a:tailEnd/>
          </a:ln>
        </p:spPr>
      </p:sp>
      <p:sp>
        <p:nvSpPr>
          <p:cNvPr id="30723" name="Jegyzetek helye 2"/>
          <p:cNvSpPr>
            <a:spLocks noGrp="1"/>
          </p:cNvSpPr>
          <p:nvPr>
            <p:ph type="body" idx="1"/>
          </p:nvPr>
        </p:nvSpPr>
        <p:spPr bwMode="auto">
          <a:noFill/>
        </p:spPr>
        <p:txBody>
          <a:bodyPr wrap="square" numCol="1" anchor="t" anchorCtr="0" compatLnSpc="1">
            <a:prstTxWarp prst="textNoShape">
              <a:avLst/>
            </a:prstTxWarp>
          </a:bodyPr>
          <a:lstStyle/>
          <a:p>
            <a:r>
              <a:rPr lang="hu-HU" smtClean="0"/>
              <a:t>Ugyan az AT nem használja az Alkotmányban „alapjogként” szereplő fordulatot, ám ebből nem feltétlenül vonható le az a következtetés, hogy ezáltal szűkült az önkormányzatok autonómiája. Ennek indoka már az Alkotmány hatálya alatt megfogalmazódott kritikaként, amikor mint a tanácsrendszer utódát valójában az önkormányzatokat is állami szerveknek tekintették. </a:t>
            </a:r>
          </a:p>
        </p:txBody>
      </p:sp>
      <p:sp>
        <p:nvSpPr>
          <p:cNvPr id="30724" name="Dia számának helye 3"/>
          <p:cNvSpPr>
            <a:spLocks noGrp="1"/>
          </p:cNvSpPr>
          <p:nvPr>
            <p:ph type="sldNum" sz="quarter" idx="5"/>
          </p:nvPr>
        </p:nvSpPr>
        <p:spPr bwMode="auto">
          <a:noFill/>
          <a:ln>
            <a:miter lim="800000"/>
            <a:headEnd/>
            <a:tailEnd/>
          </a:ln>
        </p:spPr>
        <p:txBody>
          <a:bodyPr/>
          <a:lstStyle/>
          <a:p>
            <a:fld id="{33516DBB-F6CD-4040-9F5A-471A623EC137}" type="slidenum">
              <a:rPr lang="hu-HU" smtClean="0"/>
              <a:pPr/>
              <a:t>16</a:t>
            </a:fld>
            <a:endParaRPr lang="hu-HU" smtClean="0"/>
          </a:p>
        </p:txBody>
      </p:sp>
    </p:spTree>
    <p:extLst>
      <p:ext uri="{BB962C8B-B14F-4D97-AF65-F5344CB8AC3E}">
        <p14:creationId xmlns:p14="http://schemas.microsoft.com/office/powerpoint/2010/main" val="3584165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iakép helye 1"/>
          <p:cNvSpPr>
            <a:spLocks noGrp="1" noRot="1" noChangeAspect="1" noTextEdit="1"/>
          </p:cNvSpPr>
          <p:nvPr>
            <p:ph type="sldImg"/>
          </p:nvPr>
        </p:nvSpPr>
        <p:spPr bwMode="auto">
          <a:noFill/>
          <a:ln>
            <a:solidFill>
              <a:srgbClr val="000000"/>
            </a:solidFill>
            <a:miter lim="800000"/>
            <a:headEnd/>
            <a:tailEnd/>
          </a:ln>
        </p:spPr>
      </p:sp>
      <p:sp>
        <p:nvSpPr>
          <p:cNvPr id="3" name="Jegyzetek helye 2"/>
          <p:cNvSpPr>
            <a:spLocks noGrp="1"/>
          </p:cNvSpPr>
          <p:nvPr>
            <p:ph type="body" idx="1"/>
          </p:nvPr>
        </p:nvSpPr>
        <p:spPr/>
        <p:txBody>
          <a:bodyPr>
            <a:normAutofit lnSpcReduction="10000"/>
          </a:bodyPr>
          <a:lstStyle/>
          <a:p>
            <a:pPr>
              <a:defRPr/>
            </a:pPr>
            <a:r>
              <a:rPr lang="hu-HU" dirty="0" smtClean="0"/>
              <a:t>Balázs cikkében a </a:t>
            </a:r>
            <a:r>
              <a:rPr lang="hu-HU" dirty="0" err="1" smtClean="0"/>
              <a:t>Mötv</a:t>
            </a:r>
            <a:r>
              <a:rPr lang="hu-HU" dirty="0" smtClean="0"/>
              <a:t>. 3. § (1) bekezdéséből arra a következtetésre jut, hogy ez által elveszítették az önkormányzatok korábban biztosított alkotmányos alapjogukat, hiszen az Alaptörvénybe, hanem a </a:t>
            </a:r>
            <a:r>
              <a:rPr lang="hu-HU" dirty="0" err="1" smtClean="0"/>
              <a:t>Mötv.-be</a:t>
            </a:r>
            <a:r>
              <a:rPr lang="hu-HU" dirty="0" smtClean="0"/>
              <a:t> került be ez a mondat. Ez a megállapítás kiegészítésre szorul, hiszen 1. az Alaptörvény valóban nem határozta meg az önkormányzáshoz való jog címzettjeit; 2. ám a törvényalkotó ezzel magának tartotta fenn annak lehetőségét, hogy eldöntse milyen területi egységekben hoz létre önkormányzatokat. </a:t>
            </a:r>
          </a:p>
          <a:p>
            <a:pPr>
              <a:defRPr/>
            </a:pPr>
            <a:r>
              <a:rPr lang="hu-HU" dirty="0" smtClean="0"/>
              <a:t>A </a:t>
            </a:r>
            <a:r>
              <a:rPr lang="hu-HU" dirty="0" err="1" smtClean="0"/>
              <a:t>Mötv</a:t>
            </a:r>
            <a:r>
              <a:rPr lang="hu-HU" dirty="0" smtClean="0"/>
              <a:t>. Preambuluma sok korábban meglévő vitát felold, a közigazgatás két alrendszerét képezi az államigazgatás és az önkormányzati igazgatás, ám említést érdemel, hogy a költségvetés szempontjából a két terület mégis összefonódik. Kiegészítésként még hozzátenném az Alaptörvény 34. cikk (1) bekezdését: „A helyi önkormányzat és az állami szervek </a:t>
            </a:r>
            <a:r>
              <a:rPr lang="hu-HU" b="1" dirty="0" smtClean="0"/>
              <a:t>a közösségi célok elérése érdekében együttműködnek”</a:t>
            </a:r>
            <a:r>
              <a:rPr lang="hu-HU" dirty="0" smtClean="0"/>
              <a:t>. Ez a mondat szerintem az autonómia felé mutat, hiszen cáfolja az önkormányzatok (tanácsrendszerhez hasonló) alárendeltségét. A fő kérdés természetesen, hogy a két szélsőség (tanácsrendszer-teljes autonómia) hol tudjuk megtalálni az optimális megoldást.  </a:t>
            </a:r>
            <a:r>
              <a:rPr lang="hu-HU" dirty="0" err="1" smtClean="0"/>
              <a:t>Gajduschek</a:t>
            </a:r>
            <a:r>
              <a:rPr lang="hu-HU" dirty="0" smtClean="0"/>
              <a:t> szerint a szabályozás korábban ott csúszott félre, hogy a törvényben megállapított, kötelezően ellátandó feladatok nem illeszkedet az un. üzemmérethez, vagyis a törvényi „minimumot” minden önkormányzatnak teljesítenie kellett. A jelenlegi szabályozás ezen változtat: szakjogszabályok határozzák meg (ágazati törvények) a konkrét hatásköröket, így lehet differenciáltan </a:t>
            </a:r>
            <a:r>
              <a:rPr lang="hu-HU" dirty="0" err="1" smtClean="0"/>
              <a:t>cimkézett</a:t>
            </a:r>
            <a:r>
              <a:rPr lang="hu-HU" dirty="0" smtClean="0"/>
              <a:t> hatásköröket telepíteni a különböző méretű önkormányzatokra. </a:t>
            </a:r>
          </a:p>
          <a:p>
            <a:pPr>
              <a:defRPr/>
            </a:pPr>
            <a:endParaRPr lang="hu-HU" dirty="0"/>
          </a:p>
        </p:txBody>
      </p:sp>
      <p:sp>
        <p:nvSpPr>
          <p:cNvPr id="31748" name="Dia számának helye 3"/>
          <p:cNvSpPr>
            <a:spLocks noGrp="1"/>
          </p:cNvSpPr>
          <p:nvPr>
            <p:ph type="sldNum" sz="quarter" idx="5"/>
          </p:nvPr>
        </p:nvSpPr>
        <p:spPr bwMode="auto">
          <a:noFill/>
          <a:ln>
            <a:miter lim="800000"/>
            <a:headEnd/>
            <a:tailEnd/>
          </a:ln>
        </p:spPr>
        <p:txBody>
          <a:bodyPr/>
          <a:lstStyle/>
          <a:p>
            <a:fld id="{219CF969-6D5C-48F9-917A-42F4561A457A}" type="slidenum">
              <a:rPr lang="hu-HU" smtClean="0"/>
              <a:pPr/>
              <a:t>17</a:t>
            </a:fld>
            <a:endParaRPr lang="hu-HU" smtClean="0"/>
          </a:p>
        </p:txBody>
      </p:sp>
    </p:spTree>
    <p:extLst>
      <p:ext uri="{BB962C8B-B14F-4D97-AF65-F5344CB8AC3E}">
        <p14:creationId xmlns:p14="http://schemas.microsoft.com/office/powerpoint/2010/main" val="3248564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iakép helye 1"/>
          <p:cNvSpPr>
            <a:spLocks noGrp="1" noRot="1" noChangeAspect="1" noTextEdit="1"/>
          </p:cNvSpPr>
          <p:nvPr>
            <p:ph type="sldImg"/>
          </p:nvPr>
        </p:nvSpPr>
        <p:spPr bwMode="auto">
          <a:noFill/>
          <a:ln>
            <a:solidFill>
              <a:srgbClr val="000000"/>
            </a:solidFill>
            <a:miter lim="800000"/>
            <a:headEnd/>
            <a:tailEnd/>
          </a:ln>
        </p:spPr>
      </p:sp>
      <p:sp>
        <p:nvSpPr>
          <p:cNvPr id="32771" name="Jegyzetek helye 2"/>
          <p:cNvSpPr>
            <a:spLocks noGrp="1"/>
          </p:cNvSpPr>
          <p:nvPr>
            <p:ph type="body" idx="1"/>
          </p:nvPr>
        </p:nvSpPr>
        <p:spPr bwMode="auto">
          <a:noFill/>
        </p:spPr>
        <p:txBody>
          <a:bodyPr wrap="square" numCol="1" anchor="t" anchorCtr="0" compatLnSpc="1">
            <a:prstTxWarp prst="textNoShape">
              <a:avLst/>
            </a:prstTxWarp>
          </a:bodyPr>
          <a:lstStyle/>
          <a:p>
            <a:r>
              <a:rPr lang="hu-HU" smtClean="0"/>
              <a:t>Az önkormányzati rendelet felülvizsgálata korábban az Alkotmánybíróság kezében összpontosult. A jelenlegi rendszerben ez a hatáskör megosztott a Kúria önkormányzati tanácsa (önkormányzati rendelet törvénnyel való ütközésének vizsgálata) és az Alkotmánybíróság között (rendelet alaptörvény-ellenességének vizsgálata). </a:t>
            </a:r>
          </a:p>
          <a:p>
            <a:r>
              <a:rPr lang="hu-HU" smtClean="0"/>
              <a:t>Mind a létező rendelet felülvizsgálatánál, mind pedig a rendelet megalkotásának elmulasztásánál szükséges a bíróság döntése!</a:t>
            </a:r>
          </a:p>
          <a:p>
            <a:r>
              <a:rPr lang="hu-HU" smtClean="0"/>
              <a:t>A jelenlegi rendszer törvényességi felügyeletet vezetett be az önkormányzatok felett. Ennek a legdrasztikusabb részjogosítványa a Mötv.  </a:t>
            </a:r>
            <a:r>
              <a:rPr lang="hu-HU" b="1" smtClean="0"/>
              <a:t>138. § (1) bekezdése szerint: A kormányhivatal vezetője a rendeletet a helyi önkormányzat nevében, az önkormányzati rendeletre irányadó szabályok szerint alkotja meg azzal, hogy a rendeletet a kormányhivatal vezetője írja alá és a Magyar Közlönyben kell kihirdetni.</a:t>
            </a:r>
          </a:p>
          <a:p>
            <a:r>
              <a:rPr lang="hu-HU" smtClean="0"/>
              <a:t>Az aktuspótlási eljárásnak azért van előzménye, ami enyhíti az autonómiába való durva beavatkozást: 1. a Kúria a kormányhivatal kezdeményezésére felhívja az önkormányzatot a hiány pótlására; 2. ha ennek nem tesz eleget, a Kúria felhatalmazza a kormányhivatal vezetőjét az aktus pótlására. Ez utóbbi döntésében a Kúria részletesen meghatározhatja a rendelet alkotás kereteit, garanciáit.  </a:t>
            </a:r>
          </a:p>
          <a:p>
            <a:r>
              <a:rPr lang="hu-HU" smtClean="0"/>
              <a:t>A legerősebb beavatkozás, vagyis az önkormányzat képviselőtestületének feloszlatása az Alaptörvényben és az Alkotmányban is megtalálható!</a:t>
            </a:r>
          </a:p>
          <a:p>
            <a:endParaRPr lang="hu-HU" smtClean="0"/>
          </a:p>
          <a:p>
            <a:endParaRPr lang="hu-HU" smtClean="0"/>
          </a:p>
          <a:p>
            <a:endParaRPr lang="hu-HU" smtClean="0"/>
          </a:p>
          <a:p>
            <a:endParaRPr lang="hu-HU" smtClean="0"/>
          </a:p>
          <a:p>
            <a:endParaRPr lang="hu-HU" smtClean="0"/>
          </a:p>
          <a:p>
            <a:endParaRPr lang="hu-HU" smtClean="0"/>
          </a:p>
        </p:txBody>
      </p:sp>
      <p:sp>
        <p:nvSpPr>
          <p:cNvPr id="32772" name="Dia számának helye 3"/>
          <p:cNvSpPr>
            <a:spLocks noGrp="1"/>
          </p:cNvSpPr>
          <p:nvPr>
            <p:ph type="sldNum" sz="quarter" idx="5"/>
          </p:nvPr>
        </p:nvSpPr>
        <p:spPr bwMode="auto">
          <a:noFill/>
          <a:ln>
            <a:miter lim="800000"/>
            <a:headEnd/>
            <a:tailEnd/>
          </a:ln>
        </p:spPr>
        <p:txBody>
          <a:bodyPr/>
          <a:lstStyle/>
          <a:p>
            <a:fld id="{AD0BF198-C7DD-46B8-8DE2-B8A03F32D1C2}" type="slidenum">
              <a:rPr lang="hu-HU" smtClean="0"/>
              <a:pPr/>
              <a:t>18</a:t>
            </a:fld>
            <a:endParaRPr lang="hu-HU" smtClean="0"/>
          </a:p>
        </p:txBody>
      </p:sp>
    </p:spTree>
    <p:extLst>
      <p:ext uri="{BB962C8B-B14F-4D97-AF65-F5344CB8AC3E}">
        <p14:creationId xmlns:p14="http://schemas.microsoft.com/office/powerpoint/2010/main" val="36245436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iakép helye 1"/>
          <p:cNvSpPr>
            <a:spLocks noGrp="1" noRot="1" noChangeAspect="1" noTextEdit="1"/>
          </p:cNvSpPr>
          <p:nvPr>
            <p:ph type="sldImg"/>
          </p:nvPr>
        </p:nvSpPr>
        <p:spPr bwMode="auto">
          <a:noFill/>
          <a:ln>
            <a:solidFill>
              <a:srgbClr val="000000"/>
            </a:solidFill>
            <a:miter lim="800000"/>
            <a:headEnd/>
            <a:tailEnd/>
          </a:ln>
        </p:spPr>
      </p:sp>
      <p:sp>
        <p:nvSpPr>
          <p:cNvPr id="33795" name="Jegyzetek helye 2"/>
          <p:cNvSpPr>
            <a:spLocks noGrp="1"/>
          </p:cNvSpPr>
          <p:nvPr>
            <p:ph type="body" idx="1"/>
          </p:nvPr>
        </p:nvSpPr>
        <p:spPr bwMode="auto">
          <a:noFill/>
        </p:spPr>
        <p:txBody>
          <a:bodyPr wrap="square" numCol="1" anchor="t" anchorCtr="0" compatLnSpc="1">
            <a:prstTxWarp prst="textNoShape">
              <a:avLst/>
            </a:prstTxWarp>
          </a:bodyPr>
          <a:lstStyle/>
          <a:p>
            <a:r>
              <a:rPr lang="hu-HU" smtClean="0"/>
              <a:t>Az AB értelmezésében ezek az alapjogok hatáskörcsoportoknak minősülnek, vagyis a kormánnyal szembeni önállósághoz elengedhetetlenek. </a:t>
            </a:r>
          </a:p>
        </p:txBody>
      </p:sp>
      <p:sp>
        <p:nvSpPr>
          <p:cNvPr id="33796" name="Dia számának helye 3"/>
          <p:cNvSpPr>
            <a:spLocks noGrp="1"/>
          </p:cNvSpPr>
          <p:nvPr>
            <p:ph type="sldNum" sz="quarter" idx="5"/>
          </p:nvPr>
        </p:nvSpPr>
        <p:spPr bwMode="auto">
          <a:noFill/>
          <a:ln>
            <a:miter lim="800000"/>
            <a:headEnd/>
            <a:tailEnd/>
          </a:ln>
        </p:spPr>
        <p:txBody>
          <a:bodyPr/>
          <a:lstStyle/>
          <a:p>
            <a:fld id="{DAF70DCE-7539-4E2B-B9A7-1044984C1EDC}" type="slidenum">
              <a:rPr lang="hu-HU" smtClean="0"/>
              <a:pPr/>
              <a:t>19</a:t>
            </a:fld>
            <a:endParaRPr lang="hu-HU" smtClean="0"/>
          </a:p>
        </p:txBody>
      </p:sp>
    </p:spTree>
    <p:extLst>
      <p:ext uri="{BB962C8B-B14F-4D97-AF65-F5344CB8AC3E}">
        <p14:creationId xmlns:p14="http://schemas.microsoft.com/office/powerpoint/2010/main" val="1278515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lvl1pPr>
              <a:defRPr/>
            </a:lvl1pPr>
          </a:lstStyle>
          <a:p>
            <a:pPr>
              <a:defRPr/>
            </a:pPr>
            <a:fld id="{6CB4F700-AAA8-499A-99A1-B64638B5ABFB}" type="datetimeFigureOut">
              <a:rPr lang="hu-HU"/>
              <a:pPr>
                <a:defRPr/>
              </a:pPr>
              <a:t>2016.09.07.</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4B116109-02FC-4BFF-BAE0-E807CF1819AC}" type="slidenum">
              <a:rPr lang="hu-HU"/>
              <a:pPr>
                <a:defRPr/>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pPr>
              <a:defRPr/>
            </a:pPr>
            <a:fld id="{D1E6F007-4BDA-45A1-9D3C-46D54D6B92EE}" type="datetimeFigureOut">
              <a:rPr lang="hu-HU"/>
              <a:pPr>
                <a:defRPr/>
              </a:pPr>
              <a:t>2016.09.07.</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4DCCB5B6-C600-41B8-ACCF-AE16C7A45BE1}" type="slidenum">
              <a:rPr lang="hu-HU"/>
              <a:pPr>
                <a:defRPr/>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pPr>
              <a:defRPr/>
            </a:pPr>
            <a:fld id="{FE84793C-C488-4C14-BE91-E2E6D3B19DE5}" type="datetimeFigureOut">
              <a:rPr lang="hu-HU"/>
              <a:pPr>
                <a:defRPr/>
              </a:pPr>
              <a:t>2016.09.07.</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FF9E955C-A50E-4F30-ADF2-ABB4B4BBE8C1}" type="slidenum">
              <a:rPr lang="hu-HU"/>
              <a:pPr>
                <a:defRPr/>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467544" y="1412776"/>
            <a:ext cx="8229600" cy="1143000"/>
          </a:xfrm>
        </p:spPr>
        <p:txBody>
          <a:bodyPr/>
          <a:lstStyle>
            <a:lvl1pPr algn="l">
              <a:defRPr/>
            </a:lvl1pPr>
          </a:lstStyle>
          <a:p>
            <a:r>
              <a:rPr lang="hu-HU" smtClean="0"/>
              <a:t>Mintacím szerkesztése</a:t>
            </a:r>
            <a:endParaRPr lang="hu-HU" dirty="0"/>
          </a:p>
        </p:txBody>
      </p:sp>
      <p:sp>
        <p:nvSpPr>
          <p:cNvPr id="3" name="Tartalom helye 2"/>
          <p:cNvSpPr>
            <a:spLocks noGrp="1"/>
          </p:cNvSpPr>
          <p:nvPr>
            <p:ph idx="1"/>
          </p:nvPr>
        </p:nvSpPr>
        <p:spPr>
          <a:xfrm>
            <a:off x="457200" y="2636912"/>
            <a:ext cx="8229600" cy="3489251"/>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dirty="0"/>
          </a:p>
        </p:txBody>
      </p:sp>
      <p:sp>
        <p:nvSpPr>
          <p:cNvPr id="4" name="Dátum helye 3"/>
          <p:cNvSpPr>
            <a:spLocks noGrp="1"/>
          </p:cNvSpPr>
          <p:nvPr>
            <p:ph type="dt" sz="half" idx="10"/>
          </p:nvPr>
        </p:nvSpPr>
        <p:spPr/>
        <p:txBody>
          <a:bodyPr/>
          <a:lstStyle>
            <a:lvl1pPr>
              <a:defRPr/>
            </a:lvl1pPr>
          </a:lstStyle>
          <a:p>
            <a:pPr>
              <a:defRPr/>
            </a:pPr>
            <a:fld id="{69D83EAC-F4C4-4F59-912F-BCEED730415F}" type="datetimeFigureOut">
              <a:rPr lang="hu-HU"/>
              <a:pPr>
                <a:defRPr/>
              </a:pPr>
              <a:t>2016.09.07.</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26030BDA-394F-4D6C-AFCE-DACB45D4DA49}" type="slidenum">
              <a:rPr lang="hu-HU"/>
              <a:pPr>
                <a:defRPr/>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lvl1pPr>
              <a:defRPr/>
            </a:lvl1pPr>
          </a:lstStyle>
          <a:p>
            <a:pPr>
              <a:defRPr/>
            </a:pPr>
            <a:fld id="{AC34799F-21BF-4A8E-A168-D4219F28EFA2}" type="datetimeFigureOut">
              <a:rPr lang="hu-HU"/>
              <a:pPr>
                <a:defRPr/>
              </a:pPr>
              <a:t>2016.09.07.</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766BA7D0-CFC3-4818-B664-64D112FBA625}" type="slidenum">
              <a:rPr lang="hu-HU"/>
              <a:pPr>
                <a:defRPr/>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3"/>
          <p:cNvSpPr>
            <a:spLocks noGrp="1"/>
          </p:cNvSpPr>
          <p:nvPr>
            <p:ph type="dt" sz="half" idx="10"/>
          </p:nvPr>
        </p:nvSpPr>
        <p:spPr/>
        <p:txBody>
          <a:bodyPr/>
          <a:lstStyle>
            <a:lvl1pPr>
              <a:defRPr/>
            </a:lvl1pPr>
          </a:lstStyle>
          <a:p>
            <a:pPr>
              <a:defRPr/>
            </a:pPr>
            <a:fld id="{966EF7CC-8ADD-4AF5-A3F8-D479F4E7F1A0}" type="datetimeFigureOut">
              <a:rPr lang="hu-HU"/>
              <a:pPr>
                <a:defRPr/>
              </a:pPr>
              <a:t>2016.09.07.</a:t>
            </a:fld>
            <a:endParaRPr lang="hu-HU"/>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212C2983-B071-4858-A1F7-89437623119A}" type="slidenum">
              <a:rPr lang="hu-HU"/>
              <a:pPr>
                <a:defRPr/>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3"/>
          <p:cNvSpPr>
            <a:spLocks noGrp="1"/>
          </p:cNvSpPr>
          <p:nvPr>
            <p:ph type="dt" sz="half" idx="10"/>
          </p:nvPr>
        </p:nvSpPr>
        <p:spPr/>
        <p:txBody>
          <a:bodyPr/>
          <a:lstStyle>
            <a:lvl1pPr>
              <a:defRPr/>
            </a:lvl1pPr>
          </a:lstStyle>
          <a:p>
            <a:pPr>
              <a:defRPr/>
            </a:pPr>
            <a:fld id="{8221A699-5787-404A-9477-BFB44928F2FA}" type="datetimeFigureOut">
              <a:rPr lang="hu-HU"/>
              <a:pPr>
                <a:defRPr/>
              </a:pPr>
              <a:t>2016.09.07.</a:t>
            </a:fld>
            <a:endParaRPr lang="hu-HU"/>
          </a:p>
        </p:txBody>
      </p:sp>
      <p:sp>
        <p:nvSpPr>
          <p:cNvPr id="8" name="Élőláb helye 4"/>
          <p:cNvSpPr>
            <a:spLocks noGrp="1"/>
          </p:cNvSpPr>
          <p:nvPr>
            <p:ph type="ftr" sz="quarter" idx="11"/>
          </p:nvPr>
        </p:nvSpPr>
        <p:spPr/>
        <p:txBody>
          <a:bodyPr/>
          <a:lstStyle>
            <a:lvl1pPr>
              <a:defRPr/>
            </a:lvl1pPr>
          </a:lstStyle>
          <a:p>
            <a:pPr>
              <a:defRPr/>
            </a:pPr>
            <a:endParaRPr lang="hu-HU"/>
          </a:p>
        </p:txBody>
      </p:sp>
      <p:sp>
        <p:nvSpPr>
          <p:cNvPr id="9" name="Dia számának helye 5"/>
          <p:cNvSpPr>
            <a:spLocks noGrp="1"/>
          </p:cNvSpPr>
          <p:nvPr>
            <p:ph type="sldNum" sz="quarter" idx="12"/>
          </p:nvPr>
        </p:nvSpPr>
        <p:spPr/>
        <p:txBody>
          <a:bodyPr/>
          <a:lstStyle>
            <a:lvl1pPr>
              <a:defRPr/>
            </a:lvl1pPr>
          </a:lstStyle>
          <a:p>
            <a:pPr>
              <a:defRPr/>
            </a:pPr>
            <a:fld id="{BBE5E3C5-A2A3-4CB6-8D39-94304B5AE0C7}" type="slidenum">
              <a:rPr lang="hu-HU"/>
              <a:pPr>
                <a:defRPr/>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3"/>
          <p:cNvSpPr>
            <a:spLocks noGrp="1"/>
          </p:cNvSpPr>
          <p:nvPr>
            <p:ph type="dt" sz="half" idx="10"/>
          </p:nvPr>
        </p:nvSpPr>
        <p:spPr/>
        <p:txBody>
          <a:bodyPr/>
          <a:lstStyle>
            <a:lvl1pPr>
              <a:defRPr/>
            </a:lvl1pPr>
          </a:lstStyle>
          <a:p>
            <a:pPr>
              <a:defRPr/>
            </a:pPr>
            <a:fld id="{183D4338-849F-4305-B1C6-9B7F3E26EB14}" type="datetimeFigureOut">
              <a:rPr lang="hu-HU"/>
              <a:pPr>
                <a:defRPr/>
              </a:pPr>
              <a:t>2016.09.07.</a:t>
            </a:fld>
            <a:endParaRPr lang="hu-HU"/>
          </a:p>
        </p:txBody>
      </p:sp>
      <p:sp>
        <p:nvSpPr>
          <p:cNvPr id="4" name="Élőláb helye 4"/>
          <p:cNvSpPr>
            <a:spLocks noGrp="1"/>
          </p:cNvSpPr>
          <p:nvPr>
            <p:ph type="ftr" sz="quarter" idx="11"/>
          </p:nvPr>
        </p:nvSpPr>
        <p:spPr/>
        <p:txBody>
          <a:bodyPr/>
          <a:lstStyle>
            <a:lvl1pPr>
              <a:defRPr/>
            </a:lvl1pPr>
          </a:lstStyle>
          <a:p>
            <a:pPr>
              <a:defRPr/>
            </a:pPr>
            <a:endParaRPr lang="hu-HU"/>
          </a:p>
        </p:txBody>
      </p:sp>
      <p:sp>
        <p:nvSpPr>
          <p:cNvPr id="5" name="Dia számának helye 5"/>
          <p:cNvSpPr>
            <a:spLocks noGrp="1"/>
          </p:cNvSpPr>
          <p:nvPr>
            <p:ph type="sldNum" sz="quarter" idx="12"/>
          </p:nvPr>
        </p:nvSpPr>
        <p:spPr/>
        <p:txBody>
          <a:bodyPr/>
          <a:lstStyle>
            <a:lvl1pPr>
              <a:defRPr/>
            </a:lvl1pPr>
          </a:lstStyle>
          <a:p>
            <a:pPr>
              <a:defRPr/>
            </a:pPr>
            <a:fld id="{47C38987-3ECA-4A5A-8C92-ACDB844818C2}" type="slidenum">
              <a:rPr lang="hu-HU"/>
              <a:pPr>
                <a:defRPr/>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3"/>
          <p:cNvSpPr>
            <a:spLocks noGrp="1"/>
          </p:cNvSpPr>
          <p:nvPr>
            <p:ph type="dt" sz="half" idx="10"/>
          </p:nvPr>
        </p:nvSpPr>
        <p:spPr/>
        <p:txBody>
          <a:bodyPr/>
          <a:lstStyle>
            <a:lvl1pPr>
              <a:defRPr/>
            </a:lvl1pPr>
          </a:lstStyle>
          <a:p>
            <a:pPr>
              <a:defRPr/>
            </a:pPr>
            <a:fld id="{1F2890F2-8BA8-444A-AFDD-1A97B5D40D89}" type="datetimeFigureOut">
              <a:rPr lang="hu-HU"/>
              <a:pPr>
                <a:defRPr/>
              </a:pPr>
              <a:t>2016.09.07.</a:t>
            </a:fld>
            <a:endParaRPr lang="hu-HU"/>
          </a:p>
        </p:txBody>
      </p:sp>
      <p:sp>
        <p:nvSpPr>
          <p:cNvPr id="3" name="Élőláb helye 4"/>
          <p:cNvSpPr>
            <a:spLocks noGrp="1"/>
          </p:cNvSpPr>
          <p:nvPr>
            <p:ph type="ftr" sz="quarter" idx="11"/>
          </p:nvPr>
        </p:nvSpPr>
        <p:spPr/>
        <p:txBody>
          <a:bodyPr/>
          <a:lstStyle>
            <a:lvl1pPr>
              <a:defRPr/>
            </a:lvl1pPr>
          </a:lstStyle>
          <a:p>
            <a:pPr>
              <a:defRPr/>
            </a:pPr>
            <a:endParaRPr lang="hu-HU"/>
          </a:p>
        </p:txBody>
      </p:sp>
      <p:sp>
        <p:nvSpPr>
          <p:cNvPr id="4" name="Dia számának helye 5"/>
          <p:cNvSpPr>
            <a:spLocks noGrp="1"/>
          </p:cNvSpPr>
          <p:nvPr>
            <p:ph type="sldNum" sz="quarter" idx="12"/>
          </p:nvPr>
        </p:nvSpPr>
        <p:spPr/>
        <p:txBody>
          <a:bodyPr/>
          <a:lstStyle>
            <a:lvl1pPr>
              <a:defRPr/>
            </a:lvl1pPr>
          </a:lstStyle>
          <a:p>
            <a:pPr>
              <a:defRPr/>
            </a:pPr>
            <a:fld id="{F20B4115-8E4A-438C-B39E-779F7D9ECCA6}" type="slidenum">
              <a:rPr lang="hu-HU"/>
              <a:pPr>
                <a:defRPr/>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3"/>
          <p:cNvSpPr>
            <a:spLocks noGrp="1"/>
          </p:cNvSpPr>
          <p:nvPr>
            <p:ph type="dt" sz="half" idx="10"/>
          </p:nvPr>
        </p:nvSpPr>
        <p:spPr/>
        <p:txBody>
          <a:bodyPr/>
          <a:lstStyle>
            <a:lvl1pPr>
              <a:defRPr/>
            </a:lvl1pPr>
          </a:lstStyle>
          <a:p>
            <a:pPr>
              <a:defRPr/>
            </a:pPr>
            <a:fld id="{9663DA05-8F95-4B24-9714-A61F4F38BD03}" type="datetimeFigureOut">
              <a:rPr lang="hu-HU"/>
              <a:pPr>
                <a:defRPr/>
              </a:pPr>
              <a:t>2016.09.07.</a:t>
            </a:fld>
            <a:endParaRPr lang="hu-HU"/>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A1B64881-0FE9-4722-8BB5-239C5CDD39D4}" type="slidenum">
              <a:rPr lang="hu-HU"/>
              <a:pPr>
                <a:defRPr/>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hu-HU" noProof="0" smtClean="0"/>
              <a:t>Kép beszúrásához kattintson az ikonra</a:t>
            </a:r>
            <a:endParaRPr lang="hu-HU" noProof="0"/>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3"/>
          <p:cNvSpPr>
            <a:spLocks noGrp="1"/>
          </p:cNvSpPr>
          <p:nvPr>
            <p:ph type="dt" sz="half" idx="10"/>
          </p:nvPr>
        </p:nvSpPr>
        <p:spPr/>
        <p:txBody>
          <a:bodyPr/>
          <a:lstStyle>
            <a:lvl1pPr>
              <a:defRPr/>
            </a:lvl1pPr>
          </a:lstStyle>
          <a:p>
            <a:pPr>
              <a:defRPr/>
            </a:pPr>
            <a:fld id="{A0E29A9E-11D9-4EFE-8368-96528AB4CDD6}" type="datetimeFigureOut">
              <a:rPr lang="hu-HU"/>
              <a:pPr>
                <a:defRPr/>
              </a:pPr>
              <a:t>2016.09.07.</a:t>
            </a:fld>
            <a:endParaRPr lang="hu-HU"/>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CB605ADE-8122-4E87-91A5-FD298F7C0D5A}" type="slidenum">
              <a:rPr lang="hu-HU"/>
              <a:pPr>
                <a:defRPr/>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Cím hely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hu-HU" altLang="hu-HU" smtClean="0"/>
              <a:t>Mintacím szerkesztése</a:t>
            </a:r>
          </a:p>
        </p:txBody>
      </p:sp>
      <p:sp>
        <p:nvSpPr>
          <p:cNvPr id="1027" name="Szöveg hely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u-HU" altLang="hu-HU" smtClean="0"/>
              <a:t>Mintaszöveg szerkesztése</a:t>
            </a:r>
          </a:p>
          <a:p>
            <a:pPr lvl="1"/>
            <a:r>
              <a:rPr lang="hu-HU" altLang="hu-HU" smtClean="0"/>
              <a:t>Második szint</a:t>
            </a:r>
          </a:p>
          <a:p>
            <a:pPr lvl="2"/>
            <a:r>
              <a:rPr lang="hu-HU" altLang="hu-HU" smtClean="0"/>
              <a:t>Harmadik szint</a:t>
            </a:r>
          </a:p>
          <a:p>
            <a:pPr lvl="3"/>
            <a:r>
              <a:rPr lang="hu-HU" altLang="hu-HU" smtClean="0"/>
              <a:t>Negyedik szint</a:t>
            </a:r>
          </a:p>
          <a:p>
            <a:pPr lvl="4"/>
            <a:r>
              <a:rPr lang="hu-HU" altLang="hu-HU" smtClean="0"/>
              <a:t>Ötödik szint</a:t>
            </a:r>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99063C12-4F98-4CFC-8D77-689E2D930E55}" type="datetimeFigureOut">
              <a:rPr lang="hu-HU"/>
              <a:pPr>
                <a:defRPr/>
              </a:pPr>
              <a:t>2016.09.07.</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onstantia" pitchFamily="18" charset="0"/>
              </a:defRPr>
            </a:lvl1pPr>
          </a:lstStyle>
          <a:p>
            <a:pPr>
              <a:defRPr/>
            </a:pPr>
            <a:fld id="{2F6E06FD-D1E6-491C-A1E7-A84F92769F7F}" type="slidenum">
              <a:rPr lang="hu-HU"/>
              <a:pPr>
                <a:defRPr/>
              </a:pPr>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Cím 1"/>
          <p:cNvSpPr txBox="1">
            <a:spLocks/>
          </p:cNvSpPr>
          <p:nvPr/>
        </p:nvSpPr>
        <p:spPr bwMode="auto">
          <a:xfrm>
            <a:off x="971550" y="908050"/>
            <a:ext cx="7847013" cy="2767013"/>
          </a:xfrm>
          <a:prstGeom prst="rect">
            <a:avLst/>
          </a:prstGeom>
          <a:noFill/>
          <a:ln w="9525">
            <a:noFill/>
            <a:miter lim="800000"/>
            <a:headEnd/>
            <a:tailEnd/>
          </a:ln>
        </p:spPr>
        <p:txBody>
          <a:bodyPr/>
          <a:lstStyle/>
          <a:p>
            <a:pPr algn="ctr" eaLnBrk="1" hangingPunct="1"/>
            <a:r>
              <a:rPr lang="hu-HU" altLang="hu-HU" sz="4400" b="1">
                <a:latin typeface="Calibri" pitchFamily="34" charset="0"/>
              </a:rPr>
              <a:t>Az alkotmányos hatalommegosztás új dimenziója: erős állam-önkormányzati autonómia</a:t>
            </a:r>
          </a:p>
        </p:txBody>
      </p:sp>
      <p:sp>
        <p:nvSpPr>
          <p:cNvPr id="2051" name="Téglalap 2"/>
          <p:cNvSpPr>
            <a:spLocks noChangeArrowheads="1"/>
          </p:cNvSpPr>
          <p:nvPr/>
        </p:nvSpPr>
        <p:spPr bwMode="auto">
          <a:xfrm>
            <a:off x="611188" y="2255838"/>
            <a:ext cx="7705725" cy="4340225"/>
          </a:xfrm>
          <a:prstGeom prst="rect">
            <a:avLst/>
          </a:prstGeom>
          <a:noFill/>
          <a:ln w="9525">
            <a:noFill/>
            <a:miter lim="800000"/>
            <a:headEnd/>
            <a:tailEnd/>
          </a:ln>
        </p:spPr>
        <p:txBody>
          <a:bodyPr>
            <a:spAutoFit/>
          </a:bodyPr>
          <a:lstStyle/>
          <a:p>
            <a:pPr eaLnBrk="1" hangingPunct="1">
              <a:defRPr/>
            </a:pPr>
            <a:endParaRPr lang="hu-HU" altLang="hu-HU" b="1" i="1" dirty="0">
              <a:solidFill>
                <a:schemeClr val="bg2"/>
              </a:solidFill>
            </a:endParaRPr>
          </a:p>
          <a:p>
            <a:pPr eaLnBrk="1" hangingPunct="1">
              <a:defRPr/>
            </a:pPr>
            <a:endParaRPr lang="hu-HU" altLang="hu-HU" b="1" i="1" dirty="0">
              <a:solidFill>
                <a:schemeClr val="bg2"/>
              </a:solidFill>
            </a:endParaRPr>
          </a:p>
          <a:p>
            <a:pPr eaLnBrk="1" hangingPunct="1">
              <a:defRPr/>
            </a:pPr>
            <a:endParaRPr lang="hu-HU" altLang="hu-HU" b="1" i="1" dirty="0">
              <a:solidFill>
                <a:schemeClr val="bg2"/>
              </a:solidFill>
            </a:endParaRPr>
          </a:p>
          <a:p>
            <a:pPr eaLnBrk="1" hangingPunct="1">
              <a:defRPr/>
            </a:pPr>
            <a:endParaRPr lang="hu-HU" altLang="hu-HU" b="1" i="1" dirty="0">
              <a:solidFill>
                <a:schemeClr val="bg2"/>
              </a:solidFill>
            </a:endParaRPr>
          </a:p>
          <a:p>
            <a:pPr eaLnBrk="1" hangingPunct="1">
              <a:defRPr/>
            </a:pPr>
            <a:endParaRPr lang="hu-HU" altLang="hu-HU" b="1" i="1" dirty="0">
              <a:solidFill>
                <a:schemeClr val="bg2"/>
              </a:solidFill>
            </a:endParaRPr>
          </a:p>
          <a:p>
            <a:pPr eaLnBrk="1" hangingPunct="1">
              <a:defRPr/>
            </a:pPr>
            <a:endParaRPr lang="hu-HU" altLang="hu-HU" b="1" i="1" dirty="0">
              <a:solidFill>
                <a:schemeClr val="bg2"/>
              </a:solidFill>
            </a:endParaRPr>
          </a:p>
          <a:p>
            <a:pPr algn="ctr" eaLnBrk="1" hangingPunct="1">
              <a:defRPr/>
            </a:pPr>
            <a:endParaRPr lang="hu-HU" altLang="hu-HU" sz="2400" b="1" i="1" dirty="0">
              <a:solidFill>
                <a:schemeClr val="bg2"/>
              </a:solidFill>
            </a:endParaRPr>
          </a:p>
          <a:p>
            <a:pPr algn="ctr" eaLnBrk="1" hangingPunct="1">
              <a:defRPr/>
            </a:pPr>
            <a:r>
              <a:rPr lang="hu-HU" altLang="hu-HU" sz="2400" b="1" i="1" dirty="0">
                <a:solidFill>
                  <a:schemeClr val="bg2"/>
                </a:solidFill>
              </a:rPr>
              <a:t>Prof. Dr. Stumpf István </a:t>
            </a:r>
          </a:p>
          <a:p>
            <a:pPr algn="ctr" eaLnBrk="1" hangingPunct="1">
              <a:defRPr/>
            </a:pPr>
            <a:r>
              <a:rPr lang="hu-HU" altLang="hu-HU" sz="2400" b="1" i="1" dirty="0">
                <a:solidFill>
                  <a:schemeClr val="bg2"/>
                </a:solidFill>
              </a:rPr>
              <a:t>egyetemi tanár</a:t>
            </a:r>
          </a:p>
          <a:p>
            <a:pPr algn="ctr" eaLnBrk="1" hangingPunct="1">
              <a:defRPr/>
            </a:pPr>
            <a:r>
              <a:rPr lang="hu-HU" altLang="hu-HU" sz="2400" b="1" i="1" dirty="0">
                <a:solidFill>
                  <a:schemeClr val="bg2"/>
                </a:solidFill>
              </a:rPr>
              <a:t>alkotmánybíró</a:t>
            </a:r>
          </a:p>
          <a:p>
            <a:pPr algn="ctr" eaLnBrk="1" hangingPunct="1">
              <a:defRPr/>
            </a:pPr>
            <a:endParaRPr lang="hu-HU" altLang="hu-HU" sz="2400" b="1" i="1" dirty="0">
              <a:solidFill>
                <a:schemeClr val="bg2"/>
              </a:solidFill>
            </a:endParaRPr>
          </a:p>
          <a:p>
            <a:pPr algn="ctr" eaLnBrk="1" hangingPunct="1">
              <a:defRPr/>
            </a:pPr>
            <a:r>
              <a:rPr lang="hu-HU" altLang="hu-HU" sz="2400" b="1" i="1" dirty="0">
                <a:solidFill>
                  <a:schemeClr val="tx1">
                    <a:lumMod val="75000"/>
                    <a:lumOff val="25000"/>
                  </a:schemeClr>
                </a:solidFill>
              </a:rPr>
              <a:t>XXIV. Országos </a:t>
            </a:r>
            <a:r>
              <a:rPr lang="hu-HU" altLang="hu-HU" sz="2400" b="1" i="1" dirty="0" err="1">
                <a:solidFill>
                  <a:schemeClr val="tx1">
                    <a:lumMod val="75000"/>
                    <a:lumOff val="25000"/>
                  </a:schemeClr>
                </a:solidFill>
              </a:rPr>
              <a:t>Jegyző-Közigazgatási</a:t>
            </a:r>
            <a:r>
              <a:rPr lang="hu-HU" altLang="hu-HU" sz="2400" b="1" i="1" dirty="0">
                <a:solidFill>
                  <a:schemeClr val="tx1">
                    <a:lumMod val="75000"/>
                    <a:lumOff val="25000"/>
                  </a:schemeClr>
                </a:solidFill>
              </a:rPr>
              <a:t> Konferencia Hajdúszoboszló 2016. szeptember 8.</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ím 1"/>
          <p:cNvSpPr>
            <a:spLocks noGrp="1"/>
          </p:cNvSpPr>
          <p:nvPr>
            <p:ph type="title"/>
          </p:nvPr>
        </p:nvSpPr>
        <p:spPr>
          <a:xfrm>
            <a:off x="611188" y="908050"/>
            <a:ext cx="8229600" cy="1143000"/>
          </a:xfrm>
        </p:spPr>
        <p:txBody>
          <a:bodyPr/>
          <a:lstStyle/>
          <a:p>
            <a:pPr algn="ctr"/>
            <a:r>
              <a:rPr lang="hu-HU" altLang="hu-HU" b="1" smtClean="0"/>
              <a:t>A végrehajtó hatalom reformja-</a:t>
            </a:r>
            <a:r>
              <a:rPr lang="hu-HU" b="1" smtClean="0"/>
              <a:t>prezidencializálódás</a:t>
            </a:r>
            <a:endParaRPr lang="hu-HU" altLang="hu-HU" b="1" smtClean="0"/>
          </a:p>
        </p:txBody>
      </p:sp>
      <p:sp>
        <p:nvSpPr>
          <p:cNvPr id="11267" name="Tartalom helye 2"/>
          <p:cNvSpPr>
            <a:spLocks noGrp="1"/>
          </p:cNvSpPr>
          <p:nvPr>
            <p:ph idx="1"/>
          </p:nvPr>
        </p:nvSpPr>
        <p:spPr>
          <a:xfrm>
            <a:off x="468313" y="2349500"/>
            <a:ext cx="8229600" cy="3489325"/>
          </a:xfrm>
        </p:spPr>
        <p:txBody>
          <a:bodyPr/>
          <a:lstStyle/>
          <a:p>
            <a:pPr algn="ctr">
              <a:buFont typeface="Arial" charset="0"/>
              <a:buNone/>
            </a:pPr>
            <a:r>
              <a:rPr lang="hu-HU" sz="2400" b="1" smtClean="0"/>
              <a:t>Kormányzati centralizáció –szuperkancellária</a:t>
            </a:r>
            <a:endParaRPr lang="hu-HU" altLang="hu-HU" sz="2400" b="1" i="1" smtClean="0"/>
          </a:p>
          <a:p>
            <a:r>
              <a:rPr lang="hu-HU" sz="1800" smtClean="0"/>
              <a:t>Miniszterelnökség mint szuperkancellária: </a:t>
            </a:r>
          </a:p>
          <a:p>
            <a:pPr lvl="1"/>
            <a:r>
              <a:rPr lang="hu-HU" sz="1800" smtClean="0"/>
              <a:t>minisztériumi rang</a:t>
            </a:r>
          </a:p>
          <a:p>
            <a:pPr lvl="1"/>
            <a:r>
              <a:rPr lang="hu-HU" sz="1800" smtClean="0"/>
              <a:t>nagyszámú államtitkári és helyettes államtitkári kar</a:t>
            </a:r>
          </a:p>
          <a:p>
            <a:pPr lvl="1"/>
            <a:r>
              <a:rPr lang="hu-HU" sz="1800" smtClean="0"/>
              <a:t>csúcsminisztérium: stratégiai fontosságú szakpolitikai területek </a:t>
            </a:r>
          </a:p>
          <a:p>
            <a:pPr lvl="1"/>
            <a:r>
              <a:rPr lang="hu-HU" sz="1800" smtClean="0"/>
              <a:t>közjogi és politikai-hatalmi jogosítványok</a:t>
            </a:r>
          </a:p>
          <a:p>
            <a:r>
              <a:rPr lang="hu-HU" sz="1800" smtClean="0"/>
              <a:t>Alaptörvényben megerősített miniszterelnöki hatalom + szuperkancellária struktúra = a prezidenciális rendszerre való áttérés csírái</a:t>
            </a:r>
          </a:p>
          <a:p>
            <a:endParaRPr lang="hu-HU" altLang="hu-HU" sz="18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ím 1"/>
          <p:cNvSpPr txBox="1">
            <a:spLocks/>
          </p:cNvSpPr>
          <p:nvPr/>
        </p:nvSpPr>
        <p:spPr bwMode="auto">
          <a:xfrm>
            <a:off x="539750" y="260350"/>
            <a:ext cx="7772400" cy="1873250"/>
          </a:xfrm>
          <a:prstGeom prst="rect">
            <a:avLst/>
          </a:prstGeom>
          <a:noFill/>
          <a:ln w="9525">
            <a:noFill/>
            <a:miter lim="800000"/>
            <a:headEnd/>
            <a:tailEnd/>
          </a:ln>
        </p:spPr>
        <p:txBody>
          <a:bodyPr anchor="ctr"/>
          <a:lstStyle/>
          <a:p>
            <a:endParaRPr lang="hu-HU" altLang="hu-HU" sz="4400" b="1">
              <a:latin typeface="Calibri" pitchFamily="34" charset="0"/>
            </a:endParaRPr>
          </a:p>
        </p:txBody>
      </p:sp>
      <p:sp>
        <p:nvSpPr>
          <p:cNvPr id="11267" name="Tartalom helye 2"/>
          <p:cNvSpPr txBox="1">
            <a:spLocks/>
          </p:cNvSpPr>
          <p:nvPr/>
        </p:nvSpPr>
        <p:spPr bwMode="auto">
          <a:xfrm>
            <a:off x="457200" y="2060575"/>
            <a:ext cx="8229600" cy="4968875"/>
          </a:xfrm>
          <a:prstGeom prst="rect">
            <a:avLst/>
          </a:prstGeom>
          <a:noFill/>
          <a:ln w="9525">
            <a:noFill/>
            <a:miter lim="800000"/>
            <a:headEnd/>
            <a:tailEnd/>
          </a:ln>
        </p:spPr>
        <p:txBody>
          <a:bodyPr/>
          <a:lstStyle/>
          <a:p>
            <a:pPr algn="ctr">
              <a:defRPr/>
            </a:pPr>
            <a:r>
              <a:rPr lang="hu-HU" sz="2400" b="1" dirty="0"/>
              <a:t>Új erőcentrum a kormányzás szívében: </a:t>
            </a:r>
            <a:r>
              <a:rPr lang="hu-HU" sz="2400" b="1" i="1" dirty="0"/>
              <a:t>Miniszterelnöki Kabinetiroda</a:t>
            </a:r>
          </a:p>
          <a:p>
            <a:pPr algn="ctr">
              <a:defRPr/>
            </a:pPr>
            <a:endParaRPr lang="hu-HU" sz="2400" b="1" i="1" dirty="0"/>
          </a:p>
          <a:p>
            <a:pPr>
              <a:buFont typeface="Arial" pitchFamily="34" charset="0"/>
              <a:buChar char="•"/>
              <a:defRPr/>
            </a:pPr>
            <a:r>
              <a:rPr lang="hu-HU" sz="2400" dirty="0">
                <a:latin typeface="+mn-lt"/>
              </a:rPr>
              <a:t>Elsősorban általános politikai koordinációt ellátó minisztérium.</a:t>
            </a:r>
          </a:p>
          <a:p>
            <a:pPr>
              <a:buFont typeface="Arial" pitchFamily="34" charset="0"/>
              <a:buChar char="•"/>
              <a:defRPr/>
            </a:pPr>
            <a:r>
              <a:rPr lang="hu-HU" sz="2400" dirty="0">
                <a:latin typeface="+mn-lt"/>
              </a:rPr>
              <a:t>Parlamenti és közigazgatási államtitkár, kormányzati kommunikációért felelős államtitkár.</a:t>
            </a:r>
          </a:p>
          <a:p>
            <a:pPr>
              <a:buFont typeface="Arial" pitchFamily="34" charset="0"/>
              <a:buChar char="•"/>
              <a:defRPr/>
            </a:pPr>
            <a:r>
              <a:rPr lang="hu-HU" sz="2400" dirty="0">
                <a:latin typeface="+mn-lt"/>
              </a:rPr>
              <a:t>Felügyelet: Nemzeti Konzultációs Központ, a Kormányzati Tájékoztatási Központ, Nemzeti Kommunikációs Hivatal.</a:t>
            </a:r>
          </a:p>
          <a:p>
            <a:pPr>
              <a:buFont typeface="Arial" pitchFamily="34" charset="0"/>
              <a:buChar char="•"/>
              <a:defRPr/>
            </a:pPr>
            <a:r>
              <a:rPr lang="hu-HU" sz="2400" dirty="0">
                <a:latin typeface="+mn-lt"/>
              </a:rPr>
              <a:t>A Miniszterelnöki programirodát vezető államtitkár közvetlenül a Miniszterelnök alatt.</a:t>
            </a:r>
          </a:p>
          <a:p>
            <a:pPr>
              <a:buFont typeface="Arial" pitchFamily="34" charset="0"/>
              <a:buChar char="•"/>
              <a:defRPr/>
            </a:pPr>
            <a:r>
              <a:rPr lang="hu-HU" sz="2400" dirty="0">
                <a:latin typeface="+mn-lt"/>
              </a:rPr>
              <a:t>az új struktúra életképessége…?</a:t>
            </a:r>
            <a:endParaRPr lang="hu-HU" sz="2400" b="1" i="1" dirty="0">
              <a:latin typeface="+mn-lt"/>
            </a:endParaRPr>
          </a:p>
          <a:p>
            <a:pPr>
              <a:defRPr/>
            </a:pPr>
            <a:endParaRPr lang="hu-HU" altLang="hu-HU" sz="2000" b="1" i="1" dirty="0">
              <a:latin typeface="+mj-lt"/>
            </a:endParaRPr>
          </a:p>
        </p:txBody>
      </p:sp>
      <p:sp>
        <p:nvSpPr>
          <p:cNvPr id="5" name="Szövegdoboz 4"/>
          <p:cNvSpPr txBox="1"/>
          <p:nvPr/>
        </p:nvSpPr>
        <p:spPr>
          <a:xfrm>
            <a:off x="1042988" y="620713"/>
            <a:ext cx="7632700" cy="1446212"/>
          </a:xfrm>
          <a:prstGeom prst="rect">
            <a:avLst/>
          </a:prstGeom>
          <a:noFill/>
        </p:spPr>
        <p:txBody>
          <a:bodyPr>
            <a:spAutoFit/>
          </a:bodyPr>
          <a:lstStyle/>
          <a:p>
            <a:pPr algn="ctr">
              <a:defRPr/>
            </a:pPr>
            <a:r>
              <a:rPr lang="hu-HU" altLang="hu-HU" sz="4400" b="1" dirty="0">
                <a:latin typeface="+mj-lt"/>
              </a:rPr>
              <a:t>A végrehajtó hatalom </a:t>
            </a:r>
            <a:r>
              <a:rPr lang="hu-HU" altLang="hu-HU" sz="4400" b="1" dirty="0" err="1">
                <a:latin typeface="+mj-lt"/>
              </a:rPr>
              <a:t>reformja-</a:t>
            </a:r>
            <a:r>
              <a:rPr lang="hu-HU" sz="4400" b="1" dirty="0" err="1">
                <a:latin typeface="+mj-lt"/>
              </a:rPr>
              <a:t>prezidencializálódás</a:t>
            </a:r>
            <a:endParaRPr lang="hu-HU" sz="4400" dirty="0">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ím 1"/>
          <p:cNvSpPr>
            <a:spLocks noGrp="1"/>
          </p:cNvSpPr>
          <p:nvPr>
            <p:ph type="title"/>
          </p:nvPr>
        </p:nvSpPr>
        <p:spPr>
          <a:xfrm>
            <a:off x="477838" y="549275"/>
            <a:ext cx="8229600" cy="1511300"/>
          </a:xfrm>
        </p:spPr>
        <p:txBody>
          <a:bodyPr/>
          <a:lstStyle/>
          <a:p>
            <a:pPr algn="ctr"/>
            <a:r>
              <a:rPr lang="hu-HU" altLang="hu-HU" b="1" smtClean="0"/>
              <a:t/>
            </a:r>
            <a:br>
              <a:rPr lang="hu-HU" altLang="hu-HU" b="1" smtClean="0"/>
            </a:br>
            <a:r>
              <a:rPr lang="hu-HU" altLang="hu-HU" b="1" smtClean="0"/>
              <a:t>Magyary a „közigazgatás és a közönség” kapcsolatáról</a:t>
            </a:r>
            <a:br>
              <a:rPr lang="hu-HU" altLang="hu-HU" b="1" smtClean="0"/>
            </a:br>
            <a:endParaRPr lang="hu-HU" altLang="hu-HU" b="1" smtClean="0"/>
          </a:p>
        </p:txBody>
      </p:sp>
      <p:sp>
        <p:nvSpPr>
          <p:cNvPr id="13315" name="Tartalom helye 2"/>
          <p:cNvSpPr>
            <a:spLocks noGrp="1"/>
          </p:cNvSpPr>
          <p:nvPr>
            <p:ph idx="1"/>
          </p:nvPr>
        </p:nvSpPr>
        <p:spPr>
          <a:xfrm>
            <a:off x="3563938" y="2060575"/>
            <a:ext cx="5205412" cy="3384550"/>
          </a:xfrm>
        </p:spPr>
        <p:txBody>
          <a:bodyPr/>
          <a:lstStyle/>
          <a:p>
            <a:r>
              <a:rPr lang="hu-HU" altLang="hu-HU" sz="2000" b="1" i="1" smtClean="0"/>
              <a:t>A közigazgatás és az emberek közötti kapcsolatban kiemelkedő szerepük van az önkormányzatoknak.</a:t>
            </a:r>
          </a:p>
          <a:p>
            <a:r>
              <a:rPr lang="hu-HU" altLang="hu-HU" sz="2000" b="1" i="1" smtClean="0"/>
              <a:t>„Ha a közigazgatásban az önkormányzati elem aktív közreműködése gyenge, akkor növekszik a bürokratikus szerveknek, a tisztviselőknek a szerepe és felelőssége.”</a:t>
            </a:r>
          </a:p>
          <a:p>
            <a:r>
              <a:rPr lang="hu-HU" altLang="hu-HU" sz="2000" b="1" i="1" smtClean="0"/>
              <a:t>A közigazgatás „sikere” azon múlik mennyire ismeri az emberek viszonyait, szükségleteit, lehetőségeit.</a:t>
            </a:r>
          </a:p>
          <a:p>
            <a:endParaRPr lang="hu-HU" altLang="hu-HU" smtClean="0"/>
          </a:p>
        </p:txBody>
      </p:sp>
      <p:pic>
        <p:nvPicPr>
          <p:cNvPr id="13316" name="Picture 5" descr="C:\Users\user\Pictures\magyary kötet.jpeg"/>
          <p:cNvPicPr>
            <a:picLocks noChangeAspect="1" noChangeArrowheads="1"/>
          </p:cNvPicPr>
          <p:nvPr/>
        </p:nvPicPr>
        <p:blipFill>
          <a:blip r:embed="rId3" cstate="print"/>
          <a:srcRect/>
          <a:stretch>
            <a:fillRect/>
          </a:stretch>
        </p:blipFill>
        <p:spPr bwMode="auto">
          <a:xfrm>
            <a:off x="179388" y="3683000"/>
            <a:ext cx="3455987" cy="29860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ím 1"/>
          <p:cNvSpPr>
            <a:spLocks noGrp="1"/>
          </p:cNvSpPr>
          <p:nvPr>
            <p:ph type="title"/>
          </p:nvPr>
        </p:nvSpPr>
        <p:spPr>
          <a:xfrm>
            <a:off x="428625" y="620713"/>
            <a:ext cx="8229600" cy="1503362"/>
          </a:xfrm>
        </p:spPr>
        <p:txBody>
          <a:bodyPr/>
          <a:lstStyle/>
          <a:p>
            <a:pPr algn="ctr"/>
            <a:r>
              <a:rPr lang="hu-HU" altLang="hu-HU" sz="3600" b="1" smtClean="0"/>
              <a:t>Magyary a „közigazgatás és a közönség” kapcsolatáról</a:t>
            </a:r>
          </a:p>
        </p:txBody>
      </p:sp>
      <p:sp>
        <p:nvSpPr>
          <p:cNvPr id="14339" name="Tartalom helye 2"/>
          <p:cNvSpPr>
            <a:spLocks noGrp="1"/>
          </p:cNvSpPr>
          <p:nvPr>
            <p:ph idx="1"/>
          </p:nvPr>
        </p:nvSpPr>
        <p:spPr>
          <a:xfrm>
            <a:off x="3708400" y="1916113"/>
            <a:ext cx="4978400" cy="4210050"/>
          </a:xfrm>
        </p:spPr>
        <p:txBody>
          <a:bodyPr/>
          <a:lstStyle/>
          <a:p>
            <a:pPr lvl="2">
              <a:buFont typeface="Arial" charset="0"/>
              <a:buNone/>
            </a:pPr>
            <a:r>
              <a:rPr lang="hu-HU" altLang="hu-HU" sz="2000" b="1" i="1" smtClean="0"/>
              <a:t>	Az  alsófokú helyi és önkormányzati közigazgatás működése szorosan összefügg a központi szervek, a kormány működésével, és ezért a kormánynak igen nagy a felelőssége a közigazgatás és az emberek viszonyának alakulásáért.</a:t>
            </a:r>
          </a:p>
          <a:p>
            <a:pPr lvl="2">
              <a:buFont typeface="Arial" charset="0"/>
              <a:buNone/>
            </a:pPr>
            <a:r>
              <a:rPr lang="hu-HU" altLang="hu-HU" sz="2000" b="1" i="1" smtClean="0"/>
              <a:t>	A közigazgatás magára hagyva, az emberek teljes passzivitása mellett, nem képes arra, hogy feladatait megoldhassa.</a:t>
            </a:r>
          </a:p>
          <a:p>
            <a:pPr lvl="2">
              <a:buFont typeface="Arial" charset="0"/>
              <a:buNone/>
            </a:pPr>
            <a:endParaRPr lang="hu-HU" altLang="hu-HU" sz="2000" b="1" i="1" smtClean="0"/>
          </a:p>
          <a:p>
            <a:pPr lvl="2">
              <a:buFont typeface="Arial" charset="0"/>
              <a:buNone/>
            </a:pPr>
            <a:endParaRPr lang="hu-HU" altLang="hu-HU" sz="2000" smtClean="0"/>
          </a:p>
        </p:txBody>
      </p:sp>
      <p:pic>
        <p:nvPicPr>
          <p:cNvPr id="14340" name="Picture 5" descr="C:\Users\user\Pictures\magyary kötet.jpeg"/>
          <p:cNvPicPr>
            <a:picLocks noChangeAspect="1" noChangeArrowheads="1"/>
          </p:cNvPicPr>
          <p:nvPr/>
        </p:nvPicPr>
        <p:blipFill>
          <a:blip r:embed="rId2" cstate="print"/>
          <a:srcRect/>
          <a:stretch>
            <a:fillRect/>
          </a:stretch>
        </p:blipFill>
        <p:spPr bwMode="auto">
          <a:xfrm>
            <a:off x="179388" y="3683000"/>
            <a:ext cx="3455987" cy="29860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ím 1"/>
          <p:cNvSpPr>
            <a:spLocks noGrp="1"/>
          </p:cNvSpPr>
          <p:nvPr>
            <p:ph type="title"/>
          </p:nvPr>
        </p:nvSpPr>
        <p:spPr>
          <a:xfrm>
            <a:off x="395288" y="836613"/>
            <a:ext cx="8535987" cy="1143000"/>
          </a:xfrm>
        </p:spPr>
        <p:txBody>
          <a:bodyPr/>
          <a:lstStyle/>
          <a:p>
            <a:pPr algn="ctr"/>
            <a:r>
              <a:rPr lang="hu-HU" altLang="hu-HU" b="1" smtClean="0"/>
              <a:t>Magyary a „közigazgatás és a közönség” kapcsolatáról</a:t>
            </a:r>
            <a:endParaRPr lang="hu-HU" altLang="hu-HU" b="1" i="1" smtClean="0"/>
          </a:p>
        </p:txBody>
      </p:sp>
      <p:sp>
        <p:nvSpPr>
          <p:cNvPr id="15363" name="Tartalom helye 2"/>
          <p:cNvSpPr>
            <a:spLocks noGrp="1"/>
          </p:cNvSpPr>
          <p:nvPr>
            <p:ph idx="1"/>
          </p:nvPr>
        </p:nvSpPr>
        <p:spPr>
          <a:xfrm>
            <a:off x="3708400" y="1992313"/>
            <a:ext cx="5070475" cy="3489325"/>
          </a:xfrm>
        </p:spPr>
        <p:txBody>
          <a:bodyPr/>
          <a:lstStyle/>
          <a:p>
            <a:r>
              <a:rPr lang="hu-HU" altLang="hu-HU" sz="2400" b="1" i="1" smtClean="0"/>
              <a:t>Az emberek közreműködésének egyedüli módja a területi önkormányzat.</a:t>
            </a:r>
          </a:p>
          <a:p>
            <a:r>
              <a:rPr lang="hu-HU" altLang="hu-HU" sz="2400" b="1" i="1" smtClean="0"/>
              <a:t>Az államnak arra kell törekednie, hogy az emberek hozzá ne csak kényszerből, hanem meggyőződésből ragaszkodjanak.</a:t>
            </a:r>
          </a:p>
          <a:p>
            <a:r>
              <a:rPr lang="hu-HU" altLang="hu-HU" sz="2400" b="1" i="1" smtClean="0"/>
              <a:t>Az állam az emberek számára annyit jelent, amennyit közigazgatása ér.</a:t>
            </a:r>
          </a:p>
        </p:txBody>
      </p:sp>
      <p:pic>
        <p:nvPicPr>
          <p:cNvPr id="15364" name="Picture 5" descr="C:\Users\user\Pictures\magyary kötet.jpeg"/>
          <p:cNvPicPr>
            <a:picLocks noChangeAspect="1" noChangeArrowheads="1"/>
          </p:cNvPicPr>
          <p:nvPr/>
        </p:nvPicPr>
        <p:blipFill>
          <a:blip r:embed="rId2" cstate="print"/>
          <a:srcRect/>
          <a:stretch>
            <a:fillRect/>
          </a:stretch>
        </p:blipFill>
        <p:spPr bwMode="auto">
          <a:xfrm>
            <a:off x="179388" y="3683000"/>
            <a:ext cx="3455987" cy="298608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ím 1"/>
          <p:cNvSpPr>
            <a:spLocks noGrp="1"/>
          </p:cNvSpPr>
          <p:nvPr>
            <p:ph type="title"/>
          </p:nvPr>
        </p:nvSpPr>
        <p:spPr>
          <a:xfrm>
            <a:off x="457200" y="476250"/>
            <a:ext cx="8229600" cy="1503363"/>
          </a:xfrm>
        </p:spPr>
        <p:txBody>
          <a:bodyPr/>
          <a:lstStyle/>
          <a:p>
            <a:pPr algn="ctr"/>
            <a:r>
              <a:rPr lang="hu-HU" altLang="hu-HU" b="1" smtClean="0"/>
              <a:t>Erős állam-jogszerű közigazgatás-eredményesség</a:t>
            </a:r>
          </a:p>
        </p:txBody>
      </p:sp>
      <p:sp>
        <p:nvSpPr>
          <p:cNvPr id="16387" name="Tartalom helye 2"/>
          <p:cNvSpPr>
            <a:spLocks noGrp="1"/>
          </p:cNvSpPr>
          <p:nvPr>
            <p:ph idx="1"/>
          </p:nvPr>
        </p:nvSpPr>
        <p:spPr>
          <a:xfrm>
            <a:off x="457200" y="2205038"/>
            <a:ext cx="8229600" cy="3024187"/>
          </a:xfrm>
        </p:spPr>
        <p:txBody>
          <a:bodyPr/>
          <a:lstStyle/>
          <a:p>
            <a:r>
              <a:rPr lang="hu-HU" altLang="hu-HU" smtClean="0"/>
              <a:t>A 19. században a </a:t>
            </a:r>
            <a:r>
              <a:rPr lang="hu-HU" altLang="hu-HU" b="1" smtClean="0"/>
              <a:t>közigazgatás jogszerűségé</a:t>
            </a:r>
            <a:r>
              <a:rPr lang="hu-HU" altLang="hu-HU" smtClean="0"/>
              <a:t>nek elérése volt a legfőbb cél.</a:t>
            </a:r>
          </a:p>
          <a:p>
            <a:r>
              <a:rPr lang="hu-HU" altLang="hu-HU" smtClean="0"/>
              <a:t>A 20. században ehhez csatlakozott az </a:t>
            </a:r>
            <a:r>
              <a:rPr lang="hu-HU" altLang="hu-HU" b="1" smtClean="0"/>
              <a:t>eredményes közigazgatás </a:t>
            </a:r>
            <a:r>
              <a:rPr lang="hu-HU" altLang="hu-HU" smtClean="0"/>
              <a:t>igénye.</a:t>
            </a:r>
          </a:p>
          <a:p>
            <a:r>
              <a:rPr lang="hu-HU" altLang="hu-HU" smtClean="0"/>
              <a:t>A kettő </a:t>
            </a:r>
            <a:r>
              <a:rPr lang="hu-HU" altLang="hu-HU" b="1" smtClean="0"/>
              <a:t>egymást kiegészítő </a:t>
            </a:r>
            <a:r>
              <a:rPr lang="hu-HU" altLang="hu-HU" smtClean="0"/>
              <a:t>és nem egymást lerontó jelleggel kell, hogy működjön!* </a:t>
            </a:r>
          </a:p>
        </p:txBody>
      </p:sp>
      <p:pic>
        <p:nvPicPr>
          <p:cNvPr id="16388" name="Picture 7" descr="C:\Users\user\Pictures\bibó.jpg"/>
          <p:cNvPicPr>
            <a:picLocks noChangeAspect="1" noChangeArrowheads="1"/>
          </p:cNvPicPr>
          <p:nvPr/>
        </p:nvPicPr>
        <p:blipFill>
          <a:blip r:embed="rId2" cstate="print"/>
          <a:srcRect/>
          <a:stretch>
            <a:fillRect/>
          </a:stretch>
        </p:blipFill>
        <p:spPr bwMode="auto">
          <a:xfrm>
            <a:off x="7200900" y="4221163"/>
            <a:ext cx="1943100" cy="2352675"/>
          </a:xfrm>
          <a:prstGeom prst="rect">
            <a:avLst/>
          </a:prstGeom>
          <a:noFill/>
          <a:ln w="9525">
            <a:noFill/>
            <a:miter lim="800000"/>
            <a:headEnd/>
            <a:tailEnd/>
          </a:ln>
        </p:spPr>
      </p:pic>
      <p:sp>
        <p:nvSpPr>
          <p:cNvPr id="16389" name="Szövegdoboz 8"/>
          <p:cNvSpPr txBox="1">
            <a:spLocks noChangeArrowheads="1"/>
          </p:cNvSpPr>
          <p:nvPr/>
        </p:nvSpPr>
        <p:spPr bwMode="auto">
          <a:xfrm>
            <a:off x="107950" y="5876925"/>
            <a:ext cx="6985000" cy="523875"/>
          </a:xfrm>
          <a:prstGeom prst="rect">
            <a:avLst/>
          </a:prstGeom>
          <a:noFill/>
          <a:ln w="9525">
            <a:noFill/>
            <a:miter lim="800000"/>
            <a:headEnd/>
            <a:tailEnd/>
          </a:ln>
        </p:spPr>
        <p:txBody>
          <a:bodyPr>
            <a:spAutoFit/>
          </a:bodyPr>
          <a:lstStyle/>
          <a:p>
            <a:r>
              <a:rPr lang="hu-HU"/>
              <a:t>*</a:t>
            </a:r>
            <a:r>
              <a:rPr lang="hu-HU" sz="1000"/>
              <a:t>Bibó István: Jogszerű közigazgatás, eredményes közigazgatás, erős végrehajtó hatalom. In.:  Bibó válogatott tanulmányok I. kötet  1986. 273-294.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ím 1"/>
          <p:cNvSpPr>
            <a:spLocks noGrp="1"/>
          </p:cNvSpPr>
          <p:nvPr>
            <p:ph type="title"/>
          </p:nvPr>
        </p:nvSpPr>
        <p:spPr/>
        <p:txBody>
          <a:bodyPr/>
          <a:lstStyle/>
          <a:p>
            <a:r>
              <a:rPr lang="hu-HU" smtClean="0"/>
              <a:t>Önkormányzati autonómia</a:t>
            </a:r>
          </a:p>
        </p:txBody>
      </p:sp>
      <p:sp>
        <p:nvSpPr>
          <p:cNvPr id="17411" name="Szöveg helye 2"/>
          <p:cNvSpPr>
            <a:spLocks noGrp="1"/>
          </p:cNvSpPr>
          <p:nvPr>
            <p:ph type="body" idx="1"/>
          </p:nvPr>
        </p:nvSpPr>
        <p:spPr/>
        <p:txBody>
          <a:bodyPr/>
          <a:lstStyle/>
          <a:p>
            <a:r>
              <a:rPr lang="hu-HU" smtClean="0"/>
              <a:t>Alkotmány</a:t>
            </a:r>
          </a:p>
        </p:txBody>
      </p:sp>
      <p:sp>
        <p:nvSpPr>
          <p:cNvPr id="17412" name="Tartalom helye 3"/>
          <p:cNvSpPr>
            <a:spLocks noGrp="1"/>
          </p:cNvSpPr>
          <p:nvPr>
            <p:ph sz="half" idx="2"/>
          </p:nvPr>
        </p:nvSpPr>
        <p:spPr/>
        <p:txBody>
          <a:bodyPr/>
          <a:lstStyle/>
          <a:p>
            <a:r>
              <a:rPr lang="hu-HU" sz="1800" smtClean="0"/>
              <a:t>42. § A község, a város, a főváros és kerületei, valamint a megye választópolgárainak közösségét megilleti </a:t>
            </a:r>
            <a:r>
              <a:rPr lang="hu-HU" sz="1800" b="1" smtClean="0"/>
              <a:t>a helyi önkormányzás joga</a:t>
            </a:r>
            <a:r>
              <a:rPr lang="hu-HU" sz="1800" smtClean="0"/>
              <a:t>. A helyi önkormányzás a választópolgárok közösségét érintő helyi közügyek önálló, demokratikus intézése, a helyi közhatalomnak a lakosság érdekében való gyakorlása.</a:t>
            </a:r>
          </a:p>
          <a:p>
            <a:r>
              <a:rPr lang="hu-HU" sz="1800" smtClean="0"/>
              <a:t>43. § (1) A </a:t>
            </a:r>
            <a:r>
              <a:rPr lang="hu-HU" sz="1800" b="1" smtClean="0"/>
              <a:t>helyi önkormányzatok alapjogai</a:t>
            </a:r>
            <a:r>
              <a:rPr lang="hu-HU" sz="1800" smtClean="0"/>
              <a:t> (44/A. §) egyenlőek. Az önkormányzatok kötelezettségei eltérőek lehetnek.</a:t>
            </a:r>
          </a:p>
          <a:p>
            <a:endParaRPr lang="hu-HU" smtClean="0"/>
          </a:p>
        </p:txBody>
      </p:sp>
      <p:sp>
        <p:nvSpPr>
          <p:cNvPr id="17413" name="Szöveg helye 4"/>
          <p:cNvSpPr>
            <a:spLocks noGrp="1"/>
          </p:cNvSpPr>
          <p:nvPr>
            <p:ph type="body" sz="quarter" idx="3"/>
          </p:nvPr>
        </p:nvSpPr>
        <p:spPr/>
        <p:txBody>
          <a:bodyPr/>
          <a:lstStyle/>
          <a:p>
            <a:r>
              <a:rPr lang="hu-HU" smtClean="0"/>
              <a:t>Alaptörvény</a:t>
            </a:r>
          </a:p>
        </p:txBody>
      </p:sp>
      <p:sp>
        <p:nvSpPr>
          <p:cNvPr id="17414" name="Tartalom helye 5"/>
          <p:cNvSpPr>
            <a:spLocks noGrp="1"/>
          </p:cNvSpPr>
          <p:nvPr>
            <p:ph sz="quarter" idx="4"/>
          </p:nvPr>
        </p:nvSpPr>
        <p:spPr/>
        <p:txBody>
          <a:bodyPr/>
          <a:lstStyle/>
          <a:p>
            <a:r>
              <a:rPr lang="hu-HU" smtClean="0"/>
              <a:t>31. cikk (1) Magyarországon a helyi közügyek intézése és a helyi közhatalom gyakorlása érdekében helyi önkormányzatok működnek.</a:t>
            </a:r>
          </a:p>
          <a:p>
            <a:endParaRPr lang="hu-HU" smtClean="0"/>
          </a:p>
          <a:p>
            <a:endParaRPr lang="hu-HU"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ím 1"/>
          <p:cNvSpPr>
            <a:spLocks noGrp="1"/>
          </p:cNvSpPr>
          <p:nvPr>
            <p:ph type="title"/>
          </p:nvPr>
        </p:nvSpPr>
        <p:spPr/>
        <p:txBody>
          <a:bodyPr/>
          <a:lstStyle/>
          <a:p>
            <a:r>
              <a:rPr lang="hu-HU" smtClean="0"/>
              <a:t>Önkormányzati autonómia</a:t>
            </a:r>
          </a:p>
        </p:txBody>
      </p:sp>
      <p:sp>
        <p:nvSpPr>
          <p:cNvPr id="18435" name="Szöveg helye 2"/>
          <p:cNvSpPr>
            <a:spLocks noGrp="1"/>
          </p:cNvSpPr>
          <p:nvPr>
            <p:ph type="body" idx="1"/>
          </p:nvPr>
        </p:nvSpPr>
        <p:spPr/>
        <p:txBody>
          <a:bodyPr/>
          <a:lstStyle/>
          <a:p>
            <a:r>
              <a:rPr lang="hu-HU" smtClean="0"/>
              <a:t>Mötv.*</a:t>
            </a:r>
          </a:p>
        </p:txBody>
      </p:sp>
      <p:sp>
        <p:nvSpPr>
          <p:cNvPr id="18436" name="Tartalom helye 3"/>
          <p:cNvSpPr>
            <a:spLocks noGrp="1"/>
          </p:cNvSpPr>
          <p:nvPr>
            <p:ph sz="half" idx="2"/>
          </p:nvPr>
        </p:nvSpPr>
        <p:spPr/>
        <p:txBody>
          <a:bodyPr/>
          <a:lstStyle/>
          <a:p>
            <a:r>
              <a:rPr lang="hu-HU" smtClean="0"/>
              <a:t>3. § (1) A helyi önkormányzás joga a települések (települési önkormányzatok) és a megyék (területi önkormányzatok) választópolgárainak közösségét illeti meg.</a:t>
            </a:r>
          </a:p>
          <a:p>
            <a:endParaRPr lang="hu-HU" smtClean="0"/>
          </a:p>
          <a:p>
            <a:endParaRPr lang="hu-HU" smtClean="0"/>
          </a:p>
        </p:txBody>
      </p:sp>
      <p:sp>
        <p:nvSpPr>
          <p:cNvPr id="18437" name="Szöveg helye 4"/>
          <p:cNvSpPr>
            <a:spLocks noGrp="1"/>
          </p:cNvSpPr>
          <p:nvPr>
            <p:ph type="body" sz="quarter" idx="3"/>
          </p:nvPr>
        </p:nvSpPr>
        <p:spPr/>
        <p:txBody>
          <a:bodyPr/>
          <a:lstStyle/>
          <a:p>
            <a:r>
              <a:rPr lang="hu-HU" smtClean="0"/>
              <a:t>Mötv. Preambuluma</a:t>
            </a:r>
          </a:p>
        </p:txBody>
      </p:sp>
      <p:sp>
        <p:nvSpPr>
          <p:cNvPr id="18438" name="Tartalom helye 5"/>
          <p:cNvSpPr>
            <a:spLocks noGrp="1"/>
          </p:cNvSpPr>
          <p:nvPr>
            <p:ph sz="quarter" idx="4"/>
          </p:nvPr>
        </p:nvSpPr>
        <p:spPr/>
        <p:txBody>
          <a:bodyPr/>
          <a:lstStyle/>
          <a:p>
            <a:r>
              <a:rPr lang="hu-HU" smtClean="0"/>
              <a:t>A helyi önkormányzatok </a:t>
            </a:r>
            <a:r>
              <a:rPr lang="hu-HU" b="1" smtClean="0"/>
              <a:t>az egységes állami szervezetrendszer részeként </a:t>
            </a:r>
            <a:r>
              <a:rPr lang="hu-HU" smtClean="0"/>
              <a:t>hozzájárulnak az Alaptörvényben foglalt államcélok megvalósításához, elősegítik a jogszabályi kötelezettségek teljesítését.</a:t>
            </a:r>
          </a:p>
          <a:p>
            <a:endParaRPr lang="hu-HU" smtClean="0"/>
          </a:p>
          <a:p>
            <a:endParaRPr lang="hu-HU" smtClean="0"/>
          </a:p>
        </p:txBody>
      </p:sp>
      <p:sp>
        <p:nvSpPr>
          <p:cNvPr id="18439" name="Szövegdoboz 6"/>
          <p:cNvSpPr txBox="1">
            <a:spLocks noChangeArrowheads="1"/>
          </p:cNvSpPr>
          <p:nvPr/>
        </p:nvSpPr>
        <p:spPr bwMode="auto">
          <a:xfrm>
            <a:off x="323850" y="6092825"/>
            <a:ext cx="4176713" cy="646113"/>
          </a:xfrm>
          <a:prstGeom prst="rect">
            <a:avLst/>
          </a:prstGeom>
          <a:noFill/>
          <a:ln w="9525">
            <a:noFill/>
            <a:miter lim="800000"/>
            <a:headEnd/>
            <a:tailEnd/>
          </a:ln>
        </p:spPr>
        <p:txBody>
          <a:bodyPr>
            <a:spAutoFit/>
          </a:bodyPr>
          <a:lstStyle/>
          <a:p>
            <a:r>
              <a:rPr lang="hu-HU"/>
              <a:t>*Magyarország helyi önkormányzatiról szóló 2011. évi CLXXXIX. Tv</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ím 1"/>
          <p:cNvSpPr>
            <a:spLocks noGrp="1"/>
          </p:cNvSpPr>
          <p:nvPr>
            <p:ph type="title"/>
          </p:nvPr>
        </p:nvSpPr>
        <p:spPr>
          <a:xfrm>
            <a:off x="395288" y="836613"/>
            <a:ext cx="8229600" cy="1143000"/>
          </a:xfrm>
        </p:spPr>
        <p:txBody>
          <a:bodyPr/>
          <a:lstStyle/>
          <a:p>
            <a:pPr algn="ctr"/>
            <a:r>
              <a:rPr lang="hu-HU" altLang="hu-HU" b="1" smtClean="0"/>
              <a:t>Autonóm önkormányzatok?</a:t>
            </a:r>
          </a:p>
        </p:txBody>
      </p:sp>
      <p:sp>
        <p:nvSpPr>
          <p:cNvPr id="19459" name="Tartalom helye 2"/>
          <p:cNvSpPr>
            <a:spLocks noGrp="1"/>
          </p:cNvSpPr>
          <p:nvPr>
            <p:ph idx="1"/>
          </p:nvPr>
        </p:nvSpPr>
        <p:spPr>
          <a:xfrm>
            <a:off x="395288" y="1979613"/>
            <a:ext cx="3744912" cy="4257675"/>
          </a:xfrm>
        </p:spPr>
        <p:txBody>
          <a:bodyPr/>
          <a:lstStyle/>
          <a:p>
            <a:endParaRPr lang="hu-HU" altLang="hu-HU" sz="1800" b="1" i="1" smtClean="0"/>
          </a:p>
          <a:p>
            <a:endParaRPr lang="hu-HU" altLang="hu-HU" sz="2400" smtClean="0"/>
          </a:p>
          <a:p>
            <a:endParaRPr lang="hu-HU" altLang="hu-HU" smtClean="0"/>
          </a:p>
        </p:txBody>
      </p:sp>
      <p:sp>
        <p:nvSpPr>
          <p:cNvPr id="5" name="Szövegdoboz 4"/>
          <p:cNvSpPr txBox="1"/>
          <p:nvPr/>
        </p:nvSpPr>
        <p:spPr>
          <a:xfrm>
            <a:off x="755650" y="1844675"/>
            <a:ext cx="6337300" cy="4248150"/>
          </a:xfrm>
          <a:prstGeom prst="rect">
            <a:avLst/>
          </a:prstGeom>
          <a:noFill/>
        </p:spPr>
        <p:txBody>
          <a:bodyPr>
            <a:spAutoFit/>
          </a:bodyPr>
          <a:lstStyle/>
          <a:p>
            <a:pPr algn="ctr">
              <a:defRPr/>
            </a:pPr>
            <a:r>
              <a:rPr lang="hu-HU" sz="2800" dirty="0">
                <a:latin typeface="+mn-lt"/>
              </a:rPr>
              <a:t>Törvényességi </a:t>
            </a:r>
            <a:r>
              <a:rPr lang="hu-HU" sz="2800" b="1" dirty="0">
                <a:latin typeface="+mn-lt"/>
              </a:rPr>
              <a:t>ellenőrzés</a:t>
            </a:r>
          </a:p>
          <a:p>
            <a:pPr algn="ctr">
              <a:defRPr/>
            </a:pPr>
            <a:endParaRPr lang="hu-HU" sz="2800" dirty="0">
              <a:latin typeface="+mn-lt"/>
            </a:endParaRPr>
          </a:p>
          <a:p>
            <a:pPr algn="ctr">
              <a:defRPr/>
            </a:pPr>
            <a:endParaRPr lang="hu-HU" sz="2800" dirty="0">
              <a:latin typeface="+mn-lt"/>
            </a:endParaRPr>
          </a:p>
          <a:p>
            <a:pPr algn="ctr">
              <a:defRPr/>
            </a:pPr>
            <a:r>
              <a:rPr lang="hu-HU" sz="2800" dirty="0">
                <a:latin typeface="+mn-lt"/>
              </a:rPr>
              <a:t>Törvényességi </a:t>
            </a:r>
            <a:r>
              <a:rPr lang="hu-HU" sz="2800" b="1" dirty="0">
                <a:latin typeface="+mn-lt"/>
              </a:rPr>
              <a:t>felügyelet</a:t>
            </a:r>
          </a:p>
          <a:p>
            <a:pPr>
              <a:buFont typeface="Arial" pitchFamily="34" charset="0"/>
              <a:buChar char="•"/>
              <a:defRPr/>
            </a:pPr>
            <a:r>
              <a:rPr lang="hu-HU" sz="2800" b="1" dirty="0">
                <a:latin typeface="+mn-lt"/>
              </a:rPr>
              <a:t>Önkormányzati rendeletek felülvizsgálata (Alkotmánybíróság és Kúria)</a:t>
            </a:r>
          </a:p>
          <a:p>
            <a:pPr>
              <a:buFont typeface="Arial" pitchFamily="34" charset="0"/>
              <a:buChar char="•"/>
              <a:defRPr/>
            </a:pPr>
            <a:r>
              <a:rPr lang="hu-HU" sz="2800" b="1" dirty="0">
                <a:latin typeface="+mn-lt"/>
              </a:rPr>
              <a:t>Rendeletalkotás pótlása</a:t>
            </a:r>
          </a:p>
          <a:p>
            <a:pPr>
              <a:buFont typeface="Arial" pitchFamily="34" charset="0"/>
              <a:buChar char="•"/>
              <a:defRPr/>
            </a:pPr>
            <a:endParaRPr lang="hu-HU" sz="2800" b="1" dirty="0">
              <a:latin typeface="+mn-lt"/>
            </a:endParaRPr>
          </a:p>
          <a:p>
            <a:pPr>
              <a:defRPr/>
            </a:pPr>
            <a:endParaRPr lang="hu-HU" dirty="0"/>
          </a:p>
        </p:txBody>
      </p:sp>
      <p:sp>
        <p:nvSpPr>
          <p:cNvPr id="7" name="Lefelé nyíl 6"/>
          <p:cNvSpPr/>
          <p:nvPr/>
        </p:nvSpPr>
        <p:spPr>
          <a:xfrm>
            <a:off x="4140200" y="2276475"/>
            <a:ext cx="484188" cy="9794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u-HU"/>
          </a:p>
        </p:txBody>
      </p:sp>
      <p:sp>
        <p:nvSpPr>
          <p:cNvPr id="6" name="Szövegdoboz 5"/>
          <p:cNvSpPr txBox="1"/>
          <p:nvPr/>
        </p:nvSpPr>
        <p:spPr>
          <a:xfrm>
            <a:off x="7308850" y="3573463"/>
            <a:ext cx="1835150" cy="954087"/>
          </a:xfrm>
          <a:prstGeom prst="rect">
            <a:avLst/>
          </a:prstGeom>
          <a:noFill/>
        </p:spPr>
        <p:txBody>
          <a:bodyPr>
            <a:spAutoFit/>
          </a:bodyPr>
          <a:lstStyle/>
          <a:p>
            <a:pPr>
              <a:defRPr/>
            </a:pPr>
            <a:r>
              <a:rPr lang="hu-HU" sz="2800" b="1" dirty="0">
                <a:latin typeface="+mn-lt"/>
              </a:rPr>
              <a:t>+Bírói Garancia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8313" y="692150"/>
            <a:ext cx="8229600" cy="1368425"/>
          </a:xfrm>
        </p:spPr>
        <p:txBody>
          <a:bodyPr/>
          <a:lstStyle/>
          <a:p>
            <a:pPr>
              <a:defRPr/>
            </a:pPr>
            <a:r>
              <a:rPr lang="hu-HU" b="1" dirty="0" smtClean="0">
                <a:latin typeface="+mn-lt"/>
              </a:rPr>
              <a:t>Önkormányzati „alapjogok”</a:t>
            </a:r>
            <a:endParaRPr lang="hu-HU" b="1" dirty="0">
              <a:latin typeface="+mn-lt"/>
            </a:endParaRPr>
          </a:p>
        </p:txBody>
      </p:sp>
      <p:sp>
        <p:nvSpPr>
          <p:cNvPr id="20483" name="Tartalom helye 2"/>
          <p:cNvSpPr>
            <a:spLocks noGrp="1"/>
          </p:cNvSpPr>
          <p:nvPr>
            <p:ph idx="1"/>
          </p:nvPr>
        </p:nvSpPr>
        <p:spPr>
          <a:xfrm>
            <a:off x="457200" y="1916113"/>
            <a:ext cx="4546600" cy="4210050"/>
          </a:xfrm>
        </p:spPr>
        <p:txBody>
          <a:bodyPr/>
          <a:lstStyle/>
          <a:p>
            <a:r>
              <a:rPr lang="hu-HU" sz="1800" smtClean="0"/>
              <a:t>Normaalkotás</a:t>
            </a:r>
          </a:p>
          <a:p>
            <a:r>
              <a:rPr lang="hu-HU" sz="1800" smtClean="0"/>
              <a:t>Tulajdonnal való rendelkezés</a:t>
            </a:r>
          </a:p>
          <a:p>
            <a:r>
              <a:rPr lang="hu-HU" sz="1800" smtClean="0"/>
              <a:t>Önálló gazdálkodás</a:t>
            </a:r>
          </a:p>
          <a:p>
            <a:r>
              <a:rPr lang="hu-HU" sz="1800" smtClean="0"/>
              <a:t>Adókivetés</a:t>
            </a:r>
          </a:p>
          <a:p>
            <a:r>
              <a:rPr lang="hu-HU" sz="1800" smtClean="0"/>
              <a:t>Szervezetalakítás</a:t>
            </a:r>
          </a:p>
          <a:p>
            <a:r>
              <a:rPr lang="hu-HU" sz="1800" smtClean="0"/>
              <a:t>Kitüntetés</a:t>
            </a:r>
          </a:p>
          <a:p>
            <a:r>
              <a:rPr lang="hu-HU" sz="1800" smtClean="0"/>
              <a:t>Társuláshoz való jog</a:t>
            </a:r>
          </a:p>
          <a:p>
            <a:pPr algn="ctr"/>
            <a:endParaRPr lang="hu-HU" sz="1800" smtClean="0"/>
          </a:p>
          <a:p>
            <a:r>
              <a:rPr lang="hu-HU" sz="2400" smtClean="0"/>
              <a:t>4/1993. (II. 12.) Ab határozat: </a:t>
            </a:r>
          </a:p>
          <a:p>
            <a:pPr>
              <a:buFont typeface="Arial" charset="0"/>
              <a:buNone/>
            </a:pPr>
            <a:r>
              <a:rPr lang="hu-HU" sz="2400" smtClean="0"/>
              <a:t>alapjogok=hatáskörcsoportok</a:t>
            </a:r>
          </a:p>
          <a:p>
            <a:endParaRPr lang="hu-HU" smtClean="0"/>
          </a:p>
        </p:txBody>
      </p:sp>
      <p:sp>
        <p:nvSpPr>
          <p:cNvPr id="4" name="Lefelé nyíl 3"/>
          <p:cNvSpPr/>
          <p:nvPr/>
        </p:nvSpPr>
        <p:spPr>
          <a:xfrm>
            <a:off x="4356100" y="3213100"/>
            <a:ext cx="484188" cy="1439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u-HU"/>
          </a:p>
        </p:txBody>
      </p:sp>
      <p:sp>
        <p:nvSpPr>
          <p:cNvPr id="5" name="Szövegdoboz 4"/>
          <p:cNvSpPr txBox="1"/>
          <p:nvPr/>
        </p:nvSpPr>
        <p:spPr>
          <a:xfrm>
            <a:off x="4859338" y="2924175"/>
            <a:ext cx="4284662" cy="1077913"/>
          </a:xfrm>
          <a:prstGeom prst="rect">
            <a:avLst/>
          </a:prstGeom>
          <a:noFill/>
        </p:spPr>
        <p:txBody>
          <a:bodyPr>
            <a:spAutoFit/>
          </a:bodyPr>
          <a:lstStyle/>
          <a:p>
            <a:pPr>
              <a:defRPr/>
            </a:pPr>
            <a:r>
              <a:rPr lang="hu-HU" sz="3200" b="1" dirty="0">
                <a:latin typeface="+mn-lt"/>
              </a:rPr>
              <a:t>Bírói/alkotmánybírósági jogvédelem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ím 1"/>
          <p:cNvSpPr>
            <a:spLocks noGrp="1"/>
          </p:cNvSpPr>
          <p:nvPr>
            <p:ph type="title"/>
          </p:nvPr>
        </p:nvSpPr>
        <p:spPr>
          <a:xfrm>
            <a:off x="468313" y="692150"/>
            <a:ext cx="8229600" cy="1368425"/>
          </a:xfrm>
        </p:spPr>
        <p:txBody>
          <a:bodyPr/>
          <a:lstStyle/>
          <a:p>
            <a:pPr algn="ctr"/>
            <a:r>
              <a:rPr lang="hu-HU" b="1" smtClean="0"/>
              <a:t>Bevezető</a:t>
            </a:r>
            <a:r>
              <a:rPr lang="hu-HU" smtClean="0"/>
              <a:t> </a:t>
            </a:r>
            <a:r>
              <a:rPr lang="hu-HU" b="1" smtClean="0"/>
              <a:t>gondolatok</a:t>
            </a:r>
          </a:p>
        </p:txBody>
      </p:sp>
      <p:sp>
        <p:nvSpPr>
          <p:cNvPr id="3075" name="Tartalom helye 2"/>
          <p:cNvSpPr>
            <a:spLocks noGrp="1"/>
          </p:cNvSpPr>
          <p:nvPr>
            <p:ph idx="1"/>
          </p:nvPr>
        </p:nvSpPr>
        <p:spPr>
          <a:xfrm>
            <a:off x="457200" y="1989138"/>
            <a:ext cx="8229600" cy="4137025"/>
          </a:xfrm>
        </p:spPr>
        <p:txBody>
          <a:bodyPr/>
          <a:lstStyle/>
          <a:p>
            <a:r>
              <a:rPr lang="hu-HU" sz="2400" smtClean="0"/>
              <a:t>Az államnak a modern társadalmakban betöltött szerepéről viták zajlanak.</a:t>
            </a:r>
          </a:p>
          <a:p>
            <a:r>
              <a:rPr lang="hu-HU" sz="2400" i="1" smtClean="0"/>
              <a:t>F. Fukuyama</a:t>
            </a:r>
            <a:r>
              <a:rPr lang="hu-HU" sz="2400" smtClean="0"/>
              <a:t>: </a:t>
            </a:r>
          </a:p>
          <a:p>
            <a:pPr lvl="1"/>
            <a:r>
              <a:rPr lang="hu-HU" sz="2400" smtClean="0"/>
              <a:t>az állami feladatok kiterjedtségének mérséklése</a:t>
            </a:r>
          </a:p>
          <a:p>
            <a:pPr lvl="1"/>
            <a:r>
              <a:rPr lang="hu-HU" sz="2400" smtClean="0"/>
              <a:t>az állami hatalom (képesség) erősítése.</a:t>
            </a:r>
          </a:p>
          <a:p>
            <a:r>
              <a:rPr lang="hu-HU" sz="2400" smtClean="0"/>
              <a:t>Az állami képességeket jelentős mértékben meghatározza a közigazgatás minősége, hatékonysága.</a:t>
            </a:r>
          </a:p>
          <a:p>
            <a:endParaRPr lang="hu-HU"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8313" y="692150"/>
            <a:ext cx="8229600" cy="1368425"/>
          </a:xfrm>
        </p:spPr>
        <p:txBody>
          <a:bodyPr/>
          <a:lstStyle/>
          <a:p>
            <a:pPr>
              <a:defRPr/>
            </a:pPr>
            <a:r>
              <a:rPr lang="hu-HU" b="1" dirty="0" smtClean="0">
                <a:latin typeface="+mn-lt"/>
              </a:rPr>
              <a:t>A helyi önkormányzás „joga”</a:t>
            </a:r>
            <a:endParaRPr lang="hu-HU" b="1" dirty="0">
              <a:latin typeface="+mn-lt"/>
            </a:endParaRPr>
          </a:p>
        </p:txBody>
      </p:sp>
      <p:sp>
        <p:nvSpPr>
          <p:cNvPr id="21507" name="Tartalom helye 2"/>
          <p:cNvSpPr>
            <a:spLocks noGrp="1"/>
          </p:cNvSpPr>
          <p:nvPr>
            <p:ph idx="1"/>
          </p:nvPr>
        </p:nvSpPr>
        <p:spPr>
          <a:xfrm>
            <a:off x="457200" y="1916113"/>
            <a:ext cx="8229600" cy="4210050"/>
          </a:xfrm>
        </p:spPr>
        <p:txBody>
          <a:bodyPr/>
          <a:lstStyle/>
          <a:p>
            <a:r>
              <a:rPr lang="hu-HU" sz="2800" smtClean="0"/>
              <a:t>Az Alaptörvényben nincs meghatározva un. „helyi önkormányzáshoz való alapjog”.</a:t>
            </a:r>
          </a:p>
          <a:p>
            <a:r>
              <a:rPr lang="hu-HU" sz="2800" smtClean="0"/>
              <a:t>Erre hivatkozva nem nyújthat be indítványt az Alkotmánybírósághoz a kollektív jog „birtokosa”, hiszen hiányzik „az Alaptörvényben biztosított jog” sérelme.</a:t>
            </a:r>
          </a:p>
          <a:p>
            <a:r>
              <a:rPr lang="hu-HU" sz="2800" smtClean="0"/>
              <a:t>Sem a Kúria előtt (törvény sérti a helyi önkormányzás jogát) sem pedig az Alkotmánybíróság előtt nem hivatkozhatnak erre.</a:t>
            </a:r>
          </a:p>
          <a:p>
            <a:endParaRPr lang="hu-HU" sz="2000" smtClean="0"/>
          </a:p>
          <a:p>
            <a:endParaRPr lang="hu-HU"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ím 1"/>
          <p:cNvSpPr>
            <a:spLocks noGrp="1"/>
          </p:cNvSpPr>
          <p:nvPr>
            <p:ph type="title"/>
          </p:nvPr>
        </p:nvSpPr>
        <p:spPr>
          <a:xfrm>
            <a:off x="455613" y="765175"/>
            <a:ext cx="8229600" cy="1143000"/>
          </a:xfrm>
        </p:spPr>
        <p:txBody>
          <a:bodyPr/>
          <a:lstStyle/>
          <a:p>
            <a:pPr algn="ctr"/>
            <a:r>
              <a:rPr lang="hu-HU" altLang="hu-HU" b="1" smtClean="0"/>
              <a:t>Az önkormányzatok védelme</a:t>
            </a:r>
          </a:p>
        </p:txBody>
      </p:sp>
      <p:sp>
        <p:nvSpPr>
          <p:cNvPr id="22531" name="Tartalom helye 2"/>
          <p:cNvSpPr>
            <a:spLocks noGrp="1"/>
          </p:cNvSpPr>
          <p:nvPr>
            <p:ph idx="1"/>
          </p:nvPr>
        </p:nvSpPr>
        <p:spPr>
          <a:xfrm>
            <a:off x="427038" y="1920875"/>
            <a:ext cx="8229600" cy="3489325"/>
          </a:xfrm>
        </p:spPr>
        <p:txBody>
          <a:bodyPr/>
          <a:lstStyle/>
          <a:p>
            <a:pPr algn="ctr">
              <a:buFont typeface="Arial" charset="0"/>
              <a:buNone/>
            </a:pPr>
            <a:r>
              <a:rPr lang="hu-HU" altLang="hu-HU" b="1" smtClean="0"/>
              <a:t>A védelem megosztott:</a:t>
            </a:r>
          </a:p>
          <a:p>
            <a:pPr>
              <a:buFont typeface="Wingdings" pitchFamily="2" charset="2"/>
              <a:buChar char="ü"/>
            </a:pPr>
            <a:r>
              <a:rPr lang="hu-HU" altLang="hu-HU" smtClean="0"/>
              <a:t>Kúria</a:t>
            </a:r>
          </a:p>
          <a:p>
            <a:pPr>
              <a:buFont typeface="Wingdings" pitchFamily="2" charset="2"/>
              <a:buChar char="ü"/>
            </a:pPr>
            <a:r>
              <a:rPr lang="hu-HU" altLang="hu-HU" smtClean="0"/>
              <a:t>Alkotmánybíróság</a:t>
            </a:r>
          </a:p>
          <a:p>
            <a:pPr algn="ctr">
              <a:buFont typeface="Arial" charset="0"/>
              <a:buNone/>
            </a:pPr>
            <a:r>
              <a:rPr lang="hu-HU" altLang="hu-HU" smtClean="0"/>
              <a:t>Fordulhat-e az önkormányzat jogvédelemért bármelyik bírósághoz???</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ím 1"/>
          <p:cNvSpPr txBox="1">
            <a:spLocks/>
          </p:cNvSpPr>
          <p:nvPr/>
        </p:nvSpPr>
        <p:spPr bwMode="auto">
          <a:xfrm>
            <a:off x="685800" y="692150"/>
            <a:ext cx="7772400" cy="1944688"/>
          </a:xfrm>
          <a:prstGeom prst="rect">
            <a:avLst/>
          </a:prstGeom>
          <a:noFill/>
          <a:ln w="9525">
            <a:noFill/>
            <a:miter lim="800000"/>
            <a:headEnd/>
            <a:tailEnd/>
          </a:ln>
        </p:spPr>
        <p:txBody>
          <a:bodyPr anchor="ctr"/>
          <a:lstStyle/>
          <a:p>
            <a:r>
              <a:rPr lang="hu-HU" altLang="hu-HU" sz="4400" b="1" i="1">
                <a:latin typeface="Calibri" pitchFamily="34" charset="0"/>
              </a:rPr>
              <a:t>Köszönöm a figyelmet!</a:t>
            </a:r>
          </a:p>
        </p:txBody>
      </p:sp>
      <p:pic>
        <p:nvPicPr>
          <p:cNvPr id="23555" name="Kép 2" descr="Stumpf_224.jpg,ppt.jpg"/>
          <p:cNvPicPr>
            <a:picLocks noChangeAspect="1"/>
          </p:cNvPicPr>
          <p:nvPr/>
        </p:nvPicPr>
        <p:blipFill>
          <a:blip r:embed="rId2" cstate="print"/>
          <a:srcRect/>
          <a:stretch>
            <a:fillRect/>
          </a:stretch>
        </p:blipFill>
        <p:spPr bwMode="auto">
          <a:xfrm>
            <a:off x="250825" y="2006600"/>
            <a:ext cx="5689600" cy="28448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ím 1"/>
          <p:cNvSpPr>
            <a:spLocks noGrp="1"/>
          </p:cNvSpPr>
          <p:nvPr>
            <p:ph type="title"/>
          </p:nvPr>
        </p:nvSpPr>
        <p:spPr>
          <a:xfrm>
            <a:off x="468313" y="981075"/>
            <a:ext cx="8229600" cy="1152525"/>
          </a:xfrm>
        </p:spPr>
        <p:txBody>
          <a:bodyPr/>
          <a:lstStyle/>
          <a:p>
            <a:pPr algn="ctr"/>
            <a:r>
              <a:rPr lang="hu-HU" b="1" smtClean="0"/>
              <a:t>Bevezető</a:t>
            </a:r>
            <a:r>
              <a:rPr lang="hu-HU" smtClean="0"/>
              <a:t> </a:t>
            </a:r>
            <a:r>
              <a:rPr lang="hu-HU" b="1" smtClean="0"/>
              <a:t>gondolatok</a:t>
            </a:r>
            <a:endParaRPr lang="hu-HU" smtClean="0"/>
          </a:p>
        </p:txBody>
      </p:sp>
      <p:sp>
        <p:nvSpPr>
          <p:cNvPr id="4099" name="Tartalom helye 2"/>
          <p:cNvSpPr>
            <a:spLocks noGrp="1"/>
          </p:cNvSpPr>
          <p:nvPr>
            <p:ph idx="1"/>
          </p:nvPr>
        </p:nvSpPr>
        <p:spPr>
          <a:xfrm>
            <a:off x="457200" y="1916113"/>
            <a:ext cx="8229600" cy="4210050"/>
          </a:xfrm>
        </p:spPr>
        <p:txBody>
          <a:bodyPr/>
          <a:lstStyle/>
          <a:p>
            <a:pPr algn="ctr">
              <a:buFont typeface="Arial" charset="0"/>
              <a:buNone/>
            </a:pPr>
            <a:r>
              <a:rPr lang="hu-HU" sz="2400" b="1" smtClean="0"/>
              <a:t>Az állam szerepének meghatározása és a közigazgatás kapcsolata</a:t>
            </a:r>
          </a:p>
          <a:p>
            <a:r>
              <a:rPr lang="hu-HU" sz="2000" b="1" smtClean="0"/>
              <a:t>Cél:</a:t>
            </a:r>
            <a:r>
              <a:rPr lang="hu-HU" sz="2000" smtClean="0"/>
              <a:t> kormányzati kapacitás növelése + társadalmi orientációjú kormányzás</a:t>
            </a:r>
          </a:p>
          <a:p>
            <a:pPr lvl="1"/>
            <a:r>
              <a:rPr lang="hu-HU" sz="2000" b="1" u="sng" smtClean="0"/>
              <a:t>Tudatosság</a:t>
            </a:r>
            <a:r>
              <a:rPr lang="hu-HU" sz="2000" smtClean="0"/>
              <a:t>: stratégiai priorizálás</a:t>
            </a:r>
          </a:p>
          <a:p>
            <a:pPr lvl="1"/>
            <a:r>
              <a:rPr lang="hu-HU" sz="2000" b="1" u="sng" smtClean="0"/>
              <a:t>Reszponzivitás:</a:t>
            </a:r>
            <a:r>
              <a:rPr lang="hu-HU" sz="2000" smtClean="0"/>
              <a:t> átláthatóság, partneri hálózatok, kétirányú információáramlás</a:t>
            </a:r>
          </a:p>
          <a:p>
            <a:pPr lvl="1"/>
            <a:r>
              <a:rPr lang="hu-HU" sz="2000" b="1" u="sng" smtClean="0"/>
              <a:t>Rugalmasság:</a:t>
            </a:r>
            <a:r>
              <a:rPr lang="hu-HU" sz="2000" smtClean="0"/>
              <a:t> kapacitások mobilizálása, együttműködési és alkalmazkodási képességek</a:t>
            </a:r>
          </a:p>
          <a:p>
            <a:pPr lvl="1"/>
            <a:r>
              <a:rPr lang="hu-HU" sz="2000" b="1" u="sng" smtClean="0"/>
              <a:t>Tervezési-döntési képesség</a:t>
            </a:r>
            <a:r>
              <a:rPr lang="hu-HU" sz="2000" smtClean="0"/>
              <a:t>: bizonyíték-alapú szakpolitika-alkotás</a:t>
            </a:r>
          </a:p>
          <a:p>
            <a:pPr lvl="1"/>
            <a:r>
              <a:rPr lang="hu-HU" sz="2000" b="1" u="sng" smtClean="0"/>
              <a:t>Végrehajtási-ellenőrzési képesség</a:t>
            </a:r>
          </a:p>
          <a:p>
            <a:endParaRPr lang="hu-HU"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ím 1"/>
          <p:cNvSpPr>
            <a:spLocks noGrp="1"/>
          </p:cNvSpPr>
          <p:nvPr>
            <p:ph type="title"/>
          </p:nvPr>
        </p:nvSpPr>
        <p:spPr>
          <a:xfrm>
            <a:off x="457200" y="549275"/>
            <a:ext cx="8229600" cy="1295400"/>
          </a:xfrm>
        </p:spPr>
        <p:txBody>
          <a:bodyPr/>
          <a:lstStyle/>
          <a:p>
            <a:pPr algn="ctr"/>
            <a:r>
              <a:rPr lang="hu-HU" altLang="hu-HU" b="1" smtClean="0"/>
              <a:t>Erős állam</a:t>
            </a:r>
          </a:p>
        </p:txBody>
      </p:sp>
      <p:sp>
        <p:nvSpPr>
          <p:cNvPr id="5123" name="Tartalom helye 2"/>
          <p:cNvSpPr>
            <a:spLocks noGrp="1"/>
          </p:cNvSpPr>
          <p:nvPr>
            <p:ph idx="1"/>
          </p:nvPr>
        </p:nvSpPr>
        <p:spPr>
          <a:xfrm>
            <a:off x="457200" y="1989138"/>
            <a:ext cx="8229600" cy="4868862"/>
          </a:xfrm>
        </p:spPr>
        <p:txBody>
          <a:bodyPr/>
          <a:lstStyle/>
          <a:p>
            <a:r>
              <a:rPr lang="hu-HU" altLang="hu-HU" sz="2400" b="1" smtClean="0"/>
              <a:t>Az elmúlt 500 évben a nyugati országok sikerének kulcsa  az állami működés folyamatos  megújításának képessége volt.</a:t>
            </a:r>
          </a:p>
          <a:p>
            <a:pPr>
              <a:lnSpc>
                <a:spcPct val="90000"/>
              </a:lnSpc>
            </a:pPr>
            <a:r>
              <a:rPr lang="hu-HU" sz="2400" b="1" smtClean="0"/>
              <a:t>A ‘good governance’ koncepció válsága; a piac önjáró folyamatai önmagukban nem vezetnek célra.</a:t>
            </a:r>
          </a:p>
          <a:p>
            <a:pPr>
              <a:lnSpc>
                <a:spcPct val="90000"/>
              </a:lnSpc>
            </a:pPr>
            <a:r>
              <a:rPr lang="hu-HU" sz="2400" b="1" smtClean="0"/>
              <a:t>Aktív, intelligens, erős de korlátozott állam igénye.</a:t>
            </a:r>
          </a:p>
          <a:p>
            <a:pPr>
              <a:lnSpc>
                <a:spcPct val="90000"/>
              </a:lnSpc>
            </a:pPr>
            <a:r>
              <a:rPr lang="hu-HU" sz="2400" b="1" smtClean="0"/>
              <a:t>Piacpártiság, de korlátokkal: az államnak ki kell igazítani a piac mechanizmusait.</a:t>
            </a:r>
          </a:p>
          <a:p>
            <a:pPr>
              <a:lnSpc>
                <a:spcPct val="90000"/>
              </a:lnSpc>
            </a:pPr>
            <a:endParaRPr lang="hu-HU" sz="2000" b="1" smtClean="0"/>
          </a:p>
          <a:p>
            <a:endParaRPr lang="hu-HU" altLang="hu-HU" sz="2000" b="1" smtClean="0"/>
          </a:p>
          <a:p>
            <a:pPr>
              <a:buFont typeface="Arial" charset="0"/>
              <a:buNone/>
            </a:pPr>
            <a:endParaRPr lang="hu-HU" altLang="hu-HU" sz="2000" b="1" i="1" smtClean="0"/>
          </a:p>
        </p:txBody>
      </p:sp>
      <p:sp>
        <p:nvSpPr>
          <p:cNvPr id="5" name="Téglalap 4"/>
          <p:cNvSpPr/>
          <p:nvPr/>
        </p:nvSpPr>
        <p:spPr>
          <a:xfrm>
            <a:off x="457200" y="6165850"/>
            <a:ext cx="4572000" cy="307975"/>
          </a:xfrm>
          <a:prstGeom prst="rect">
            <a:avLst/>
          </a:prstGeom>
        </p:spPr>
        <p:txBody>
          <a:bodyPr>
            <a:spAutoFit/>
          </a:bodyPr>
          <a:lstStyle/>
          <a:p>
            <a:pPr>
              <a:defRPr/>
            </a:pPr>
            <a:endParaRPr lang="hu-HU" sz="1400" b="1" i="1" dirty="0">
              <a:latin typeface="+mn-lt"/>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ím 1"/>
          <p:cNvSpPr>
            <a:spLocks noGrp="1"/>
          </p:cNvSpPr>
          <p:nvPr>
            <p:ph type="title"/>
          </p:nvPr>
        </p:nvSpPr>
        <p:spPr>
          <a:xfrm>
            <a:off x="457200" y="620713"/>
            <a:ext cx="8229600" cy="1512887"/>
          </a:xfrm>
        </p:spPr>
        <p:txBody>
          <a:bodyPr/>
          <a:lstStyle/>
          <a:p>
            <a:pPr algn="ctr"/>
            <a:r>
              <a:rPr lang="hu-HU" altLang="hu-HU" b="1" smtClean="0"/>
              <a:t>Erős állam</a:t>
            </a:r>
          </a:p>
        </p:txBody>
      </p:sp>
      <p:sp>
        <p:nvSpPr>
          <p:cNvPr id="6147" name="Tartalom helye 2"/>
          <p:cNvSpPr>
            <a:spLocks noGrp="1"/>
          </p:cNvSpPr>
          <p:nvPr>
            <p:ph idx="1"/>
          </p:nvPr>
        </p:nvSpPr>
        <p:spPr>
          <a:xfrm>
            <a:off x="452438" y="1773238"/>
            <a:ext cx="8229600" cy="4137025"/>
          </a:xfrm>
        </p:spPr>
        <p:txBody>
          <a:bodyPr/>
          <a:lstStyle/>
          <a:p>
            <a:pPr algn="ctr">
              <a:lnSpc>
                <a:spcPct val="80000"/>
              </a:lnSpc>
              <a:buFont typeface="Arial" charset="0"/>
              <a:buNone/>
            </a:pPr>
            <a:r>
              <a:rPr lang="hu-HU" sz="2400" b="1" smtClean="0"/>
              <a:t>Kormányzás </a:t>
            </a:r>
          </a:p>
          <a:p>
            <a:pPr>
              <a:lnSpc>
                <a:spcPct val="80000"/>
              </a:lnSpc>
              <a:buFont typeface="Arial" charset="0"/>
              <a:buNone/>
            </a:pPr>
            <a:endParaRPr lang="hu-HU" sz="2400" b="1" smtClean="0"/>
          </a:p>
          <a:p>
            <a:pPr>
              <a:lnSpc>
                <a:spcPct val="80000"/>
              </a:lnSpc>
              <a:buFont typeface="Arial" charset="0"/>
              <a:buNone/>
            </a:pPr>
            <a:r>
              <a:rPr lang="hu-HU" sz="2400" b="1" smtClean="0"/>
              <a:t> </a:t>
            </a:r>
          </a:p>
          <a:p>
            <a:pPr>
              <a:lnSpc>
                <a:spcPct val="80000"/>
              </a:lnSpc>
              <a:buFont typeface="Arial" charset="0"/>
              <a:buNone/>
            </a:pPr>
            <a:r>
              <a:rPr lang="hu-HU" sz="2400" b="1" smtClean="0"/>
              <a:t>				a közösség képviselete</a:t>
            </a:r>
          </a:p>
          <a:p>
            <a:pPr>
              <a:lnSpc>
                <a:spcPct val="80000"/>
              </a:lnSpc>
            </a:pPr>
            <a:r>
              <a:rPr lang="hu-HU" sz="2400" b="1" smtClean="0"/>
              <a:t>Célja: </a:t>
            </a:r>
          </a:p>
          <a:p>
            <a:pPr algn="ctr">
              <a:lnSpc>
                <a:spcPct val="80000"/>
              </a:lnSpc>
              <a:buFont typeface="Wingdings" pitchFamily="2" charset="2"/>
              <a:buChar char="Ø"/>
            </a:pPr>
            <a:r>
              <a:rPr lang="hu-HU" sz="2400" b="1" smtClean="0"/>
              <a:t>a közérdek érvényre juttatása ↔ a piac elve (az önkéntes) koordináció, az értékmérés, a verseny, a profitmaximalizálás</a:t>
            </a:r>
          </a:p>
          <a:p>
            <a:pPr algn="ctr">
              <a:lnSpc>
                <a:spcPct val="80000"/>
              </a:lnSpc>
              <a:buFont typeface="Arial" charset="0"/>
              <a:buNone/>
            </a:pPr>
            <a:endParaRPr lang="hu-HU" sz="2400" b="1" smtClean="0"/>
          </a:p>
          <a:p>
            <a:pPr>
              <a:lnSpc>
                <a:spcPct val="80000"/>
              </a:lnSpc>
              <a:buFont typeface="Arial" charset="0"/>
              <a:buNone/>
            </a:pPr>
            <a:endParaRPr lang="hu-HU" sz="2400" b="1" smtClean="0"/>
          </a:p>
          <a:p>
            <a:pPr algn="ctr">
              <a:lnSpc>
                <a:spcPct val="80000"/>
              </a:lnSpc>
              <a:buFont typeface="Arial" charset="0"/>
              <a:buNone/>
            </a:pPr>
            <a:r>
              <a:rPr lang="hu-HU" sz="2400" b="1" smtClean="0"/>
              <a:t>Az állam nem piaci vállalkozás, hanem nemzeti szolidaritás-közösség!!! </a:t>
            </a:r>
            <a:r>
              <a:rPr lang="hu-HU" sz="2400" b="1" smtClean="0">
                <a:sym typeface="Wingdings" pitchFamily="2" charset="2"/>
              </a:rPr>
              <a:t> a</a:t>
            </a:r>
            <a:r>
              <a:rPr lang="hu-HU" sz="2400" b="1" smtClean="0"/>
              <a:t>z állam képes biztosítani a nemzeti közösség számára az érdekvédelmet</a:t>
            </a:r>
          </a:p>
          <a:p>
            <a:endParaRPr lang="hu-HU" altLang="hu-HU" sz="2400" b="1" i="1" smtClean="0"/>
          </a:p>
        </p:txBody>
      </p:sp>
      <p:sp>
        <p:nvSpPr>
          <p:cNvPr id="4" name="Lefelé nyíl 3"/>
          <p:cNvSpPr/>
          <p:nvPr/>
        </p:nvSpPr>
        <p:spPr>
          <a:xfrm>
            <a:off x="4284663" y="2060575"/>
            <a:ext cx="484187" cy="863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u-HU"/>
          </a:p>
        </p:txBody>
      </p:sp>
      <p:sp>
        <p:nvSpPr>
          <p:cNvPr id="5" name="Lefelé nyíl 4"/>
          <p:cNvSpPr/>
          <p:nvPr/>
        </p:nvSpPr>
        <p:spPr>
          <a:xfrm>
            <a:off x="4427538" y="4508500"/>
            <a:ext cx="485775" cy="7921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u-H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ím 1"/>
          <p:cNvSpPr>
            <a:spLocks noGrp="1"/>
          </p:cNvSpPr>
          <p:nvPr>
            <p:ph type="title"/>
          </p:nvPr>
        </p:nvSpPr>
        <p:spPr>
          <a:xfrm>
            <a:off x="471488" y="549275"/>
            <a:ext cx="7772400" cy="1574800"/>
          </a:xfrm>
        </p:spPr>
        <p:txBody>
          <a:bodyPr/>
          <a:lstStyle/>
          <a:p>
            <a:r>
              <a:rPr lang="hu-HU" altLang="hu-HU" b="1" smtClean="0"/>
              <a:t>Erős állam 			sikeres állam </a:t>
            </a:r>
          </a:p>
        </p:txBody>
      </p:sp>
      <p:sp>
        <p:nvSpPr>
          <p:cNvPr id="3" name="Tartalom helye 2"/>
          <p:cNvSpPr>
            <a:spLocks noGrp="1"/>
          </p:cNvSpPr>
          <p:nvPr>
            <p:ph idx="1"/>
          </p:nvPr>
        </p:nvSpPr>
        <p:spPr>
          <a:xfrm>
            <a:off x="471488" y="2124075"/>
            <a:ext cx="8229600" cy="3489325"/>
          </a:xfrm>
        </p:spPr>
        <p:txBody>
          <a:bodyPr/>
          <a:lstStyle/>
          <a:p>
            <a:pPr>
              <a:buFont typeface="Arial" panose="020B0604020202020204" pitchFamily="34" charset="0"/>
              <a:buChar char="•"/>
              <a:defRPr/>
            </a:pPr>
            <a:r>
              <a:rPr lang="hu-HU" sz="2400" b="1" i="1" dirty="0" err="1" smtClean="0"/>
              <a:t>Fukuyama</a:t>
            </a:r>
            <a:r>
              <a:rPr lang="hu-HU" sz="2400" b="1" i="1" dirty="0" smtClean="0"/>
              <a:t> szerint a sikeres államok három pilléren nyugszanak*:</a:t>
            </a:r>
          </a:p>
          <a:p>
            <a:pPr lvl="1">
              <a:buFont typeface="Arial" panose="020B0604020202020204" pitchFamily="34" charset="0"/>
              <a:buChar char="–"/>
              <a:defRPr/>
            </a:pPr>
            <a:r>
              <a:rPr lang="hu-HU" sz="2400" b="1" i="1" dirty="0" smtClean="0"/>
              <a:t>a joguralom ( </a:t>
            </a:r>
            <a:r>
              <a:rPr lang="hu-HU" sz="2400" b="1" i="1" dirty="0" err="1" smtClean="0"/>
              <a:t>rule</a:t>
            </a:r>
            <a:r>
              <a:rPr lang="hu-HU" sz="2400" b="1" i="1" dirty="0" smtClean="0"/>
              <a:t> of </a:t>
            </a:r>
            <a:r>
              <a:rPr lang="hu-HU" sz="2400" b="1" i="1" dirty="0" err="1" smtClean="0"/>
              <a:t>law</a:t>
            </a:r>
            <a:r>
              <a:rPr lang="hu-HU" sz="2400" b="1" i="1" dirty="0" smtClean="0"/>
              <a:t>)</a:t>
            </a:r>
          </a:p>
          <a:p>
            <a:pPr lvl="1">
              <a:buFont typeface="Arial" panose="020B0604020202020204" pitchFamily="34" charset="0"/>
              <a:buChar char="–"/>
              <a:defRPr/>
            </a:pPr>
            <a:r>
              <a:rPr lang="hu-HU" sz="2400" b="1" i="1" dirty="0" smtClean="0"/>
              <a:t>a politikai elszámoltathatóság, </a:t>
            </a:r>
          </a:p>
          <a:p>
            <a:pPr lvl="1">
              <a:buFont typeface="Arial" panose="020B0604020202020204" pitchFamily="34" charset="0"/>
              <a:buChar char="–"/>
              <a:defRPr/>
            </a:pPr>
            <a:r>
              <a:rPr lang="hu-HU" sz="2400" b="1" i="1" dirty="0" smtClean="0"/>
              <a:t>és  az erős/kompetens állam</a:t>
            </a:r>
          </a:p>
          <a:p>
            <a:pPr lvl="1">
              <a:buFont typeface="Arial" panose="020B0604020202020204" pitchFamily="34" charset="0"/>
              <a:buChar char="–"/>
              <a:defRPr/>
            </a:pPr>
            <a:r>
              <a:rPr lang="hu-HU" sz="2400" b="1" i="1" dirty="0" smtClean="0"/>
              <a:t>ezeket egészíti ki a legitimitás, a társadalmi mobilitás és a gazdasági növekedés</a:t>
            </a:r>
          </a:p>
          <a:p>
            <a:pPr marL="457200" lvl="1" indent="0">
              <a:buFont typeface="Arial" panose="020B0604020202020204" pitchFamily="34" charset="0"/>
              <a:buNone/>
              <a:defRPr/>
            </a:pPr>
            <a:endParaRPr lang="hu-HU" dirty="0"/>
          </a:p>
        </p:txBody>
      </p:sp>
      <p:sp>
        <p:nvSpPr>
          <p:cNvPr id="4" name="Téglalap 3"/>
          <p:cNvSpPr/>
          <p:nvPr/>
        </p:nvSpPr>
        <p:spPr>
          <a:xfrm>
            <a:off x="457200" y="5881688"/>
            <a:ext cx="4572000" cy="738187"/>
          </a:xfrm>
          <a:prstGeom prst="rect">
            <a:avLst/>
          </a:prstGeom>
        </p:spPr>
        <p:txBody>
          <a:bodyPr>
            <a:spAutoFit/>
          </a:bodyPr>
          <a:lstStyle/>
          <a:p>
            <a:pPr>
              <a:defRPr/>
            </a:pPr>
            <a:r>
              <a:rPr lang="hu-HU" sz="1200" dirty="0">
                <a:latin typeface="+mn-lt"/>
                <a:cs typeface="Arial" panose="020B0604020202020204" pitchFamily="34" charset="0"/>
              </a:rPr>
              <a:t>*</a:t>
            </a:r>
            <a:r>
              <a:rPr lang="en-US" sz="1400" b="1" i="1" dirty="0">
                <a:latin typeface="+mn-lt"/>
                <a:cs typeface="Arial" panose="020B0604020202020204" pitchFamily="34" charset="0"/>
              </a:rPr>
              <a:t>Francis Fukuyama: Political Order and Political Decay: From the Industrial Revolution to the Globalization of Democracy</a:t>
            </a:r>
            <a:r>
              <a:rPr lang="hu-HU" sz="1400" b="1" i="1" dirty="0">
                <a:latin typeface="+mn-lt"/>
                <a:cs typeface="Arial" panose="020B0604020202020204" pitchFamily="34" charset="0"/>
              </a:rPr>
              <a:t>,2014.</a:t>
            </a:r>
          </a:p>
        </p:txBody>
      </p:sp>
      <p:pic>
        <p:nvPicPr>
          <p:cNvPr id="7173" name="Kép 4"/>
          <p:cNvPicPr>
            <a:picLocks noChangeAspect="1"/>
          </p:cNvPicPr>
          <p:nvPr/>
        </p:nvPicPr>
        <p:blipFill>
          <a:blip r:embed="rId2" cstate="print"/>
          <a:srcRect/>
          <a:stretch>
            <a:fillRect/>
          </a:stretch>
        </p:blipFill>
        <p:spPr bwMode="auto">
          <a:xfrm>
            <a:off x="7604125" y="4581525"/>
            <a:ext cx="1539875" cy="2276475"/>
          </a:xfrm>
          <a:prstGeom prst="rect">
            <a:avLst/>
          </a:prstGeom>
          <a:noFill/>
          <a:ln w="9525">
            <a:noFill/>
            <a:miter lim="800000"/>
            <a:headEnd/>
            <a:tailEnd/>
          </a:ln>
        </p:spPr>
      </p:pic>
      <p:sp>
        <p:nvSpPr>
          <p:cNvPr id="6" name="Szalagnyíl lefelé 5"/>
          <p:cNvSpPr/>
          <p:nvPr/>
        </p:nvSpPr>
        <p:spPr>
          <a:xfrm>
            <a:off x="3059113" y="981075"/>
            <a:ext cx="2081212" cy="73183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u-HU">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ím 1"/>
          <p:cNvSpPr>
            <a:spLocks noGrp="1"/>
          </p:cNvSpPr>
          <p:nvPr>
            <p:ph type="title"/>
          </p:nvPr>
        </p:nvSpPr>
        <p:spPr>
          <a:xfrm>
            <a:off x="395288" y="908050"/>
            <a:ext cx="8229600" cy="1143000"/>
          </a:xfrm>
        </p:spPr>
        <p:txBody>
          <a:bodyPr/>
          <a:lstStyle/>
          <a:p>
            <a:pPr algn="ctr"/>
            <a:r>
              <a:rPr lang="hu-HU" altLang="hu-HU" b="1" smtClean="0"/>
              <a:t>Erős állam-a</a:t>
            </a:r>
            <a:r>
              <a:rPr lang="hu-HU" b="1" smtClean="0"/>
              <a:t> második jogállami forradalom</a:t>
            </a:r>
            <a:endParaRPr lang="hu-HU" altLang="hu-HU" b="1" smtClean="0"/>
          </a:p>
        </p:txBody>
      </p:sp>
      <p:sp>
        <p:nvSpPr>
          <p:cNvPr id="8195" name="Tartalom helye 2"/>
          <p:cNvSpPr>
            <a:spLocks noGrp="1"/>
          </p:cNvSpPr>
          <p:nvPr>
            <p:ph idx="1"/>
          </p:nvPr>
        </p:nvSpPr>
        <p:spPr>
          <a:xfrm>
            <a:off x="395288" y="2084388"/>
            <a:ext cx="8229600" cy="3489325"/>
          </a:xfrm>
        </p:spPr>
        <p:txBody>
          <a:bodyPr/>
          <a:lstStyle/>
          <a:p>
            <a:pPr algn="ctr">
              <a:buFont typeface="Arial" charset="0"/>
              <a:buNone/>
            </a:pPr>
            <a:r>
              <a:rPr lang="hu-HU" sz="2400" b="1" smtClean="0"/>
              <a:t>Alaptörvény C) cikk (1) bekezdés: </a:t>
            </a:r>
          </a:p>
          <a:p>
            <a:pPr algn="ctr">
              <a:buFont typeface="Arial" charset="0"/>
              <a:buNone/>
            </a:pPr>
            <a:r>
              <a:rPr lang="hu-HU" sz="2400" b="1" smtClean="0"/>
              <a:t>„a magyar állam működése a hatalom megosztásának elvén alapszik”</a:t>
            </a:r>
          </a:p>
          <a:p>
            <a:pPr>
              <a:buFont typeface="Arial" charset="0"/>
              <a:buNone/>
            </a:pPr>
            <a:r>
              <a:rPr lang="hu-HU" altLang="hu-HU" sz="2400" b="1" i="1" smtClean="0"/>
              <a:t>     </a:t>
            </a:r>
          </a:p>
          <a:p>
            <a:endParaRPr lang="hu-HU" altLang="hu-HU" smtClean="0"/>
          </a:p>
        </p:txBody>
      </p:sp>
      <p:pic>
        <p:nvPicPr>
          <p:cNvPr id="8196" name="Kép 3" descr="Magyarország Alaptörvényének díszkiadása.jpg,ptp5.jpg"/>
          <p:cNvPicPr>
            <a:picLocks noChangeAspect="1"/>
          </p:cNvPicPr>
          <p:nvPr/>
        </p:nvPicPr>
        <p:blipFill>
          <a:blip r:embed="rId2" cstate="print"/>
          <a:srcRect/>
          <a:stretch>
            <a:fillRect/>
          </a:stretch>
        </p:blipFill>
        <p:spPr bwMode="auto">
          <a:xfrm>
            <a:off x="2124075" y="3284538"/>
            <a:ext cx="4535488" cy="32400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ím 1"/>
          <p:cNvSpPr>
            <a:spLocks noGrp="1"/>
          </p:cNvSpPr>
          <p:nvPr>
            <p:ph type="title"/>
          </p:nvPr>
        </p:nvSpPr>
        <p:spPr>
          <a:xfrm>
            <a:off x="468313" y="692150"/>
            <a:ext cx="8229600" cy="1512888"/>
          </a:xfrm>
        </p:spPr>
        <p:txBody>
          <a:bodyPr/>
          <a:lstStyle/>
          <a:p>
            <a:pPr algn="ctr"/>
            <a:r>
              <a:rPr lang="hu-HU" altLang="hu-HU" b="1" smtClean="0"/>
              <a:t>Erős állam-a</a:t>
            </a:r>
            <a:r>
              <a:rPr lang="hu-HU" b="1" smtClean="0"/>
              <a:t> második jogállami forradalom</a:t>
            </a:r>
            <a:endParaRPr lang="hu-HU" smtClean="0"/>
          </a:p>
        </p:txBody>
      </p:sp>
      <p:sp>
        <p:nvSpPr>
          <p:cNvPr id="9219" name="Tartalom helye 2"/>
          <p:cNvSpPr>
            <a:spLocks noGrp="1"/>
          </p:cNvSpPr>
          <p:nvPr>
            <p:ph idx="1"/>
          </p:nvPr>
        </p:nvSpPr>
        <p:spPr>
          <a:xfrm>
            <a:off x="457200" y="2060575"/>
            <a:ext cx="8229600" cy="4176713"/>
          </a:xfrm>
        </p:spPr>
        <p:txBody>
          <a:bodyPr/>
          <a:lstStyle/>
          <a:p>
            <a:pPr eaLnBrk="1" hangingPunct="1"/>
            <a:r>
              <a:rPr lang="hu-HU" sz="1800" smtClean="0"/>
              <a:t>A magyar jogrendszer radikális átalakítása</a:t>
            </a:r>
          </a:p>
          <a:p>
            <a:pPr eaLnBrk="1" hangingPunct="1"/>
            <a:r>
              <a:rPr lang="hu-HU" sz="1800" smtClean="0"/>
              <a:t>A hatalommegosztás rendszerének újraírása: </a:t>
            </a:r>
          </a:p>
          <a:p>
            <a:pPr lvl="1" eaLnBrk="1" hangingPunct="1"/>
            <a:r>
              <a:rPr lang="hu-HU" sz="1800" smtClean="0"/>
              <a:t>az AB aktivizmusának megfékezése, </a:t>
            </a:r>
          </a:p>
          <a:p>
            <a:pPr lvl="1" eaLnBrk="1" hangingPunct="1"/>
            <a:r>
              <a:rPr lang="hu-HU" sz="1800" smtClean="0"/>
              <a:t>a parlamenti szupremácia helyreállítása, </a:t>
            </a:r>
          </a:p>
          <a:p>
            <a:pPr lvl="1" eaLnBrk="1" hangingPunct="1"/>
            <a:r>
              <a:rPr lang="hu-HU" sz="1800" smtClean="0"/>
              <a:t>erős állam és hatékony közigazgatás célkitűzése</a:t>
            </a:r>
          </a:p>
          <a:p>
            <a:pPr eaLnBrk="1" hangingPunct="1"/>
            <a:r>
              <a:rPr lang="hu-HU" sz="1800" smtClean="0"/>
              <a:t>Karakteres alkotmányos identitás </a:t>
            </a:r>
          </a:p>
          <a:p>
            <a:pPr lvl="1" eaLnBrk="1" hangingPunct="1"/>
            <a:r>
              <a:rPr lang="hu-HU" sz="1800" smtClean="0"/>
              <a:t>szakítás a politikai neutralitásra törekvő alkotmányossággal </a:t>
            </a:r>
          </a:p>
          <a:p>
            <a:pPr lvl="1" eaLnBrk="1" hangingPunct="1"/>
            <a:r>
              <a:rPr lang="hu-HU" sz="1800" smtClean="0"/>
              <a:t>a történeti alkotmány rehabilitálása, </a:t>
            </a:r>
          </a:p>
          <a:p>
            <a:pPr lvl="1" eaLnBrk="1" hangingPunct="1"/>
            <a:r>
              <a:rPr lang="hu-HU" sz="1800" smtClean="0"/>
              <a:t>a „láthatatlan alkotmány” trónfosztása, </a:t>
            </a:r>
          </a:p>
          <a:p>
            <a:pPr lvl="1" eaLnBrk="1" hangingPunct="1"/>
            <a:r>
              <a:rPr lang="hu-HU" sz="1800" smtClean="0"/>
              <a:t>közösségközpontú szabályozás, </a:t>
            </a:r>
          </a:p>
          <a:p>
            <a:pPr lvl="1" eaLnBrk="1" hangingPunct="1"/>
            <a:r>
              <a:rPr lang="hu-HU" sz="1800" smtClean="0"/>
              <a:t>jogok és kötelezettségek („szabadság és felelősség”), </a:t>
            </a:r>
          </a:p>
          <a:p>
            <a:pPr lvl="1" eaLnBrk="1" hangingPunct="1"/>
            <a:r>
              <a:rPr lang="hu-HU" sz="1800" smtClean="0"/>
              <a:t>értékorientált bírósági jogértelmezés: közjó, józan ész, erkölcsös és gazdaságos cél.</a:t>
            </a:r>
          </a:p>
          <a:p>
            <a:pPr>
              <a:buFont typeface="Arial" charset="0"/>
              <a:buNone/>
            </a:pPr>
            <a:endParaRPr lang="hu-HU"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ím 1"/>
          <p:cNvSpPr>
            <a:spLocks noGrp="1"/>
          </p:cNvSpPr>
          <p:nvPr>
            <p:ph type="title"/>
          </p:nvPr>
        </p:nvSpPr>
        <p:spPr>
          <a:xfrm>
            <a:off x="457200" y="908050"/>
            <a:ext cx="8229600" cy="1143000"/>
          </a:xfrm>
        </p:spPr>
        <p:txBody>
          <a:bodyPr/>
          <a:lstStyle/>
          <a:p>
            <a:pPr algn="ctr"/>
            <a:r>
              <a:rPr lang="hu-HU" altLang="hu-HU" b="1" smtClean="0"/>
              <a:t>A végrehajtó hatalom reformja-</a:t>
            </a:r>
            <a:r>
              <a:rPr lang="hu-HU" b="1" smtClean="0"/>
              <a:t>prezidencializálódás</a:t>
            </a:r>
            <a:endParaRPr lang="hu-HU" altLang="hu-HU" b="1" smtClean="0"/>
          </a:p>
        </p:txBody>
      </p:sp>
      <p:sp>
        <p:nvSpPr>
          <p:cNvPr id="10243" name="Tartalom helye 2"/>
          <p:cNvSpPr>
            <a:spLocks noGrp="1"/>
          </p:cNvSpPr>
          <p:nvPr>
            <p:ph idx="1"/>
          </p:nvPr>
        </p:nvSpPr>
        <p:spPr>
          <a:xfrm>
            <a:off x="457200" y="2420938"/>
            <a:ext cx="8229600" cy="3705225"/>
          </a:xfrm>
        </p:spPr>
        <p:txBody>
          <a:bodyPr/>
          <a:lstStyle/>
          <a:p>
            <a:pPr lvl="1">
              <a:buFont typeface="Arial" charset="0"/>
              <a:buChar char="•"/>
            </a:pPr>
            <a:r>
              <a:rPr lang="hu-HU" smtClean="0"/>
              <a:t>a miniszterelnök szerepének erősödése </a:t>
            </a:r>
          </a:p>
          <a:p>
            <a:pPr lvl="1">
              <a:buFont typeface="Arial" charset="0"/>
              <a:buNone/>
            </a:pPr>
            <a:r>
              <a:rPr lang="hu-HU" smtClean="0"/>
              <a:t>	[18. cikk]: "meghatározza a Kormány általános politikáját", feladatokat határoz meg a miniszternek, a miniszter felelős a miniszterelnöknek</a:t>
            </a:r>
          </a:p>
          <a:p>
            <a:pPr lvl="1"/>
            <a:r>
              <a:rPr lang="hu-HU" sz="2400" smtClean="0"/>
              <a:t>a miniszterelnök-centrikus (kancellári-típusú) kormányzati modell elmozdulása a prezidencializálódás irányába</a:t>
            </a:r>
          </a:p>
          <a:p>
            <a:endParaRPr lang="hu-HU" altLang="hu-HU" sz="2400" b="1" i="1"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lkotmanybiro">
  <a:themeElements>
    <a:clrScheme name="Túr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alkotmanybiro</Template>
  <TotalTime>3922</TotalTime>
  <Words>1975</Words>
  <Application>Microsoft Office PowerPoint</Application>
  <PresentationFormat>Diavetítés a képernyőre (4:3 oldalarány)</PresentationFormat>
  <Paragraphs>193</Paragraphs>
  <Slides>22</Slides>
  <Notes>11</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22</vt:i4>
      </vt:variant>
    </vt:vector>
  </HeadingPairs>
  <TitlesOfParts>
    <vt:vector size="27" baseType="lpstr">
      <vt:lpstr>Arial</vt:lpstr>
      <vt:lpstr>Calibri</vt:lpstr>
      <vt:lpstr>Constantia</vt:lpstr>
      <vt:lpstr>Wingdings</vt:lpstr>
      <vt:lpstr>alkotmanybiro</vt:lpstr>
      <vt:lpstr>PowerPoint bemutató</vt:lpstr>
      <vt:lpstr>Bevezető gondolatok</vt:lpstr>
      <vt:lpstr>Bevezető gondolatok</vt:lpstr>
      <vt:lpstr>Erős állam</vt:lpstr>
      <vt:lpstr>Erős állam</vt:lpstr>
      <vt:lpstr>Erős állam    sikeres állam </vt:lpstr>
      <vt:lpstr>Erős állam-a második jogállami forradalom</vt:lpstr>
      <vt:lpstr>Erős állam-a második jogállami forradalom</vt:lpstr>
      <vt:lpstr>A végrehajtó hatalom reformja-prezidencializálódás</vt:lpstr>
      <vt:lpstr>A végrehajtó hatalom reformja-prezidencializálódás</vt:lpstr>
      <vt:lpstr>PowerPoint bemutató</vt:lpstr>
      <vt:lpstr> Magyary a „közigazgatás és a közönség” kapcsolatáról </vt:lpstr>
      <vt:lpstr>Magyary a „közigazgatás és a közönség” kapcsolatáról</vt:lpstr>
      <vt:lpstr>Magyary a „közigazgatás és a közönség” kapcsolatáról</vt:lpstr>
      <vt:lpstr>Erős állam-jogszerű közigazgatás-eredményesség</vt:lpstr>
      <vt:lpstr>Önkormányzati autonómia</vt:lpstr>
      <vt:lpstr>Önkormányzati autonómia</vt:lpstr>
      <vt:lpstr>Autonóm önkormányzatok?</vt:lpstr>
      <vt:lpstr>Önkormányzati „alapjogok”</vt:lpstr>
      <vt:lpstr>A helyi önkormányzás „joga”</vt:lpstr>
      <vt:lpstr>Az önkormányzatok védelme</vt:lpstr>
      <vt:lpstr>PowerPoint bemutató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julia</dc:creator>
  <cp:lastModifiedBy>Dr. Gyergyák Ferenc</cp:lastModifiedBy>
  <cp:revision>297</cp:revision>
  <dcterms:created xsi:type="dcterms:W3CDTF">2012-05-14T13:25:40Z</dcterms:created>
  <dcterms:modified xsi:type="dcterms:W3CDTF">2016-09-07T14:24:46Z</dcterms:modified>
</cp:coreProperties>
</file>