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25"/>
  </p:notesMasterIdLst>
  <p:handoutMasterIdLst>
    <p:handoutMasterId r:id="rId26"/>
  </p:handoutMasterIdLst>
  <p:sldIdLst>
    <p:sldId id="256" r:id="rId2"/>
    <p:sldId id="366" r:id="rId3"/>
    <p:sldId id="367" r:id="rId4"/>
    <p:sldId id="368" r:id="rId5"/>
    <p:sldId id="373" r:id="rId6"/>
    <p:sldId id="369" r:id="rId7"/>
    <p:sldId id="374" r:id="rId8"/>
    <p:sldId id="375" r:id="rId9"/>
    <p:sldId id="376" r:id="rId10"/>
    <p:sldId id="372" r:id="rId11"/>
    <p:sldId id="377" r:id="rId12"/>
    <p:sldId id="378" r:id="rId13"/>
    <p:sldId id="371" r:id="rId14"/>
    <p:sldId id="383" r:id="rId15"/>
    <p:sldId id="379" r:id="rId16"/>
    <p:sldId id="272" r:id="rId17"/>
    <p:sldId id="370" r:id="rId18"/>
    <p:sldId id="380" r:id="rId19"/>
    <p:sldId id="385" r:id="rId20"/>
    <p:sldId id="381" r:id="rId21"/>
    <p:sldId id="387" r:id="rId22"/>
    <p:sldId id="384" r:id="rId23"/>
    <p:sldId id="386" r:id="rId24"/>
  </p:sldIdLst>
  <p:sldSz cx="9144000" cy="6858000" type="screen4x3"/>
  <p:notesSz cx="6797675" cy="9928225"/>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8">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39" autoAdjust="0"/>
    <p:restoredTop sz="94348" autoAdjust="0"/>
  </p:normalViewPr>
  <p:slideViewPr>
    <p:cSldViewPr>
      <p:cViewPr varScale="1">
        <p:scale>
          <a:sx n="106" d="100"/>
          <a:sy n="106" d="100"/>
        </p:scale>
        <p:origin x="1794"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546"/>
    </p:cViewPr>
  </p:sorterViewPr>
  <p:notesViewPr>
    <p:cSldViewPr>
      <p:cViewPr varScale="1">
        <p:scale>
          <a:sx n="62" d="100"/>
          <a:sy n="62" d="100"/>
        </p:scale>
        <p:origin x="-3354" y="-84"/>
      </p:cViewPr>
      <p:guideLst>
        <p:guide orient="horz" pos="3128"/>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2" y="3"/>
            <a:ext cx="2945659" cy="496412"/>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sz="quarter" idx="1"/>
          </p:nvPr>
        </p:nvSpPr>
        <p:spPr>
          <a:xfrm>
            <a:off x="3850445" y="3"/>
            <a:ext cx="2945659" cy="496412"/>
          </a:xfrm>
          <a:prstGeom prst="rect">
            <a:avLst/>
          </a:prstGeom>
        </p:spPr>
        <p:txBody>
          <a:bodyPr vert="horz" lIns="91440" tIns="45720" rIns="91440" bIns="45720" rtlCol="0"/>
          <a:lstStyle>
            <a:lvl1pPr algn="r">
              <a:defRPr sz="1200"/>
            </a:lvl1pPr>
          </a:lstStyle>
          <a:p>
            <a:fld id="{09BBC38D-A7BC-4A75-86B2-4037BECBDE52}" type="datetimeFigureOut">
              <a:rPr lang="hu-HU" smtClean="0"/>
              <a:pPr/>
              <a:t>2016. 09. 12.</a:t>
            </a:fld>
            <a:endParaRPr lang="hu-HU"/>
          </a:p>
        </p:txBody>
      </p:sp>
      <p:sp>
        <p:nvSpPr>
          <p:cNvPr id="4" name="Élőláb helye 3"/>
          <p:cNvSpPr>
            <a:spLocks noGrp="1"/>
          </p:cNvSpPr>
          <p:nvPr>
            <p:ph type="ftr" sz="quarter" idx="2"/>
          </p:nvPr>
        </p:nvSpPr>
        <p:spPr>
          <a:xfrm>
            <a:off x="2" y="9430093"/>
            <a:ext cx="2945659" cy="496412"/>
          </a:xfrm>
          <a:prstGeom prst="rect">
            <a:avLst/>
          </a:prstGeom>
        </p:spPr>
        <p:txBody>
          <a:bodyPr vert="horz" lIns="91440" tIns="45720" rIns="91440" bIns="45720" rtlCol="0" anchor="b"/>
          <a:lstStyle>
            <a:lvl1pPr algn="l">
              <a:defRPr sz="1200"/>
            </a:lvl1pPr>
          </a:lstStyle>
          <a:p>
            <a:endParaRPr lang="hu-HU"/>
          </a:p>
        </p:txBody>
      </p:sp>
      <p:sp>
        <p:nvSpPr>
          <p:cNvPr id="5" name="Dia számának helye 4"/>
          <p:cNvSpPr>
            <a:spLocks noGrp="1"/>
          </p:cNvSpPr>
          <p:nvPr>
            <p:ph type="sldNum" sz="quarter" idx="3"/>
          </p:nvPr>
        </p:nvSpPr>
        <p:spPr>
          <a:xfrm>
            <a:off x="3850445" y="9430093"/>
            <a:ext cx="2945659" cy="496412"/>
          </a:xfrm>
          <a:prstGeom prst="rect">
            <a:avLst/>
          </a:prstGeom>
        </p:spPr>
        <p:txBody>
          <a:bodyPr vert="horz" lIns="91440" tIns="45720" rIns="91440" bIns="45720" rtlCol="0" anchor="b"/>
          <a:lstStyle>
            <a:lvl1pPr algn="r">
              <a:defRPr sz="1200"/>
            </a:lvl1pPr>
          </a:lstStyle>
          <a:p>
            <a:fld id="{DE42B824-59B7-4D52-973C-CECF4AABD0F1}" type="slidenum">
              <a:rPr lang="hu-HU" smtClean="0"/>
              <a:pPr/>
              <a:t>‹#›</a:t>
            </a:fld>
            <a:endParaRPr lang="hu-HU"/>
          </a:p>
        </p:txBody>
      </p:sp>
    </p:spTree>
    <p:extLst>
      <p:ext uri="{BB962C8B-B14F-4D97-AF65-F5344CB8AC3E}">
        <p14:creationId xmlns:p14="http://schemas.microsoft.com/office/powerpoint/2010/main" val="1595354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2"/>
            <a:ext cx="2944958" cy="496571"/>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51099" y="2"/>
            <a:ext cx="2944958" cy="496571"/>
          </a:xfrm>
          <a:prstGeom prst="rect">
            <a:avLst/>
          </a:prstGeom>
        </p:spPr>
        <p:txBody>
          <a:bodyPr vert="horz" lIns="91440" tIns="45720" rIns="91440" bIns="45720" rtlCol="0"/>
          <a:lstStyle>
            <a:lvl1pPr algn="r">
              <a:defRPr sz="1200"/>
            </a:lvl1pPr>
          </a:lstStyle>
          <a:p>
            <a:fld id="{10AE801F-33BD-4505-9CEC-CD237D3F4AF2}" type="datetimeFigureOut">
              <a:rPr lang="hu-HU" smtClean="0"/>
              <a:pPr/>
              <a:t>2016. 09. 12.</a:t>
            </a:fld>
            <a:endParaRPr lang="hu-HU"/>
          </a:p>
        </p:txBody>
      </p:sp>
      <p:sp>
        <p:nvSpPr>
          <p:cNvPr id="4" name="Diakép hely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79607" y="4715830"/>
            <a:ext cx="5438464" cy="4467539"/>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6" name="Élőláb helye 5"/>
          <p:cNvSpPr>
            <a:spLocks noGrp="1"/>
          </p:cNvSpPr>
          <p:nvPr>
            <p:ph type="ftr" sz="quarter" idx="4"/>
          </p:nvPr>
        </p:nvSpPr>
        <p:spPr>
          <a:xfrm>
            <a:off x="0" y="9430045"/>
            <a:ext cx="2944958" cy="496571"/>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51099" y="9430045"/>
            <a:ext cx="2944958" cy="496571"/>
          </a:xfrm>
          <a:prstGeom prst="rect">
            <a:avLst/>
          </a:prstGeom>
        </p:spPr>
        <p:txBody>
          <a:bodyPr vert="horz" lIns="91440" tIns="45720" rIns="91440" bIns="45720" rtlCol="0" anchor="b"/>
          <a:lstStyle>
            <a:lvl1pPr algn="r">
              <a:defRPr sz="1200"/>
            </a:lvl1pPr>
          </a:lstStyle>
          <a:p>
            <a:fld id="{8E782343-1002-45D2-A9E8-870F4E091129}" type="slidenum">
              <a:rPr lang="hu-HU" smtClean="0"/>
              <a:pPr/>
              <a:t>‹#›</a:t>
            </a:fld>
            <a:endParaRPr lang="hu-HU"/>
          </a:p>
        </p:txBody>
      </p:sp>
    </p:spTree>
    <p:extLst>
      <p:ext uri="{BB962C8B-B14F-4D97-AF65-F5344CB8AC3E}">
        <p14:creationId xmlns:p14="http://schemas.microsoft.com/office/powerpoint/2010/main" val="15320164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normAutofit/>
          </a:bodyPr>
          <a:lstStyle/>
          <a:p>
            <a:endParaRPr lang="hu-HU" dirty="0"/>
          </a:p>
        </p:txBody>
      </p:sp>
      <p:sp>
        <p:nvSpPr>
          <p:cNvPr id="4" name="Dia számának helye 3"/>
          <p:cNvSpPr>
            <a:spLocks noGrp="1"/>
          </p:cNvSpPr>
          <p:nvPr>
            <p:ph type="sldNum" sz="quarter" idx="10"/>
          </p:nvPr>
        </p:nvSpPr>
        <p:spPr/>
        <p:txBody>
          <a:bodyPr/>
          <a:lstStyle/>
          <a:p>
            <a:fld id="{8E782343-1002-45D2-A9E8-870F4E091129}" type="slidenum">
              <a:rPr lang="hu-HU" smtClean="0"/>
              <a:pPr/>
              <a:t>1</a:t>
            </a:fld>
            <a:endParaRPr lang="hu-HU"/>
          </a:p>
        </p:txBody>
      </p:sp>
    </p:spTree>
    <p:extLst>
      <p:ext uri="{BB962C8B-B14F-4D97-AF65-F5344CB8AC3E}">
        <p14:creationId xmlns:p14="http://schemas.microsoft.com/office/powerpoint/2010/main" val="229449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9" name="Alcím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u-HU" smtClean="0"/>
              <a:t>Alcím mintájának szerkesztése</a:t>
            </a:r>
            <a:endParaRPr kumimoji="0" lang="en-US"/>
          </a:p>
        </p:txBody>
      </p:sp>
      <p:sp>
        <p:nvSpPr>
          <p:cNvPr id="28" name="Cím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hu-HU" smtClean="0"/>
              <a:t>Mintacím szerkesztése</a:t>
            </a:r>
            <a:endParaRPr kumimoji="0" lang="en-US"/>
          </a:p>
        </p:txBody>
      </p:sp>
      <p:cxnSp>
        <p:nvCxnSpPr>
          <p:cNvPr id="8" name="Egyenes összekötő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Egyenes összekötő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zis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átum helye 14"/>
          <p:cNvSpPr>
            <a:spLocks noGrp="1"/>
          </p:cNvSpPr>
          <p:nvPr>
            <p:ph type="dt" sz="half" idx="10"/>
          </p:nvPr>
        </p:nvSpPr>
        <p:spPr/>
        <p:txBody>
          <a:bodyPr/>
          <a:lstStyle/>
          <a:p>
            <a:fld id="{C92628E9-507A-4B02-A16D-2D5718C8BB74}" type="datetimeFigureOut">
              <a:rPr lang="hu-HU" smtClean="0"/>
              <a:pPr/>
              <a:t>2016. 09. 12.</a:t>
            </a:fld>
            <a:endParaRPr lang="hu-HU"/>
          </a:p>
        </p:txBody>
      </p:sp>
      <p:sp>
        <p:nvSpPr>
          <p:cNvPr id="16" name="Dia számának helye 15"/>
          <p:cNvSpPr>
            <a:spLocks noGrp="1"/>
          </p:cNvSpPr>
          <p:nvPr>
            <p:ph type="sldNum" sz="quarter" idx="11"/>
          </p:nvPr>
        </p:nvSpPr>
        <p:spPr/>
        <p:txBody>
          <a:bodyPr/>
          <a:lstStyle/>
          <a:p>
            <a:fld id="{4CEA06CD-ABED-40CB-9EDC-DE17C782FD38}" type="slidenum">
              <a:rPr lang="hu-HU" smtClean="0"/>
              <a:pPr/>
              <a:t>‹#›</a:t>
            </a:fld>
            <a:endParaRPr lang="hu-HU"/>
          </a:p>
        </p:txBody>
      </p:sp>
      <p:sp>
        <p:nvSpPr>
          <p:cNvPr id="17" name="Élőláb helye 16"/>
          <p:cNvSpPr>
            <a:spLocks noGrp="1"/>
          </p:cNvSpPr>
          <p:nvPr>
            <p:ph type="ftr" sz="quarter" idx="12"/>
          </p:nvPr>
        </p:nvSpPr>
        <p:spPr/>
        <p:txBody>
          <a:bodyPr/>
          <a:lstStyle/>
          <a:p>
            <a:endParaRPr lang="hu-H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kumimoji="0" lang="hu-HU" smtClean="0"/>
              <a:t>Mintacím szerkesztése</a:t>
            </a:r>
            <a:endParaRPr kumimoji="0" lang="en-US"/>
          </a:p>
        </p:txBody>
      </p:sp>
      <p:sp>
        <p:nvSpPr>
          <p:cNvPr id="3" name="Függőleges szöveg helye 2"/>
          <p:cNvSpPr>
            <a:spLocks noGrp="1"/>
          </p:cNvSpPr>
          <p:nvPr>
            <p:ph type="body" orient="vert" idx="1"/>
          </p:nvPr>
        </p:nvSpPr>
        <p:spPr/>
        <p:txBody>
          <a:bodyPr vert="eaVer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p>
            <a:fld id="{C92628E9-507A-4B02-A16D-2D5718C8BB74}" type="datetimeFigureOut">
              <a:rPr lang="hu-HU" smtClean="0"/>
              <a:pPr/>
              <a:t>2016. 09. 12.</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CEA06CD-ABED-40CB-9EDC-DE17C782FD38}" type="slidenum">
              <a:rPr lang="hu-HU" smtClean="0"/>
              <a:pPr/>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p:spPr>
        <p:txBody>
          <a:bodyPr vert="eaVert"/>
          <a:lstStyle/>
          <a:p>
            <a:r>
              <a:rPr kumimoji="0" lang="hu-HU" smtClean="0"/>
              <a:t>Mintacím szerkesztése</a:t>
            </a:r>
            <a:endParaRPr kumimoji="0" lang="en-US"/>
          </a:p>
        </p:txBody>
      </p:sp>
      <p:sp>
        <p:nvSpPr>
          <p:cNvPr id="3" name="Függőleges szöveg helye 2"/>
          <p:cNvSpPr>
            <a:spLocks noGrp="1"/>
          </p:cNvSpPr>
          <p:nvPr>
            <p:ph type="body" orient="vert" idx="1"/>
          </p:nvPr>
        </p:nvSpPr>
        <p:spPr>
          <a:xfrm>
            <a:off x="457200" y="274638"/>
            <a:ext cx="6019800" cy="5851525"/>
          </a:xfrm>
        </p:spPr>
        <p:txBody>
          <a:bodyPr vert="eaVer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p>
            <a:fld id="{C92628E9-507A-4B02-A16D-2D5718C8BB74}" type="datetimeFigureOut">
              <a:rPr lang="hu-HU" smtClean="0"/>
              <a:pPr/>
              <a:t>2016. 09. 12.</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CEA06CD-ABED-40CB-9EDC-DE17C782FD38}" type="slidenum">
              <a:rPr lang="hu-HU" smtClean="0"/>
              <a:pPr/>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9" name="Tartalom helye 8"/>
          <p:cNvSpPr>
            <a:spLocks noGrp="1"/>
          </p:cNvSpPr>
          <p:nvPr>
            <p:ph idx="1"/>
          </p:nvPr>
        </p:nvSpPr>
        <p:spPr>
          <a:xfrm>
            <a:off x="457200" y="1524000"/>
            <a:ext cx="8229600" cy="4572000"/>
          </a:xfrm>
        </p:spPr>
        <p:txBody>
          <a:body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14" name="Dátum helye 13"/>
          <p:cNvSpPr>
            <a:spLocks noGrp="1"/>
          </p:cNvSpPr>
          <p:nvPr>
            <p:ph type="dt" sz="half" idx="14"/>
          </p:nvPr>
        </p:nvSpPr>
        <p:spPr/>
        <p:txBody>
          <a:bodyPr/>
          <a:lstStyle/>
          <a:p>
            <a:fld id="{C92628E9-507A-4B02-A16D-2D5718C8BB74}" type="datetimeFigureOut">
              <a:rPr lang="hu-HU" smtClean="0"/>
              <a:pPr/>
              <a:t>2016. 09. 12.</a:t>
            </a:fld>
            <a:endParaRPr lang="hu-HU"/>
          </a:p>
        </p:txBody>
      </p:sp>
      <p:sp>
        <p:nvSpPr>
          <p:cNvPr id="15" name="Dia számának helye 14"/>
          <p:cNvSpPr>
            <a:spLocks noGrp="1"/>
          </p:cNvSpPr>
          <p:nvPr>
            <p:ph type="sldNum" sz="quarter" idx="15"/>
          </p:nvPr>
        </p:nvSpPr>
        <p:spPr/>
        <p:txBody>
          <a:bodyPr/>
          <a:lstStyle>
            <a:lvl1pPr algn="ctr">
              <a:defRPr/>
            </a:lvl1pPr>
          </a:lstStyle>
          <a:p>
            <a:fld id="{4CEA06CD-ABED-40CB-9EDC-DE17C782FD38}" type="slidenum">
              <a:rPr lang="hu-HU" smtClean="0"/>
              <a:pPr/>
              <a:t>‹#›</a:t>
            </a:fld>
            <a:endParaRPr lang="hu-HU"/>
          </a:p>
        </p:txBody>
      </p:sp>
      <p:sp>
        <p:nvSpPr>
          <p:cNvPr id="16" name="Élőláb helye 15"/>
          <p:cNvSpPr>
            <a:spLocks noGrp="1"/>
          </p:cNvSpPr>
          <p:nvPr>
            <p:ph type="ftr" sz="quarter" idx="16"/>
          </p:nvPr>
        </p:nvSpPr>
        <p:spPr/>
        <p:txBody>
          <a:bodyPr/>
          <a:lstStyle/>
          <a:p>
            <a:endParaRPr lang="hu-HU"/>
          </a:p>
        </p:txBody>
      </p:sp>
      <p:sp>
        <p:nvSpPr>
          <p:cNvPr id="17" name="Cím 16"/>
          <p:cNvSpPr>
            <a:spLocks noGrp="1"/>
          </p:cNvSpPr>
          <p:nvPr>
            <p:ph type="title"/>
          </p:nvPr>
        </p:nvSpPr>
        <p:spPr/>
        <p:txBody>
          <a:bodyPr rtlCol="0" anchor="b" anchorCtr="0"/>
          <a:lstStyle/>
          <a:p>
            <a:r>
              <a:rPr kumimoji="0" lang="hu-HU" smtClean="0"/>
              <a:t>Mintacím szerkesztése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4" name="Dátum helye 3"/>
          <p:cNvSpPr>
            <a:spLocks noGrp="1"/>
          </p:cNvSpPr>
          <p:nvPr>
            <p:ph type="dt" sz="half" idx="10"/>
          </p:nvPr>
        </p:nvSpPr>
        <p:spPr/>
        <p:txBody>
          <a:bodyPr/>
          <a:lstStyle/>
          <a:p>
            <a:fld id="{C92628E9-507A-4B02-A16D-2D5718C8BB74}" type="datetimeFigureOut">
              <a:rPr lang="hu-HU" smtClean="0"/>
              <a:pPr/>
              <a:t>2016. 09. 12.</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CEA06CD-ABED-40CB-9EDC-DE17C782FD38}" type="slidenum">
              <a:rPr lang="hu-HU" smtClean="0"/>
              <a:pPr/>
              <a:t>‹#›</a:t>
            </a:fld>
            <a:endParaRPr lang="hu-HU"/>
          </a:p>
        </p:txBody>
      </p:sp>
      <p:sp>
        <p:nvSpPr>
          <p:cNvPr id="2" name="Cím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hu-HU" smtClean="0"/>
              <a:t>Mintacím szerkesztése</a:t>
            </a:r>
            <a:endParaRPr kumimoji="0" lang="en-US"/>
          </a:p>
        </p:txBody>
      </p:sp>
      <p:sp>
        <p:nvSpPr>
          <p:cNvPr id="3" name="Szöveg hely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u-HU" smtClean="0"/>
              <a:t>Mintaszöveg szerkesztése</a:t>
            </a:r>
          </a:p>
        </p:txBody>
      </p:sp>
      <p:cxnSp>
        <p:nvCxnSpPr>
          <p:cNvPr id="7" name="Egyenes összekötő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5" name="Dátum helye 4"/>
          <p:cNvSpPr>
            <a:spLocks noGrp="1"/>
          </p:cNvSpPr>
          <p:nvPr>
            <p:ph type="dt" sz="half" idx="10"/>
          </p:nvPr>
        </p:nvSpPr>
        <p:spPr/>
        <p:txBody>
          <a:bodyPr/>
          <a:lstStyle/>
          <a:p>
            <a:fld id="{C92628E9-507A-4B02-A16D-2D5718C8BB74}" type="datetimeFigureOut">
              <a:rPr lang="hu-HU" smtClean="0"/>
              <a:pPr/>
              <a:t>2016. 09. 12.</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4CEA06CD-ABED-40CB-9EDC-DE17C782FD38}" type="slidenum">
              <a:rPr lang="hu-HU" smtClean="0"/>
              <a:pPr/>
              <a:t>‹#›</a:t>
            </a:fld>
            <a:endParaRPr lang="hu-HU"/>
          </a:p>
        </p:txBody>
      </p:sp>
      <p:sp>
        <p:nvSpPr>
          <p:cNvPr id="2" name="Cím 1"/>
          <p:cNvSpPr>
            <a:spLocks noGrp="1"/>
          </p:cNvSpPr>
          <p:nvPr>
            <p:ph type="title"/>
          </p:nvPr>
        </p:nvSpPr>
        <p:spPr/>
        <p:txBody>
          <a:bodyPr/>
          <a:lstStyle/>
          <a:p>
            <a:r>
              <a:rPr kumimoji="0" lang="hu-HU" smtClean="0"/>
              <a:t>Mintacím szerkesztése</a:t>
            </a:r>
            <a:endParaRPr kumimoji="0" lang="en-US"/>
          </a:p>
        </p:txBody>
      </p:sp>
      <p:sp>
        <p:nvSpPr>
          <p:cNvPr id="11" name="Tartalom helye 10"/>
          <p:cNvSpPr>
            <a:spLocks noGrp="1"/>
          </p:cNvSpPr>
          <p:nvPr>
            <p:ph sz="half" idx="1"/>
          </p:nvPr>
        </p:nvSpPr>
        <p:spPr>
          <a:xfrm>
            <a:off x="457200" y="1524000"/>
            <a:ext cx="4059936" cy="4572000"/>
          </a:xfrm>
        </p:spPr>
        <p:txBody>
          <a:body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13" name="Tartalom helye 12"/>
          <p:cNvSpPr>
            <a:spLocks noGrp="1"/>
          </p:cNvSpPr>
          <p:nvPr>
            <p:ph sz="half" idx="2"/>
          </p:nvPr>
        </p:nvSpPr>
        <p:spPr>
          <a:xfrm>
            <a:off x="4648200" y="1524000"/>
            <a:ext cx="4059936" cy="4572000"/>
          </a:xfrm>
        </p:spPr>
        <p:txBody>
          <a:body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9" name="Dia számának helye 8"/>
          <p:cNvSpPr>
            <a:spLocks noGrp="1"/>
          </p:cNvSpPr>
          <p:nvPr>
            <p:ph type="sldNum" sz="quarter" idx="12"/>
          </p:nvPr>
        </p:nvSpPr>
        <p:spPr/>
        <p:txBody>
          <a:bodyPr/>
          <a:lstStyle/>
          <a:p>
            <a:fld id="{4CEA06CD-ABED-40CB-9EDC-DE17C782FD38}" type="slidenum">
              <a:rPr lang="hu-HU" smtClean="0"/>
              <a:pPr/>
              <a:t>‹#›</a:t>
            </a:fld>
            <a:endParaRPr lang="hu-HU"/>
          </a:p>
        </p:txBody>
      </p:sp>
      <p:sp>
        <p:nvSpPr>
          <p:cNvPr id="8" name="Élőláb helye 7"/>
          <p:cNvSpPr>
            <a:spLocks noGrp="1"/>
          </p:cNvSpPr>
          <p:nvPr>
            <p:ph type="ftr" sz="quarter" idx="11"/>
          </p:nvPr>
        </p:nvSpPr>
        <p:spPr/>
        <p:txBody>
          <a:bodyPr/>
          <a:lstStyle/>
          <a:p>
            <a:endParaRPr lang="hu-HU"/>
          </a:p>
        </p:txBody>
      </p:sp>
      <p:sp>
        <p:nvSpPr>
          <p:cNvPr id="7" name="Dátum helye 6"/>
          <p:cNvSpPr>
            <a:spLocks noGrp="1"/>
          </p:cNvSpPr>
          <p:nvPr>
            <p:ph type="dt" sz="half" idx="10"/>
          </p:nvPr>
        </p:nvSpPr>
        <p:spPr/>
        <p:txBody>
          <a:bodyPr/>
          <a:lstStyle/>
          <a:p>
            <a:fld id="{C92628E9-507A-4B02-A16D-2D5718C8BB74}" type="datetimeFigureOut">
              <a:rPr lang="hu-HU" smtClean="0"/>
              <a:pPr/>
              <a:t>2016. 09. 12.</a:t>
            </a:fld>
            <a:endParaRPr lang="hu-HU"/>
          </a:p>
        </p:txBody>
      </p:sp>
      <p:sp>
        <p:nvSpPr>
          <p:cNvPr id="3" name="Szöveg hely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hu-HU" smtClean="0"/>
              <a:t>Mintaszöveg szerkesztése</a:t>
            </a:r>
          </a:p>
        </p:txBody>
      </p:sp>
      <p:sp>
        <p:nvSpPr>
          <p:cNvPr id="32" name="Tartalom helye 31"/>
          <p:cNvSpPr>
            <a:spLocks noGrp="1"/>
          </p:cNvSpPr>
          <p:nvPr>
            <p:ph sz="half" idx="2"/>
          </p:nvPr>
        </p:nvSpPr>
        <p:spPr>
          <a:xfrm>
            <a:off x="457200" y="2201896"/>
            <a:ext cx="4038600" cy="3913632"/>
          </a:xfrm>
        </p:spPr>
        <p:txBody>
          <a:body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34" name="Tartalom helye 33"/>
          <p:cNvSpPr>
            <a:spLocks noGrp="1"/>
          </p:cNvSpPr>
          <p:nvPr>
            <p:ph sz="quarter" idx="4"/>
          </p:nvPr>
        </p:nvSpPr>
        <p:spPr>
          <a:xfrm>
            <a:off x="4649788" y="2201896"/>
            <a:ext cx="4038600" cy="3913632"/>
          </a:xfrm>
        </p:spPr>
        <p:txBody>
          <a:body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2" name="Cím 1"/>
          <p:cNvSpPr>
            <a:spLocks noGrp="1"/>
          </p:cNvSpPr>
          <p:nvPr>
            <p:ph type="title"/>
          </p:nvPr>
        </p:nvSpPr>
        <p:spPr>
          <a:xfrm>
            <a:off x="457200" y="155448"/>
            <a:ext cx="8229600" cy="1143000"/>
          </a:xfrm>
        </p:spPr>
        <p:txBody>
          <a:bodyPr anchor="b" anchorCtr="0"/>
          <a:lstStyle>
            <a:lvl1pPr>
              <a:defRPr/>
            </a:lvl1pPr>
          </a:lstStyle>
          <a:p>
            <a:r>
              <a:rPr kumimoji="0" lang="hu-HU" smtClean="0"/>
              <a:t>Mintacím szerkesztése</a:t>
            </a:r>
            <a:endParaRPr kumimoji="0" lang="en-US"/>
          </a:p>
        </p:txBody>
      </p:sp>
      <p:sp>
        <p:nvSpPr>
          <p:cNvPr id="12" name="Szöveg hely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hu-HU" smtClean="0"/>
              <a:t>Mintaszöveg szerkesztése</a:t>
            </a:r>
          </a:p>
        </p:txBody>
      </p:sp>
      <p:cxnSp>
        <p:nvCxnSpPr>
          <p:cNvPr id="10" name="Egyenes összekötő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Egyenes összekötő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3" name="Dátum helye 2"/>
          <p:cNvSpPr>
            <a:spLocks noGrp="1"/>
          </p:cNvSpPr>
          <p:nvPr>
            <p:ph type="dt" sz="half" idx="10"/>
          </p:nvPr>
        </p:nvSpPr>
        <p:spPr/>
        <p:txBody>
          <a:bodyPr/>
          <a:lstStyle/>
          <a:p>
            <a:fld id="{C92628E9-507A-4B02-A16D-2D5718C8BB74}" type="datetimeFigureOut">
              <a:rPr lang="hu-HU" smtClean="0"/>
              <a:pPr/>
              <a:t>2016. 09. 12.</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4CEA06CD-ABED-40CB-9EDC-DE17C782FD38}" type="slidenum">
              <a:rPr lang="hu-HU" smtClean="0"/>
              <a:pPr/>
              <a:t>‹#›</a:t>
            </a:fld>
            <a:endParaRPr lang="hu-HU"/>
          </a:p>
        </p:txBody>
      </p:sp>
      <p:sp>
        <p:nvSpPr>
          <p:cNvPr id="2" name="Cím 1"/>
          <p:cNvSpPr>
            <a:spLocks noGrp="1"/>
          </p:cNvSpPr>
          <p:nvPr>
            <p:ph type="title"/>
          </p:nvPr>
        </p:nvSpPr>
        <p:spPr/>
        <p:txBody>
          <a:bodyPr/>
          <a:lstStyle/>
          <a:p>
            <a:r>
              <a:rPr kumimoji="0" lang="hu-HU" smtClean="0"/>
              <a:t>Mintacím szerkesztése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C92628E9-507A-4B02-A16D-2D5718C8BB74}" type="datetimeFigureOut">
              <a:rPr lang="hu-HU" smtClean="0"/>
              <a:pPr/>
              <a:t>2016. 09. 12.</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4CEA06CD-ABED-40CB-9EDC-DE17C782FD38}" type="slidenum">
              <a:rPr lang="hu-HU" smtClean="0"/>
              <a:pPr/>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artalomrész képaláírással">
    <p:spTree>
      <p:nvGrpSpPr>
        <p:cNvPr id="1" name=""/>
        <p:cNvGrpSpPr/>
        <p:nvPr/>
      </p:nvGrpSpPr>
      <p:grpSpPr>
        <a:xfrm>
          <a:off x="0" y="0"/>
          <a:ext cx="0" cy="0"/>
          <a:chOff x="0" y="0"/>
          <a:chExt cx="0" cy="0"/>
        </a:xfrm>
      </p:grpSpPr>
      <p:sp>
        <p:nvSpPr>
          <p:cNvPr id="29" name="Tartalom helye 28"/>
          <p:cNvSpPr>
            <a:spLocks noGrp="1"/>
          </p:cNvSpPr>
          <p:nvPr>
            <p:ph sz="quarter" idx="1"/>
          </p:nvPr>
        </p:nvSpPr>
        <p:spPr>
          <a:xfrm>
            <a:off x="457200" y="457200"/>
            <a:ext cx="6248400" cy="5715000"/>
          </a:xfrm>
        </p:spPr>
        <p:txBody>
          <a:body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3" name="Szöveg hely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hu-HU" smtClean="0"/>
              <a:t>Mintaszöveg szerkesztése</a:t>
            </a:r>
          </a:p>
        </p:txBody>
      </p:sp>
      <p:sp>
        <p:nvSpPr>
          <p:cNvPr id="31" name="Cím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hu-HU" smtClean="0"/>
              <a:t>Mintacím szerkesztése</a:t>
            </a:r>
            <a:endParaRPr kumimoji="0" lang="en-US"/>
          </a:p>
        </p:txBody>
      </p:sp>
      <p:sp>
        <p:nvSpPr>
          <p:cNvPr id="8" name="Dátum helye 7"/>
          <p:cNvSpPr>
            <a:spLocks noGrp="1"/>
          </p:cNvSpPr>
          <p:nvPr>
            <p:ph type="dt" sz="half" idx="14"/>
          </p:nvPr>
        </p:nvSpPr>
        <p:spPr/>
        <p:txBody>
          <a:bodyPr/>
          <a:lstStyle/>
          <a:p>
            <a:fld id="{C92628E9-507A-4B02-A16D-2D5718C8BB74}" type="datetimeFigureOut">
              <a:rPr lang="hu-HU" smtClean="0"/>
              <a:pPr/>
              <a:t>2016. 09. 12.</a:t>
            </a:fld>
            <a:endParaRPr lang="hu-HU"/>
          </a:p>
        </p:txBody>
      </p:sp>
      <p:sp>
        <p:nvSpPr>
          <p:cNvPr id="9" name="Dia számának helye 8"/>
          <p:cNvSpPr>
            <a:spLocks noGrp="1"/>
          </p:cNvSpPr>
          <p:nvPr>
            <p:ph type="sldNum" sz="quarter" idx="15"/>
          </p:nvPr>
        </p:nvSpPr>
        <p:spPr/>
        <p:txBody>
          <a:bodyPr/>
          <a:lstStyle/>
          <a:p>
            <a:fld id="{4CEA06CD-ABED-40CB-9EDC-DE17C782FD38}" type="slidenum">
              <a:rPr lang="hu-HU" smtClean="0"/>
              <a:pPr/>
              <a:t>‹#›</a:t>
            </a:fld>
            <a:endParaRPr lang="hu-HU"/>
          </a:p>
        </p:txBody>
      </p:sp>
      <p:sp>
        <p:nvSpPr>
          <p:cNvPr id="10" name="Élőláb helye 9"/>
          <p:cNvSpPr>
            <a:spLocks noGrp="1"/>
          </p:cNvSpPr>
          <p:nvPr>
            <p:ph type="ftr" sz="quarter" idx="16"/>
          </p:nvPr>
        </p:nvSpPr>
        <p:spPr/>
        <p:txBody>
          <a:bodyPr/>
          <a:lstStyle/>
          <a:p>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hu-HU" smtClean="0"/>
              <a:t>Mintacím szerkesztése</a:t>
            </a:r>
            <a:endParaRPr kumimoji="0" lang="en-US"/>
          </a:p>
        </p:txBody>
      </p:sp>
      <p:sp>
        <p:nvSpPr>
          <p:cNvPr id="3" name="Kép hely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hu-HU" smtClean="0"/>
              <a:t>Kép beszúrásához kattintson az ikonra</a:t>
            </a:r>
            <a:endParaRPr kumimoji="0" lang="en-US"/>
          </a:p>
        </p:txBody>
      </p:sp>
      <p:sp>
        <p:nvSpPr>
          <p:cNvPr id="4" name="Szöveg hely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hu-HU" smtClean="0"/>
              <a:t>Mintaszöveg szerkesztése</a:t>
            </a:r>
          </a:p>
        </p:txBody>
      </p:sp>
      <p:sp>
        <p:nvSpPr>
          <p:cNvPr id="8" name="Dátum helye 7"/>
          <p:cNvSpPr>
            <a:spLocks noGrp="1"/>
          </p:cNvSpPr>
          <p:nvPr>
            <p:ph type="dt" sz="half" idx="10"/>
          </p:nvPr>
        </p:nvSpPr>
        <p:spPr/>
        <p:txBody>
          <a:bodyPr/>
          <a:lstStyle/>
          <a:p>
            <a:fld id="{C92628E9-507A-4B02-A16D-2D5718C8BB74}" type="datetimeFigureOut">
              <a:rPr lang="hu-HU" smtClean="0"/>
              <a:pPr/>
              <a:t>2016. 09. 12.</a:t>
            </a:fld>
            <a:endParaRPr lang="hu-HU"/>
          </a:p>
        </p:txBody>
      </p:sp>
      <p:sp>
        <p:nvSpPr>
          <p:cNvPr id="9" name="Dia számának helye 8"/>
          <p:cNvSpPr>
            <a:spLocks noGrp="1"/>
          </p:cNvSpPr>
          <p:nvPr>
            <p:ph type="sldNum" sz="quarter" idx="11"/>
          </p:nvPr>
        </p:nvSpPr>
        <p:spPr/>
        <p:txBody>
          <a:bodyPr/>
          <a:lstStyle/>
          <a:p>
            <a:fld id="{4CEA06CD-ABED-40CB-9EDC-DE17C782FD38}" type="slidenum">
              <a:rPr lang="hu-HU" smtClean="0"/>
              <a:pPr/>
              <a:t>‹#›</a:t>
            </a:fld>
            <a:endParaRPr lang="hu-HU"/>
          </a:p>
        </p:txBody>
      </p:sp>
      <p:sp>
        <p:nvSpPr>
          <p:cNvPr id="10" name="Élőláb helye 9"/>
          <p:cNvSpPr>
            <a:spLocks noGrp="1"/>
          </p:cNvSpPr>
          <p:nvPr>
            <p:ph type="ftr" sz="quarter" idx="12"/>
          </p:nvPr>
        </p:nvSpPr>
        <p:spPr/>
        <p:txBody>
          <a:bodyPr/>
          <a:lstStyle/>
          <a:p>
            <a:endParaRPr lang="hu-H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Szöveg hely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hu-HU" smtClean="0"/>
              <a:t>Mintaszöveg szerkesztése</a:t>
            </a:r>
          </a:p>
          <a:p>
            <a:pPr lvl="1" eaLnBrk="1" latinLnBrk="0" hangingPunct="1"/>
            <a:r>
              <a:rPr kumimoji="0" lang="hu-HU" smtClean="0"/>
              <a:t>Második szint</a:t>
            </a:r>
          </a:p>
          <a:p>
            <a:pPr lvl="2" eaLnBrk="1" latinLnBrk="0" hangingPunct="1"/>
            <a:r>
              <a:rPr kumimoji="0" lang="hu-HU" smtClean="0"/>
              <a:t>Harmadik szint</a:t>
            </a:r>
          </a:p>
          <a:p>
            <a:pPr lvl="3" eaLnBrk="1" latinLnBrk="0" hangingPunct="1"/>
            <a:r>
              <a:rPr kumimoji="0" lang="hu-HU" smtClean="0"/>
              <a:t>Negyedik szint</a:t>
            </a:r>
          </a:p>
          <a:p>
            <a:pPr lvl="4" eaLnBrk="1" latinLnBrk="0" hangingPunct="1"/>
            <a:r>
              <a:rPr kumimoji="0" lang="hu-HU" smtClean="0"/>
              <a:t>Ötödik szint</a:t>
            </a:r>
            <a:endParaRPr kumimoji="0" lang="en-US"/>
          </a:p>
        </p:txBody>
      </p:sp>
      <p:sp>
        <p:nvSpPr>
          <p:cNvPr id="24" name="Dátum hely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C92628E9-507A-4B02-A16D-2D5718C8BB74}" type="datetimeFigureOut">
              <a:rPr lang="hu-HU" smtClean="0"/>
              <a:pPr/>
              <a:t>2016. 09. 12.</a:t>
            </a:fld>
            <a:endParaRPr lang="hu-HU"/>
          </a:p>
        </p:txBody>
      </p:sp>
      <p:sp>
        <p:nvSpPr>
          <p:cNvPr id="10" name="Élőláb hely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hu-HU"/>
          </a:p>
        </p:txBody>
      </p:sp>
      <p:sp>
        <p:nvSpPr>
          <p:cNvPr id="22" name="Dia számának hely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4CEA06CD-ABED-40CB-9EDC-DE17C782FD38}" type="slidenum">
              <a:rPr lang="hu-HU" smtClean="0"/>
              <a:pPr/>
              <a:t>‹#›</a:t>
            </a:fld>
            <a:endParaRPr lang="hu-HU"/>
          </a:p>
        </p:txBody>
      </p:sp>
      <p:sp>
        <p:nvSpPr>
          <p:cNvPr id="5" name="Cím hely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hu-HU" smtClean="0"/>
              <a:t>Mintacím szerkesztése</a:t>
            </a:r>
            <a:endParaRPr kumimoji="0" lang="en-US"/>
          </a:p>
        </p:txBody>
      </p:sp>
    </p:spTree>
  </p:cSld>
  <p:clrMap bg1="dk1" tx1="lt1" bg2="dk2" tx2="lt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cím 2"/>
          <p:cNvSpPr>
            <a:spLocks noGrp="1"/>
          </p:cNvSpPr>
          <p:nvPr>
            <p:ph type="subTitle" idx="1"/>
          </p:nvPr>
        </p:nvSpPr>
        <p:spPr/>
        <p:txBody>
          <a:bodyPr/>
          <a:lstStyle/>
          <a:p>
            <a:pPr algn="r"/>
            <a:endParaRPr lang="hu-HU" dirty="0" smtClean="0"/>
          </a:p>
          <a:p>
            <a:pPr algn="r"/>
            <a:r>
              <a:rPr lang="hu-HU" dirty="0" smtClean="0">
                <a:solidFill>
                  <a:schemeClr val="bg1"/>
                </a:solidFill>
              </a:rPr>
              <a:t>dr. Nagy Attila Mihály</a:t>
            </a:r>
            <a:endParaRPr lang="hu-HU" dirty="0">
              <a:solidFill>
                <a:schemeClr val="bg1"/>
              </a:solidFill>
            </a:endParaRPr>
          </a:p>
        </p:txBody>
      </p:sp>
      <p:sp>
        <p:nvSpPr>
          <p:cNvPr id="2" name="Cím 1"/>
          <p:cNvSpPr>
            <a:spLocks noGrp="1"/>
          </p:cNvSpPr>
          <p:nvPr>
            <p:ph type="ctrTitle"/>
          </p:nvPr>
        </p:nvSpPr>
        <p:spPr>
          <a:xfrm>
            <a:off x="685800" y="1600200"/>
            <a:ext cx="7772400" cy="2044824"/>
          </a:xfrm>
        </p:spPr>
        <p:txBody>
          <a:bodyPr>
            <a:normAutofit fontScale="90000"/>
          </a:bodyPr>
          <a:lstStyle/>
          <a:p>
            <a:pPr algn="ctr"/>
            <a:r>
              <a:rPr lang="hu-HU" dirty="0" smtClean="0"/>
              <a:t/>
            </a:r>
            <a:br>
              <a:rPr lang="hu-HU" dirty="0" smtClean="0"/>
            </a:br>
            <a:r>
              <a:rPr lang="hu-HU" dirty="0" smtClean="0">
                <a:solidFill>
                  <a:schemeClr val="bg1"/>
                </a:solidFill>
              </a:rPr>
              <a:t>Az önkormányzatok által indítható alkotmánybírósági eljárások</a:t>
            </a:r>
            <a:endParaRPr lang="hu-HU" dirty="0">
              <a:solidFill>
                <a:schemeClr val="bg1"/>
              </a:solidFill>
            </a:endParaRPr>
          </a:p>
        </p:txBody>
      </p:sp>
    </p:spTree>
    <p:extLst>
      <p:ext uri="{BB962C8B-B14F-4D97-AF65-F5344CB8AC3E}">
        <p14:creationId xmlns:p14="http://schemas.microsoft.com/office/powerpoint/2010/main" val="10487673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p:txBody>
          <a:bodyPr>
            <a:normAutofit/>
          </a:bodyPr>
          <a:lstStyle/>
          <a:p>
            <a:pPr algn="just"/>
            <a:r>
              <a:rPr lang="hu-HU" dirty="0" smtClean="0">
                <a:solidFill>
                  <a:schemeClr val="bg1"/>
                </a:solidFill>
              </a:rPr>
              <a:t>nemcsak az Alaptörvénnyel ellentétes jogszabályt lehet megtámadni, hanem magát az Alaptörvénnyel ellentétes bírói döntést is;</a:t>
            </a:r>
          </a:p>
          <a:p>
            <a:pPr algn="just"/>
            <a:r>
              <a:rPr lang="hu-HU" dirty="0" smtClean="0">
                <a:solidFill>
                  <a:schemeClr val="bg1"/>
                </a:solidFill>
              </a:rPr>
              <a:t>az Alkotmánybíróság megsemmisítheti a támadott bírói döntést;</a:t>
            </a:r>
          </a:p>
          <a:p>
            <a:pPr algn="just"/>
            <a:r>
              <a:rPr lang="hu-HU" dirty="0" smtClean="0">
                <a:solidFill>
                  <a:schemeClr val="bg1"/>
                </a:solidFill>
              </a:rPr>
              <a:t>az érintettség új szabálya: kivételesen bírói döntés nélkül, a jogszabály közvetlen alkalmazása vagy </a:t>
            </a:r>
            <a:r>
              <a:rPr lang="hu-HU" dirty="0" err="1" smtClean="0">
                <a:solidFill>
                  <a:schemeClr val="bg1"/>
                </a:solidFill>
              </a:rPr>
              <a:t>hatályosulása</a:t>
            </a:r>
            <a:r>
              <a:rPr lang="hu-HU" dirty="0" smtClean="0">
                <a:solidFill>
                  <a:schemeClr val="bg1"/>
                </a:solidFill>
              </a:rPr>
              <a:t> következtében is az Alkotmánybírósághoz lehet fordulni</a:t>
            </a:r>
            <a:r>
              <a:rPr lang="hu-HU" dirty="0" smtClean="0"/>
              <a:t>;</a:t>
            </a:r>
          </a:p>
          <a:p>
            <a:endParaRPr lang="hu-HU" dirty="0"/>
          </a:p>
        </p:txBody>
      </p:sp>
      <p:sp>
        <p:nvSpPr>
          <p:cNvPr id="2" name="Cím 1"/>
          <p:cNvSpPr>
            <a:spLocks noGrp="1"/>
          </p:cNvSpPr>
          <p:nvPr>
            <p:ph type="title"/>
          </p:nvPr>
        </p:nvSpPr>
        <p:spPr/>
        <p:txBody>
          <a:bodyPr/>
          <a:lstStyle/>
          <a:p>
            <a:pPr algn="ctr"/>
            <a:r>
              <a:rPr lang="hu-HU" dirty="0" smtClean="0">
                <a:solidFill>
                  <a:schemeClr val="bg1"/>
                </a:solidFill>
              </a:rPr>
              <a:t>Az alkotmányjogi panasz újításai</a:t>
            </a:r>
            <a:endParaRPr lang="hu-HU" dirty="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304800" y="1412776"/>
            <a:ext cx="8686800" cy="5256584"/>
          </a:xfrm>
        </p:spPr>
        <p:txBody>
          <a:bodyPr>
            <a:noAutofit/>
          </a:bodyPr>
          <a:lstStyle/>
          <a:p>
            <a:pPr marL="514350" indent="-514350">
              <a:buNone/>
            </a:pPr>
            <a:r>
              <a:rPr lang="hu-HU" sz="1800" dirty="0" smtClean="0">
                <a:solidFill>
                  <a:schemeClr val="bg1"/>
                </a:solidFill>
              </a:rPr>
              <a:t>Indítványozói jogosultság: egyedi ügyben való érintettség</a:t>
            </a:r>
          </a:p>
          <a:p>
            <a:pPr marL="514350" indent="-514350">
              <a:buNone/>
            </a:pPr>
            <a:endParaRPr lang="hu-HU" sz="800" dirty="0" smtClean="0">
              <a:solidFill>
                <a:schemeClr val="bg1"/>
              </a:solidFill>
            </a:endParaRPr>
          </a:p>
          <a:p>
            <a:pPr marL="514350" indent="-514350">
              <a:buNone/>
            </a:pPr>
            <a:r>
              <a:rPr lang="hu-HU" sz="1800" dirty="0" smtClean="0">
                <a:solidFill>
                  <a:schemeClr val="bg1"/>
                </a:solidFill>
              </a:rPr>
              <a:t>Határozott kérelem:</a:t>
            </a:r>
          </a:p>
          <a:p>
            <a:pPr>
              <a:buNone/>
            </a:pPr>
            <a:r>
              <a:rPr lang="hu-HU" sz="1800" dirty="0" smtClean="0">
                <a:solidFill>
                  <a:schemeClr val="bg1"/>
                </a:solidFill>
              </a:rPr>
              <a:t>	    A kérelem akkor határozott, ha egyértelműen megjelöli</a:t>
            </a:r>
          </a:p>
          <a:p>
            <a:pPr>
              <a:buNone/>
            </a:pPr>
            <a:r>
              <a:rPr lang="hu-HU" sz="1800" dirty="0" smtClean="0">
                <a:solidFill>
                  <a:schemeClr val="bg1"/>
                </a:solidFill>
              </a:rPr>
              <a:t>	a) azt az alaptörvényi, illetve törvényi rendelkezést, amely megállapítja az Alkotmánybíróság hatáskörét az indítvány elbírálására, továbbá amely az indítványozó jogosultságát megalapozza,</a:t>
            </a:r>
          </a:p>
          <a:p>
            <a:pPr>
              <a:buNone/>
            </a:pPr>
            <a:r>
              <a:rPr lang="hu-HU" sz="1800" dirty="0" smtClean="0">
                <a:solidFill>
                  <a:schemeClr val="bg1"/>
                </a:solidFill>
              </a:rPr>
              <a:t>	b) az eljárás megindításának indokait, alkotmányjogi panasz esetén az Alaptörvényben biztosított jog sérelmének lényegét,</a:t>
            </a:r>
          </a:p>
          <a:p>
            <a:pPr>
              <a:buNone/>
            </a:pPr>
            <a:r>
              <a:rPr lang="hu-HU" sz="1800" dirty="0" smtClean="0">
                <a:solidFill>
                  <a:schemeClr val="bg1"/>
                </a:solidFill>
              </a:rPr>
              <a:t>	c) az Alkotmánybíróság által vizsgálandó jogszabályi rendelkezést vagy bírói döntést, </a:t>
            </a:r>
          </a:p>
          <a:p>
            <a:pPr>
              <a:buNone/>
            </a:pPr>
            <a:r>
              <a:rPr lang="hu-HU" sz="1800" dirty="0" smtClean="0">
                <a:solidFill>
                  <a:schemeClr val="bg1"/>
                </a:solidFill>
              </a:rPr>
              <a:t>	d) az Alaptörvény megsértett rendelkezéseit,</a:t>
            </a:r>
          </a:p>
          <a:p>
            <a:pPr>
              <a:buNone/>
            </a:pPr>
            <a:r>
              <a:rPr lang="hu-HU" sz="1800" dirty="0" smtClean="0">
                <a:solidFill>
                  <a:schemeClr val="bg1"/>
                </a:solidFill>
              </a:rPr>
              <a:t>	e) az indokolást arra nézve, hogy a sérelmezett jogszabály, jogszabályi rendelkezés, bírói döntés miért ellentétes az Alaptörvény megjelölt rendelkezésével valamint</a:t>
            </a:r>
          </a:p>
          <a:p>
            <a:pPr>
              <a:buNone/>
            </a:pPr>
            <a:r>
              <a:rPr lang="hu-HU" sz="1800" dirty="0" smtClean="0">
                <a:solidFill>
                  <a:schemeClr val="bg1"/>
                </a:solidFill>
              </a:rPr>
              <a:t>	f) a kifejezett kérelmet a jogszabály, jogszabályi rendelkezés vagy a bírói döntés megsemmisítésére, illetve az Alkotmánybíróság döntésének tartalmára.</a:t>
            </a:r>
          </a:p>
          <a:p>
            <a:pPr>
              <a:buNone/>
            </a:pPr>
            <a:endParaRPr lang="hu-HU" sz="1800" dirty="0" smtClean="0">
              <a:solidFill>
                <a:schemeClr val="bg1"/>
              </a:solidFill>
            </a:endParaRPr>
          </a:p>
        </p:txBody>
      </p:sp>
      <p:sp>
        <p:nvSpPr>
          <p:cNvPr id="2" name="Cím 1"/>
          <p:cNvSpPr>
            <a:spLocks noGrp="1"/>
          </p:cNvSpPr>
          <p:nvPr>
            <p:ph type="title"/>
          </p:nvPr>
        </p:nvSpPr>
        <p:spPr>
          <a:xfrm>
            <a:off x="457200" y="188640"/>
            <a:ext cx="8291264" cy="1182960"/>
          </a:xfrm>
        </p:spPr>
        <p:txBody>
          <a:bodyPr>
            <a:normAutofit fontScale="90000"/>
          </a:bodyPr>
          <a:lstStyle/>
          <a:p>
            <a:pPr algn="ctr"/>
            <a:r>
              <a:rPr lang="hu-HU" dirty="0" smtClean="0">
                <a:solidFill>
                  <a:schemeClr val="bg1"/>
                </a:solidFill>
              </a:rPr>
              <a:t>Az alkotmánybírósági eljárás megindításának feltételei</a:t>
            </a:r>
            <a:endParaRPr lang="hu-HU"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304800" y="1772816"/>
            <a:ext cx="8686800" cy="4307309"/>
          </a:xfrm>
        </p:spPr>
        <p:txBody>
          <a:bodyPr/>
          <a:lstStyle/>
          <a:p>
            <a:endParaRPr lang="hu-HU" dirty="0" smtClean="0"/>
          </a:p>
          <a:p>
            <a:r>
              <a:rPr lang="hu-HU" sz="2800" dirty="0" smtClean="0">
                <a:latin typeface="Times New Roman"/>
                <a:cs typeface="Times New Roman"/>
              </a:rPr>
              <a:t>→ 	</a:t>
            </a:r>
            <a:r>
              <a:rPr lang="hu-HU" sz="2800" dirty="0" smtClean="0">
                <a:solidFill>
                  <a:schemeClr val="bg1"/>
                </a:solidFill>
              </a:rPr>
              <a:t>Melyek az önkormányzatok 	Alaptörvényben 	biztosított jogai?</a:t>
            </a:r>
          </a:p>
          <a:p>
            <a:endParaRPr lang="hu-HU" sz="2800" dirty="0" smtClean="0">
              <a:solidFill>
                <a:schemeClr val="bg1"/>
              </a:solidFill>
            </a:endParaRPr>
          </a:p>
          <a:p>
            <a:r>
              <a:rPr lang="hu-HU" sz="2800" dirty="0" smtClean="0">
                <a:solidFill>
                  <a:schemeClr val="bg1"/>
                </a:solidFill>
                <a:latin typeface="Times New Roman"/>
                <a:cs typeface="Times New Roman"/>
              </a:rPr>
              <a:t>→ 	</a:t>
            </a:r>
            <a:r>
              <a:rPr lang="hu-HU" sz="2800" dirty="0" smtClean="0">
                <a:solidFill>
                  <a:schemeClr val="bg1"/>
                </a:solidFill>
              </a:rPr>
              <a:t>Az Alaptörvény mely rendelkezéseire 	hivatkozhat 	egy önkormányzat 	alkotmányjogi	panasz 	benyújtásakor?</a:t>
            </a:r>
          </a:p>
          <a:p>
            <a:endParaRPr lang="hu-HU"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304800" y="1412776"/>
            <a:ext cx="8686800" cy="4896544"/>
          </a:xfrm>
        </p:spPr>
        <p:txBody>
          <a:bodyPr>
            <a:normAutofit fontScale="62500" lnSpcReduction="20000"/>
          </a:bodyPr>
          <a:lstStyle/>
          <a:p>
            <a:r>
              <a:rPr lang="hu-HU" dirty="0" smtClean="0">
                <a:solidFill>
                  <a:schemeClr val="bg1"/>
                </a:solidFill>
              </a:rPr>
              <a:t>1949. évi XX. </a:t>
            </a:r>
            <a:r>
              <a:rPr lang="hu-HU" dirty="0" smtClean="0">
                <a:solidFill>
                  <a:schemeClr val="bg1"/>
                </a:solidFill>
              </a:rPr>
              <a:t>törvény </a:t>
            </a:r>
            <a:r>
              <a:rPr lang="hu-HU" dirty="0" smtClean="0">
                <a:solidFill>
                  <a:schemeClr val="bg1"/>
                </a:solidFill>
              </a:rPr>
              <a:t>a Magyar Köztársaság Alkotmányáról</a:t>
            </a:r>
          </a:p>
          <a:p>
            <a:endParaRPr lang="hu-HU" b="1" dirty="0" smtClean="0">
              <a:solidFill>
                <a:schemeClr val="bg1"/>
              </a:solidFill>
            </a:endParaRPr>
          </a:p>
          <a:p>
            <a:r>
              <a:rPr lang="hu-HU" dirty="0" smtClean="0">
                <a:solidFill>
                  <a:schemeClr val="bg1"/>
                </a:solidFill>
              </a:rPr>
              <a:t>43. § (1) A helyi önkormányzatok alapjogai (44/A. §) </a:t>
            </a:r>
            <a:r>
              <a:rPr lang="hu-HU" dirty="0" err="1" smtClean="0">
                <a:solidFill>
                  <a:schemeClr val="bg1"/>
                </a:solidFill>
              </a:rPr>
              <a:t>egyenlőek</a:t>
            </a:r>
            <a:r>
              <a:rPr lang="hu-HU" dirty="0" smtClean="0">
                <a:solidFill>
                  <a:schemeClr val="bg1"/>
                </a:solidFill>
              </a:rPr>
              <a:t>.</a:t>
            </a:r>
          </a:p>
          <a:p>
            <a:endParaRPr lang="hu-HU" dirty="0" smtClean="0">
              <a:solidFill>
                <a:schemeClr val="bg1"/>
              </a:solidFill>
            </a:endParaRPr>
          </a:p>
          <a:p>
            <a:r>
              <a:rPr lang="hu-HU" dirty="0" smtClean="0">
                <a:solidFill>
                  <a:schemeClr val="bg1"/>
                </a:solidFill>
              </a:rPr>
              <a:t>44/A. §:</a:t>
            </a:r>
          </a:p>
          <a:p>
            <a:r>
              <a:rPr lang="hu-HU" dirty="0" smtClean="0">
                <a:solidFill>
                  <a:schemeClr val="bg1"/>
                </a:solidFill>
              </a:rPr>
              <a:t>rendeletet alkothat;</a:t>
            </a:r>
          </a:p>
          <a:p>
            <a:r>
              <a:rPr lang="hu-HU" dirty="0" smtClean="0">
                <a:solidFill>
                  <a:schemeClr val="bg1"/>
                </a:solidFill>
              </a:rPr>
              <a:t> önkormányzati ügyekben önállóan szabályoz és igazgat;</a:t>
            </a:r>
          </a:p>
          <a:p>
            <a:r>
              <a:rPr lang="hu-HU" dirty="0" smtClean="0">
                <a:solidFill>
                  <a:schemeClr val="bg1"/>
                </a:solidFill>
              </a:rPr>
              <a:t>az önkormányzati tulajdon tekintetében a tulajdonosi jogokat gyakorolja, a bevételeivel önállóan gazdálkodik, saját felelősségére vállalkozhat,</a:t>
            </a:r>
          </a:p>
          <a:p>
            <a:r>
              <a:rPr lang="hu-HU" dirty="0" smtClean="0">
                <a:solidFill>
                  <a:schemeClr val="bg1"/>
                </a:solidFill>
              </a:rPr>
              <a:t>az önkormányzat törvényben meghatározott feladatainak ellátásához megfelelő saját bevételre jogosult, </a:t>
            </a:r>
          </a:p>
          <a:p>
            <a:r>
              <a:rPr lang="hu-HU" dirty="0" smtClean="0">
                <a:solidFill>
                  <a:schemeClr val="bg1"/>
                </a:solidFill>
              </a:rPr>
              <a:t>törvény keretei között megállapítja a helyi adók fajtáit és mértékét,</a:t>
            </a:r>
          </a:p>
          <a:p>
            <a:r>
              <a:rPr lang="hu-HU" dirty="0" smtClean="0">
                <a:solidFill>
                  <a:schemeClr val="bg1"/>
                </a:solidFill>
              </a:rPr>
              <a:t>törvény keretei között önállóan alakítja ki a szervezetét és működési rendjét,</a:t>
            </a:r>
          </a:p>
          <a:p>
            <a:r>
              <a:rPr lang="hu-HU" dirty="0" smtClean="0">
                <a:solidFill>
                  <a:schemeClr val="bg1"/>
                </a:solidFill>
              </a:rPr>
              <a:t>önkormányzati jelképeket alkothat, helyi kitüntetéseket és elismerő címeket alapíthat,</a:t>
            </a:r>
          </a:p>
          <a:p>
            <a:r>
              <a:rPr lang="hu-HU" dirty="0" smtClean="0">
                <a:solidFill>
                  <a:schemeClr val="bg1"/>
                </a:solidFill>
              </a:rPr>
              <a:t> szabadon társulhat, önkormányzati érdekszövetséget hozhat létre.</a:t>
            </a:r>
          </a:p>
          <a:p>
            <a:pPr>
              <a:buNone/>
            </a:pPr>
            <a:r>
              <a:rPr lang="hu-HU" i="1" dirty="0" smtClean="0">
                <a:solidFill>
                  <a:schemeClr val="bg1"/>
                </a:solidFill>
              </a:rPr>
              <a:t>	-----------------------------------------------------------------------------------------------------------------------</a:t>
            </a:r>
          </a:p>
          <a:p>
            <a:r>
              <a:rPr lang="hu-HU" dirty="0" smtClean="0">
                <a:solidFill>
                  <a:schemeClr val="bg1"/>
                </a:solidFill>
              </a:rPr>
              <a:t>Az alapvető jogok az Alkotmány XII. Fejezetben (Alapvető jogok és kötelességek)</a:t>
            </a:r>
          </a:p>
          <a:p>
            <a:pPr>
              <a:buNone/>
            </a:pPr>
            <a:r>
              <a:rPr lang="hu-HU" dirty="0" smtClean="0">
                <a:solidFill>
                  <a:schemeClr val="bg1"/>
                </a:solidFill>
              </a:rPr>
              <a:t>	helyezkedtek el (54–70/K. §</a:t>
            </a:r>
            <a:r>
              <a:rPr lang="hu-HU" dirty="0" err="1" smtClean="0">
                <a:solidFill>
                  <a:schemeClr val="bg1"/>
                </a:solidFill>
              </a:rPr>
              <a:t>-ok</a:t>
            </a:r>
            <a:r>
              <a:rPr lang="hu-HU" dirty="0" smtClean="0">
                <a:solidFill>
                  <a:schemeClr val="bg1"/>
                </a:solidFill>
              </a:rPr>
              <a:t>).</a:t>
            </a:r>
          </a:p>
          <a:p>
            <a:endParaRPr lang="hu-HU" dirty="0" smtClean="0"/>
          </a:p>
          <a:p>
            <a:endParaRPr lang="hu-HU" dirty="0"/>
          </a:p>
        </p:txBody>
      </p:sp>
      <p:sp>
        <p:nvSpPr>
          <p:cNvPr id="2" name="Cím 1"/>
          <p:cNvSpPr>
            <a:spLocks noGrp="1"/>
          </p:cNvSpPr>
          <p:nvPr>
            <p:ph type="title"/>
          </p:nvPr>
        </p:nvSpPr>
        <p:spPr>
          <a:xfrm>
            <a:off x="457200" y="152400"/>
            <a:ext cx="8229600" cy="1116360"/>
          </a:xfrm>
        </p:spPr>
        <p:txBody>
          <a:bodyPr>
            <a:normAutofit fontScale="90000"/>
          </a:bodyPr>
          <a:lstStyle/>
          <a:p>
            <a:pPr algn="ctr"/>
            <a:r>
              <a:rPr lang="hu-HU" dirty="0" smtClean="0">
                <a:solidFill>
                  <a:schemeClr val="bg1"/>
                </a:solidFill>
              </a:rPr>
              <a:t>Önkormányzati alapjogok az előző Alkotmányban</a:t>
            </a:r>
            <a:endParaRPr lang="hu-HU" dirty="0">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p:txBody>
          <a:bodyPr>
            <a:normAutofit fontScale="92500" lnSpcReduction="20000"/>
          </a:bodyPr>
          <a:lstStyle/>
          <a:p>
            <a:pPr marL="0" indent="0">
              <a:buNone/>
            </a:pPr>
            <a:r>
              <a:rPr lang="hu-HU" dirty="0" smtClean="0">
                <a:solidFill>
                  <a:schemeClr val="bg1"/>
                </a:solidFill>
              </a:rPr>
              <a:t>56/1996. (XII. 12.) AB határozat</a:t>
            </a:r>
          </a:p>
          <a:p>
            <a:pPr algn="just"/>
            <a:r>
              <a:rPr lang="hu-HU" dirty="0" smtClean="0">
                <a:solidFill>
                  <a:schemeClr val="bg1"/>
                </a:solidFill>
              </a:rPr>
              <a:t>Az Alkotmány 44/A. § (1) bekezdésében meghatározott hatáskörcsoportok, önkormányzati alapjogok egy, az állam közhatalmi szervezeti rendszerén belül elhelyezkedő, Alkotmányban szabályozott szervtípus autonómiáját hivatottak garantálni. </a:t>
            </a:r>
          </a:p>
          <a:p>
            <a:pPr algn="just"/>
            <a:r>
              <a:rPr lang="hu-HU" dirty="0" smtClean="0">
                <a:solidFill>
                  <a:schemeClr val="bg1"/>
                </a:solidFill>
              </a:rPr>
              <a:t>Az önkormányzati alapjogokat az Alkotmány nem részesíti a XII. fejezetben szabályozott, - az egyén autonómiájának alkotmányos garanciáit jelentő - alapvető jogokat megillető, azokkal azonos alapjogi védelemben. </a:t>
            </a:r>
          </a:p>
          <a:p>
            <a:pPr algn="just"/>
            <a:r>
              <a:rPr lang="hu-HU" dirty="0" smtClean="0">
                <a:solidFill>
                  <a:schemeClr val="bg1"/>
                </a:solidFill>
              </a:rPr>
              <a:t>Az önkormányzati alapjogok korlátozásával szemben nem alkotmányossági követelmény az, hogy arra valamely alkotmányos jog érvényesítése, valamely alkotmányos cél érdekében szükségszerűen és azzal arányosan kerüljön sor.</a:t>
            </a:r>
          </a:p>
          <a:p>
            <a:endParaRPr lang="hu-HU" dirty="0">
              <a:solidFill>
                <a:schemeClr val="bg1"/>
              </a:solidFill>
            </a:endParaRPr>
          </a:p>
        </p:txBody>
      </p:sp>
      <p:sp>
        <p:nvSpPr>
          <p:cNvPr id="2" name="Cím 1"/>
          <p:cNvSpPr>
            <a:spLocks noGrp="1"/>
          </p:cNvSpPr>
          <p:nvPr>
            <p:ph type="title"/>
          </p:nvPr>
        </p:nvSpPr>
        <p:spPr/>
        <p:txBody>
          <a:bodyPr>
            <a:normAutofit fontScale="90000"/>
          </a:bodyPr>
          <a:lstStyle/>
          <a:p>
            <a:r>
              <a:rPr lang="hu-HU" dirty="0" smtClean="0">
                <a:solidFill>
                  <a:schemeClr val="bg1"/>
                </a:solidFill>
              </a:rPr>
              <a:t>Az alkotmánybíróság korábbi gyakorlata</a:t>
            </a:r>
            <a:endParaRPr lang="hu-HU" dirty="0">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p:txBody>
          <a:bodyPr>
            <a:normAutofit fontScale="85000" lnSpcReduction="20000"/>
          </a:bodyPr>
          <a:lstStyle/>
          <a:p>
            <a:pPr marL="0" indent="0">
              <a:buNone/>
            </a:pPr>
            <a:r>
              <a:rPr lang="hu-HU" dirty="0" smtClean="0">
                <a:solidFill>
                  <a:schemeClr val="bg1"/>
                </a:solidFill>
              </a:rPr>
              <a:t>23/2009. (III. 6.) AB határozat:</a:t>
            </a:r>
          </a:p>
          <a:p>
            <a:pPr algn="just"/>
            <a:r>
              <a:rPr lang="hu-HU" dirty="0" smtClean="0">
                <a:solidFill>
                  <a:schemeClr val="bg1"/>
                </a:solidFill>
              </a:rPr>
              <a:t>Az állam (és az állami szervek) fordulhatnak-e alkotmányjogi panasszal az Alkotmánybírósághoz?</a:t>
            </a:r>
          </a:p>
          <a:p>
            <a:pPr algn="just">
              <a:buNone/>
            </a:pPr>
            <a:r>
              <a:rPr lang="hu-HU" dirty="0" smtClean="0">
                <a:solidFill>
                  <a:schemeClr val="bg1"/>
                </a:solidFill>
              </a:rPr>
              <a:t>	(Az adott ügy indítványozója a Honvédelmi Minisztérium Közgazdasági és Pénzügyi Ügynöksége volt.)</a:t>
            </a:r>
          </a:p>
          <a:p>
            <a:pPr algn="just"/>
            <a:r>
              <a:rPr lang="hu-HU" dirty="0" smtClean="0">
                <a:solidFill>
                  <a:schemeClr val="bg1"/>
                </a:solidFill>
              </a:rPr>
              <a:t>Az Alkotmánybíróság hivatkozva az alkotmányjogi panasz jogintézményének jogorvoslati jellegére vonatkozó korábbi gyakorlatára, és az alapvető jogok rendeltetésére (államhatalommal szembeni alkotmányos garancia megteremtése az egyén vagy egy közösség jogainak védelmére, cselekvési autonómiájának biztosítására) azt állapította meg, hogy: „közhatalmi jogosítvánnyal felruházott állami szervnek nincs az államhatalommal szemben garanciákat jelentő olyan alkotmányos alapjoga, amely feljogosítaná alkotmányjogi panasz előterjesztésére”.</a:t>
            </a:r>
            <a:endParaRPr lang="hu-HU" dirty="0">
              <a:solidFill>
                <a:schemeClr val="bg1"/>
              </a:solidFill>
            </a:endParaRPr>
          </a:p>
        </p:txBody>
      </p:sp>
      <p:sp>
        <p:nvSpPr>
          <p:cNvPr id="2" name="Cím 1"/>
          <p:cNvSpPr>
            <a:spLocks noGrp="1"/>
          </p:cNvSpPr>
          <p:nvPr>
            <p:ph type="title"/>
          </p:nvPr>
        </p:nvSpPr>
        <p:spPr/>
        <p:txBody>
          <a:bodyPr>
            <a:normAutofit fontScale="90000"/>
          </a:bodyPr>
          <a:lstStyle/>
          <a:p>
            <a:pPr algn="ctr"/>
            <a:r>
              <a:rPr lang="hu-HU" dirty="0" smtClean="0">
                <a:solidFill>
                  <a:schemeClr val="bg1"/>
                </a:solidFill>
              </a:rPr>
              <a:t>Az alkotmánybíróság korábbi gyakorlata</a:t>
            </a:r>
            <a:endParaRPr lang="hu-HU" dirty="0">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755577" y="1772816"/>
            <a:ext cx="7776864" cy="4536504"/>
          </a:xfrm>
        </p:spPr>
        <p:txBody>
          <a:bodyPr>
            <a:normAutofit fontScale="85000" lnSpcReduction="20000"/>
          </a:bodyPr>
          <a:lstStyle/>
          <a:p>
            <a:pPr>
              <a:buNone/>
            </a:pPr>
            <a:endParaRPr lang="hu-HU" dirty="0" smtClean="0"/>
          </a:p>
          <a:p>
            <a:pPr>
              <a:buNone/>
            </a:pPr>
            <a:endParaRPr lang="hu-HU" dirty="0" smtClean="0"/>
          </a:p>
          <a:p>
            <a:pPr marL="0" indent="0">
              <a:buNone/>
            </a:pPr>
            <a:r>
              <a:rPr lang="hu-HU" dirty="0" smtClean="0">
                <a:solidFill>
                  <a:schemeClr val="bg1"/>
                </a:solidFill>
              </a:rPr>
              <a:t>Alaptörvény B) cikk</a:t>
            </a:r>
          </a:p>
          <a:p>
            <a:pPr>
              <a:buNone/>
            </a:pPr>
            <a:r>
              <a:rPr lang="hu-HU" dirty="0" smtClean="0">
                <a:solidFill>
                  <a:schemeClr val="bg1"/>
                </a:solidFill>
              </a:rPr>
              <a:t>	(3) A közhatalom forrása a nép.</a:t>
            </a:r>
          </a:p>
          <a:p>
            <a:pPr>
              <a:buNone/>
            </a:pPr>
            <a:r>
              <a:rPr lang="hu-HU" dirty="0" smtClean="0">
                <a:solidFill>
                  <a:schemeClr val="bg1"/>
                </a:solidFill>
              </a:rPr>
              <a:t>	(4) A nép a hatalmát választott képviselői útján, kivételesen közvetlenül gyakorolja.</a:t>
            </a:r>
          </a:p>
          <a:p>
            <a:pPr>
              <a:buNone/>
            </a:pPr>
            <a:endParaRPr lang="hu-HU" dirty="0" smtClean="0">
              <a:solidFill>
                <a:schemeClr val="bg1"/>
              </a:solidFill>
            </a:endParaRPr>
          </a:p>
          <a:p>
            <a:pPr marL="0" indent="0">
              <a:buNone/>
            </a:pPr>
            <a:r>
              <a:rPr lang="hu-HU" dirty="0" smtClean="0">
                <a:solidFill>
                  <a:schemeClr val="bg1"/>
                </a:solidFill>
              </a:rPr>
              <a:t>Alaptörvény 31. cikk</a:t>
            </a:r>
          </a:p>
          <a:p>
            <a:pPr>
              <a:buNone/>
            </a:pPr>
            <a:r>
              <a:rPr lang="hu-HU" dirty="0" smtClean="0">
                <a:solidFill>
                  <a:schemeClr val="bg1"/>
                </a:solidFill>
              </a:rPr>
              <a:t>	(1) Magyarországon a helyi közügyek intézése és a helyi közhatalom gyakorlása érdekében helyi önkormányzatok működnek.</a:t>
            </a:r>
          </a:p>
          <a:p>
            <a:pPr>
              <a:buNone/>
            </a:pPr>
            <a:r>
              <a:rPr lang="hu-HU" dirty="0" smtClean="0">
                <a:solidFill>
                  <a:schemeClr val="bg1"/>
                </a:solidFill>
              </a:rPr>
              <a:t>	</a:t>
            </a:r>
          </a:p>
          <a:p>
            <a:pPr>
              <a:buNone/>
            </a:pPr>
            <a:r>
              <a:rPr lang="hu-HU" dirty="0" smtClean="0">
                <a:solidFill>
                  <a:schemeClr val="bg1"/>
                </a:solidFill>
              </a:rPr>
              <a:t>	</a:t>
            </a:r>
          </a:p>
          <a:p>
            <a:endParaRPr lang="hu-HU" dirty="0" smtClean="0"/>
          </a:p>
          <a:p>
            <a:pPr>
              <a:buNone/>
            </a:pPr>
            <a:endParaRPr lang="hu-HU" dirty="0" smtClean="0"/>
          </a:p>
          <a:p>
            <a:pPr>
              <a:buNone/>
            </a:pPr>
            <a:endParaRPr lang="hu-HU" dirty="0" smtClean="0"/>
          </a:p>
          <a:p>
            <a:pPr>
              <a:buNone/>
            </a:pPr>
            <a:endParaRPr lang="hu-HU" dirty="0" smtClean="0"/>
          </a:p>
          <a:p>
            <a:pPr>
              <a:buNone/>
            </a:pPr>
            <a:endParaRPr lang="hu-HU" dirty="0" smtClean="0"/>
          </a:p>
          <a:p>
            <a:pPr>
              <a:buNone/>
            </a:pPr>
            <a:endParaRPr lang="hu-HU" dirty="0" smtClean="0"/>
          </a:p>
          <a:p>
            <a:pPr>
              <a:buNone/>
            </a:pPr>
            <a:endParaRPr lang="hu-HU" dirty="0" smtClean="0"/>
          </a:p>
          <a:p>
            <a:pPr>
              <a:buNone/>
            </a:pPr>
            <a:endParaRPr lang="hu-HU" dirty="0" smtClean="0"/>
          </a:p>
          <a:p>
            <a:pPr>
              <a:buNone/>
            </a:pPr>
            <a:endParaRPr lang="hu-HU" dirty="0" smtClean="0"/>
          </a:p>
        </p:txBody>
      </p:sp>
      <p:sp>
        <p:nvSpPr>
          <p:cNvPr id="2" name="Cím 1"/>
          <p:cNvSpPr>
            <a:spLocks noGrp="1"/>
          </p:cNvSpPr>
          <p:nvPr>
            <p:ph type="title"/>
          </p:nvPr>
        </p:nvSpPr>
        <p:spPr/>
        <p:txBody>
          <a:bodyPr>
            <a:normAutofit fontScale="90000"/>
          </a:bodyPr>
          <a:lstStyle/>
          <a:p>
            <a:pPr algn="ctr"/>
            <a:r>
              <a:rPr lang="hu-HU" dirty="0" smtClean="0">
                <a:solidFill>
                  <a:schemeClr val="bg1"/>
                </a:solidFill>
              </a:rPr>
              <a:t>Önkormányzatiság az Alaptörvényben</a:t>
            </a:r>
            <a:endParaRPr lang="hu-HU" dirty="0">
              <a:solidFill>
                <a:schemeClr val="bg1"/>
              </a:solidFill>
            </a:endParaRPr>
          </a:p>
        </p:txBody>
      </p:sp>
    </p:spTree>
    <p:extLst>
      <p:ext uri="{BB962C8B-B14F-4D97-AF65-F5344CB8AC3E}">
        <p14:creationId xmlns:p14="http://schemas.microsoft.com/office/powerpoint/2010/main" val="11451930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323528" y="764704"/>
            <a:ext cx="8686800" cy="5760640"/>
          </a:xfrm>
        </p:spPr>
        <p:txBody>
          <a:bodyPr>
            <a:normAutofit fontScale="55000" lnSpcReduction="20000"/>
          </a:bodyPr>
          <a:lstStyle/>
          <a:p>
            <a:endParaRPr lang="hu-HU" sz="2000" dirty="0" smtClean="0"/>
          </a:p>
          <a:p>
            <a:pPr marL="0" indent="0">
              <a:buNone/>
            </a:pPr>
            <a:r>
              <a:rPr lang="hu-HU" sz="2500" dirty="0" smtClean="0">
                <a:solidFill>
                  <a:schemeClr val="bg1"/>
                </a:solidFill>
              </a:rPr>
              <a:t>Alaptörvény 32. cikk</a:t>
            </a:r>
          </a:p>
          <a:p>
            <a:r>
              <a:rPr lang="hu-HU" sz="2500" dirty="0" smtClean="0">
                <a:solidFill>
                  <a:schemeClr val="bg1"/>
                </a:solidFill>
              </a:rPr>
              <a:t>(1) A helyi önkormányzat a helyi közügyek intézése körében törvény keretei között</a:t>
            </a:r>
          </a:p>
          <a:p>
            <a:r>
              <a:rPr lang="hu-HU" sz="2500" dirty="0" smtClean="0">
                <a:solidFill>
                  <a:schemeClr val="bg1"/>
                </a:solidFill>
              </a:rPr>
              <a:t>a) rendeletet alkot;</a:t>
            </a:r>
          </a:p>
          <a:p>
            <a:r>
              <a:rPr lang="hu-HU" sz="2500" dirty="0" smtClean="0">
                <a:solidFill>
                  <a:schemeClr val="bg1"/>
                </a:solidFill>
              </a:rPr>
              <a:t>b) határozatot hoz;</a:t>
            </a:r>
          </a:p>
          <a:p>
            <a:r>
              <a:rPr lang="hu-HU" sz="2500" dirty="0" smtClean="0">
                <a:solidFill>
                  <a:schemeClr val="bg1"/>
                </a:solidFill>
              </a:rPr>
              <a:t>c) önállóan igazgat;</a:t>
            </a:r>
          </a:p>
          <a:p>
            <a:r>
              <a:rPr lang="hu-HU" sz="2500" dirty="0" smtClean="0">
                <a:solidFill>
                  <a:schemeClr val="bg1"/>
                </a:solidFill>
              </a:rPr>
              <a:t>d) meghatározza szervezeti és működési rendjét;</a:t>
            </a:r>
          </a:p>
          <a:p>
            <a:r>
              <a:rPr lang="hu-HU" sz="2500" dirty="0" smtClean="0">
                <a:solidFill>
                  <a:schemeClr val="bg1"/>
                </a:solidFill>
              </a:rPr>
              <a:t>e) gyakorolja az önkormányzati tulajdon tekintetében a tulajdonost megillető jogokat;</a:t>
            </a:r>
          </a:p>
          <a:p>
            <a:r>
              <a:rPr lang="hu-HU" sz="2500" dirty="0" smtClean="0">
                <a:solidFill>
                  <a:schemeClr val="bg1"/>
                </a:solidFill>
              </a:rPr>
              <a:t>f) meghatározza költségvetését, annak alapján önállóan gazdálkodik;</a:t>
            </a:r>
          </a:p>
          <a:p>
            <a:r>
              <a:rPr lang="hu-HU" sz="2500" dirty="0" smtClean="0">
                <a:solidFill>
                  <a:schemeClr val="bg1"/>
                </a:solidFill>
              </a:rPr>
              <a:t>g) e célra felhasználható vagyonával és bevételeivel kötelező feladatai ellátásának veszélyeztetése nélkül vállalkozást folytathat;</a:t>
            </a:r>
          </a:p>
          <a:p>
            <a:r>
              <a:rPr lang="hu-HU" sz="2500" dirty="0" smtClean="0">
                <a:solidFill>
                  <a:schemeClr val="bg1"/>
                </a:solidFill>
              </a:rPr>
              <a:t>h) dönt a helyi adók fajtájáról és mértékéről;</a:t>
            </a:r>
          </a:p>
          <a:p>
            <a:r>
              <a:rPr lang="hu-HU" sz="2500" dirty="0" smtClean="0">
                <a:solidFill>
                  <a:schemeClr val="bg1"/>
                </a:solidFill>
              </a:rPr>
              <a:t>i) önkormányzati jelképeket alkothat, helyi kitüntetéseket és elismerő címeket alapíthat;</a:t>
            </a:r>
          </a:p>
          <a:p>
            <a:r>
              <a:rPr lang="hu-HU" sz="2500" dirty="0" smtClean="0">
                <a:solidFill>
                  <a:schemeClr val="bg1"/>
                </a:solidFill>
              </a:rPr>
              <a:t>j) a feladat- és hatáskörrel rendelkező szervtől tájékoztatást kérhet, döntést kezdeményezhet, véleményt nyilváníthat;</a:t>
            </a:r>
          </a:p>
          <a:p>
            <a:r>
              <a:rPr lang="hu-HU" sz="2500" dirty="0" smtClean="0">
                <a:solidFill>
                  <a:schemeClr val="bg1"/>
                </a:solidFill>
              </a:rPr>
              <a:t>k) szabadon társulhat más helyi önkormányzattal, érdek-képviseleti szövetséget hozhat létre, feladat- és hatáskörében együttműködhet más országok helyi önkormányzatával, és tagja lehet nemzetközi önkormányzati szervezetnek;</a:t>
            </a:r>
          </a:p>
          <a:p>
            <a:r>
              <a:rPr lang="hu-HU" sz="2500" dirty="0" smtClean="0">
                <a:solidFill>
                  <a:schemeClr val="bg1"/>
                </a:solidFill>
              </a:rPr>
              <a:t>l) törvényben meghatározott további feladat- és hatásköröket gyakorol.</a:t>
            </a:r>
          </a:p>
          <a:p>
            <a:pPr>
              <a:buNone/>
            </a:pPr>
            <a:r>
              <a:rPr lang="hu-HU" sz="2500" dirty="0" smtClean="0">
                <a:solidFill>
                  <a:schemeClr val="bg1"/>
                </a:solidFill>
                <a:latin typeface="Times New Roman"/>
                <a:cs typeface="Times New Roman"/>
              </a:rPr>
              <a:t>	----------------------------------------------------------------------------------------------------------------------------</a:t>
            </a:r>
            <a:endParaRPr lang="hu-HU" sz="2500" dirty="0" smtClean="0">
              <a:solidFill>
                <a:schemeClr val="bg1"/>
              </a:solidFill>
            </a:endParaRPr>
          </a:p>
          <a:p>
            <a:r>
              <a:rPr lang="hu-HU" sz="2500" dirty="0" smtClean="0">
                <a:solidFill>
                  <a:schemeClr val="bg1"/>
                </a:solidFill>
              </a:rPr>
              <a:t>Alapvető jogok az Alaptörvény Szabadság és felelősség című fejezetében (I-XXXI. Cikkek) helyezkednek el.</a:t>
            </a:r>
          </a:p>
          <a:p>
            <a:r>
              <a:rPr lang="hu-HU" sz="2500" dirty="0" smtClean="0">
                <a:solidFill>
                  <a:schemeClr val="bg1"/>
                </a:solidFill>
              </a:rPr>
              <a:t>Alapvető jog jogosultja lehet: ember, törvény által létrehozott jogalany .</a:t>
            </a:r>
          </a:p>
          <a:p>
            <a:r>
              <a:rPr lang="hu-HU" sz="2500" dirty="0" smtClean="0">
                <a:solidFill>
                  <a:schemeClr val="bg1"/>
                </a:solidFill>
              </a:rPr>
              <a:t>Az Alaptörvény nem említ önkormányzati alapjogokat.</a:t>
            </a:r>
          </a:p>
          <a:p>
            <a:pPr>
              <a:buNone/>
            </a:pPr>
            <a:endParaRPr lang="hu-HU" sz="1400" dirty="0" smtClean="0"/>
          </a:p>
          <a:p>
            <a:pPr>
              <a:buNone/>
            </a:pPr>
            <a:r>
              <a:rPr lang="hu-HU" sz="1400" dirty="0" smtClean="0"/>
              <a:t>	</a:t>
            </a:r>
          </a:p>
        </p:txBody>
      </p:sp>
      <p:sp>
        <p:nvSpPr>
          <p:cNvPr id="2" name="Cím 1"/>
          <p:cNvSpPr>
            <a:spLocks noGrp="1"/>
          </p:cNvSpPr>
          <p:nvPr>
            <p:ph type="title"/>
          </p:nvPr>
        </p:nvSpPr>
        <p:spPr>
          <a:xfrm>
            <a:off x="457200" y="152400"/>
            <a:ext cx="8229600" cy="828328"/>
          </a:xfrm>
        </p:spPr>
        <p:txBody>
          <a:bodyPr>
            <a:normAutofit fontScale="90000"/>
          </a:bodyPr>
          <a:lstStyle/>
          <a:p>
            <a:pPr algn="ctr"/>
            <a:r>
              <a:rPr lang="hu-HU" dirty="0" smtClean="0">
                <a:solidFill>
                  <a:schemeClr val="bg1"/>
                </a:solidFill>
              </a:rPr>
              <a:t>Önkormányzatiság az Alaptörvényben</a:t>
            </a:r>
            <a:endParaRPr lang="hu-HU" dirty="0">
              <a:solidFill>
                <a:schemeClr val="bg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1700808"/>
            <a:ext cx="8229600" cy="4395192"/>
          </a:xfrm>
        </p:spPr>
        <p:txBody>
          <a:bodyPr>
            <a:normAutofit fontScale="85000" lnSpcReduction="20000"/>
          </a:bodyPr>
          <a:lstStyle/>
          <a:p>
            <a:pPr marL="0" indent="0" algn="just">
              <a:buNone/>
            </a:pPr>
            <a:r>
              <a:rPr lang="hu-HU" dirty="0" smtClean="0">
                <a:solidFill>
                  <a:schemeClr val="bg1"/>
                </a:solidFill>
              </a:rPr>
              <a:t>3307/</a:t>
            </a:r>
            <a:r>
              <a:rPr lang="hu-HU" b="1" dirty="0" smtClean="0">
                <a:solidFill>
                  <a:schemeClr val="bg1"/>
                </a:solidFill>
              </a:rPr>
              <a:t>2012</a:t>
            </a:r>
            <a:r>
              <a:rPr lang="hu-HU" dirty="0" smtClean="0">
                <a:solidFill>
                  <a:schemeClr val="bg1"/>
                </a:solidFill>
              </a:rPr>
              <a:t>. </a:t>
            </a:r>
            <a:r>
              <a:rPr lang="hu-HU" b="1" dirty="0" smtClean="0">
                <a:solidFill>
                  <a:schemeClr val="bg1"/>
                </a:solidFill>
              </a:rPr>
              <a:t>(XI. 12.) </a:t>
            </a:r>
            <a:r>
              <a:rPr lang="hu-HU" dirty="0" smtClean="0">
                <a:solidFill>
                  <a:schemeClr val="bg1"/>
                </a:solidFill>
              </a:rPr>
              <a:t>AB végzés (indítványozó a NAV):</a:t>
            </a:r>
          </a:p>
          <a:p>
            <a:pPr algn="just">
              <a:buNone/>
            </a:pPr>
            <a:r>
              <a:rPr lang="hu-HU" dirty="0" smtClean="0">
                <a:solidFill>
                  <a:schemeClr val="bg1"/>
                </a:solidFill>
              </a:rPr>
              <a:t>	Az AB – megerősítve az Alaptörvény hatálybalépése előtti gyakorlatát – az indítványtételi jogosultság hiányára hivatkozva visszautasította az alkotmányjogi panaszt, kiemelve, hogy állami szerv nem lehet az </a:t>
            </a:r>
            <a:r>
              <a:rPr lang="hu-HU" dirty="0" err="1" smtClean="0">
                <a:solidFill>
                  <a:schemeClr val="bg1"/>
                </a:solidFill>
              </a:rPr>
              <a:t>Abtv</a:t>
            </a:r>
            <a:r>
              <a:rPr lang="hu-HU" dirty="0" smtClean="0">
                <a:solidFill>
                  <a:schemeClr val="bg1"/>
                </a:solidFill>
              </a:rPr>
              <a:t>. 27. §</a:t>
            </a:r>
            <a:r>
              <a:rPr lang="hu-HU" dirty="0" err="1" smtClean="0">
                <a:solidFill>
                  <a:schemeClr val="bg1"/>
                </a:solidFill>
              </a:rPr>
              <a:t>-ában</a:t>
            </a:r>
            <a:r>
              <a:rPr lang="hu-HU" dirty="0" smtClean="0">
                <a:solidFill>
                  <a:schemeClr val="bg1"/>
                </a:solidFill>
              </a:rPr>
              <a:t> említett Alaptörvényben biztosított jog alanya.</a:t>
            </a:r>
          </a:p>
          <a:p>
            <a:pPr algn="just">
              <a:buNone/>
            </a:pPr>
            <a:endParaRPr lang="hu-HU" dirty="0" smtClean="0">
              <a:solidFill>
                <a:schemeClr val="bg1"/>
              </a:solidFill>
            </a:endParaRPr>
          </a:p>
          <a:p>
            <a:pPr marL="0" indent="0" algn="just">
              <a:buNone/>
            </a:pPr>
            <a:r>
              <a:rPr lang="hu-HU" dirty="0" smtClean="0">
                <a:solidFill>
                  <a:schemeClr val="bg1"/>
                </a:solidFill>
              </a:rPr>
              <a:t>3317/</a:t>
            </a:r>
            <a:r>
              <a:rPr lang="hu-HU" b="1" dirty="0" smtClean="0">
                <a:solidFill>
                  <a:schemeClr val="bg1"/>
                </a:solidFill>
              </a:rPr>
              <a:t>2012</a:t>
            </a:r>
            <a:r>
              <a:rPr lang="hu-HU" dirty="0" smtClean="0">
                <a:solidFill>
                  <a:schemeClr val="bg1"/>
                </a:solidFill>
              </a:rPr>
              <a:t>. </a:t>
            </a:r>
            <a:r>
              <a:rPr lang="hu-HU" b="1" dirty="0" smtClean="0">
                <a:solidFill>
                  <a:schemeClr val="bg1"/>
                </a:solidFill>
              </a:rPr>
              <a:t>(XI. 12.) </a:t>
            </a:r>
            <a:r>
              <a:rPr lang="hu-HU" dirty="0" smtClean="0">
                <a:solidFill>
                  <a:schemeClr val="bg1"/>
                </a:solidFill>
              </a:rPr>
              <a:t>AB végzés (indítványozó Hajdúsámson jegyzője mint a Helyi Választási Iroda vezetője):</a:t>
            </a:r>
          </a:p>
          <a:p>
            <a:pPr algn="just">
              <a:buNone/>
            </a:pPr>
            <a:r>
              <a:rPr lang="hu-HU" dirty="0" smtClean="0">
                <a:solidFill>
                  <a:schemeClr val="bg1"/>
                </a:solidFill>
              </a:rPr>
              <a:t>	Az AB </a:t>
            </a:r>
            <a:r>
              <a:rPr lang="hu-HU" b="1" dirty="0" smtClean="0">
                <a:solidFill>
                  <a:schemeClr val="bg1"/>
                </a:solidFill>
              </a:rPr>
              <a:t>a közhatalom gyakorlására jogosult állami szervnek </a:t>
            </a:r>
            <a:r>
              <a:rPr lang="hu-HU" dirty="0" smtClean="0">
                <a:solidFill>
                  <a:schemeClr val="bg1"/>
                </a:solidFill>
              </a:rPr>
              <a:t>vagy annak vezetőjének </a:t>
            </a:r>
            <a:r>
              <a:rPr lang="hu-HU" b="1" dirty="0" smtClean="0">
                <a:solidFill>
                  <a:schemeClr val="bg1"/>
                </a:solidFill>
              </a:rPr>
              <a:t>ebben a minőségében </a:t>
            </a:r>
            <a:r>
              <a:rPr lang="hu-HU" dirty="0" smtClean="0">
                <a:solidFill>
                  <a:schemeClr val="bg1"/>
                </a:solidFill>
              </a:rPr>
              <a:t>alkotmányos kötelezettsége áll fenn az alapjogok védelmére, ennél fogva a közhatalommal szemben alapjogi sérelem nem érheti, így alkotmányjogi panasz benyújtására sem jogosult.</a:t>
            </a:r>
          </a:p>
          <a:p>
            <a:pPr algn="just">
              <a:buNone/>
            </a:pPr>
            <a:endParaRPr lang="hu-HU" dirty="0"/>
          </a:p>
        </p:txBody>
      </p:sp>
      <p:sp>
        <p:nvSpPr>
          <p:cNvPr id="2" name="Cím 1"/>
          <p:cNvSpPr>
            <a:spLocks noGrp="1"/>
          </p:cNvSpPr>
          <p:nvPr>
            <p:ph type="title"/>
          </p:nvPr>
        </p:nvSpPr>
        <p:spPr/>
        <p:txBody>
          <a:bodyPr>
            <a:normAutofit fontScale="90000"/>
          </a:bodyPr>
          <a:lstStyle/>
          <a:p>
            <a:pPr algn="ctr"/>
            <a:r>
              <a:rPr lang="hu-HU" dirty="0" smtClean="0">
                <a:solidFill>
                  <a:schemeClr val="bg1"/>
                </a:solidFill>
              </a:rPr>
              <a:t>Az Alkotmánybíróság gyakorlata az </a:t>
            </a:r>
            <a:br>
              <a:rPr lang="hu-HU" dirty="0" smtClean="0">
                <a:solidFill>
                  <a:schemeClr val="bg1"/>
                </a:solidFill>
              </a:rPr>
            </a:br>
            <a:r>
              <a:rPr lang="hu-HU" dirty="0" smtClean="0">
                <a:solidFill>
                  <a:schemeClr val="bg1"/>
                </a:solidFill>
              </a:rPr>
              <a:t>Alaptörvény hatályba lépése óta</a:t>
            </a:r>
            <a:endParaRPr lang="hu-HU" dirty="0">
              <a:solidFill>
                <a:schemeClr val="bg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1700808"/>
            <a:ext cx="8229600" cy="4395192"/>
          </a:xfrm>
        </p:spPr>
        <p:txBody>
          <a:bodyPr>
            <a:normAutofit fontScale="85000" lnSpcReduction="10000"/>
          </a:bodyPr>
          <a:lstStyle/>
          <a:p>
            <a:pPr marL="0" indent="0" algn="just">
              <a:buNone/>
            </a:pPr>
            <a:r>
              <a:rPr lang="de-DE" dirty="0" smtClean="0">
                <a:solidFill>
                  <a:schemeClr val="bg1"/>
                </a:solidFill>
              </a:rPr>
              <a:t>3105/2014. (IV. 17.) AB </a:t>
            </a:r>
            <a:r>
              <a:rPr lang="de-DE" dirty="0" err="1" smtClean="0">
                <a:solidFill>
                  <a:schemeClr val="bg1"/>
                </a:solidFill>
              </a:rPr>
              <a:t>végzés</a:t>
            </a:r>
            <a:r>
              <a:rPr lang="hu-HU" dirty="0" smtClean="0">
                <a:solidFill>
                  <a:schemeClr val="bg1"/>
                </a:solidFill>
              </a:rPr>
              <a:t> (indítványozó: Budapest Főváros XIII. Kerület Önkormányzata)</a:t>
            </a:r>
          </a:p>
          <a:p>
            <a:pPr algn="just"/>
            <a:r>
              <a:rPr lang="hu-HU" dirty="0" smtClean="0">
                <a:solidFill>
                  <a:schemeClr val="bg1"/>
                </a:solidFill>
              </a:rPr>
              <a:t>Az Alaptörvény önkormányzati alapjogokról nem rendelkezik, az Alaptörvény 32. cikk (1) bekezdése a helyi közügyek összetevőit (tartalmi elemeit) határozza meg, felsorolva azokat az alaptörvényi szinten védett feladat- és hatáskörcsoportokat, amelyeket törvényi keretek között a helyi közügyek intézése körében a helyi önkormányzatok gyakorolhatnak.</a:t>
            </a:r>
          </a:p>
          <a:p>
            <a:pPr algn="just"/>
            <a:r>
              <a:rPr lang="hu-HU" dirty="0" smtClean="0">
                <a:solidFill>
                  <a:schemeClr val="bg1"/>
                </a:solidFill>
              </a:rPr>
              <a:t>Az indítványozó nem jelölt meg olyan Alaptörvényben biztosított jogot, amely a helyi önkormányzatot megilleti.</a:t>
            </a:r>
          </a:p>
          <a:p>
            <a:pPr algn="just"/>
            <a:endParaRPr lang="hu-HU" dirty="0" smtClean="0">
              <a:solidFill>
                <a:schemeClr val="bg1"/>
              </a:solidFill>
            </a:endParaRPr>
          </a:p>
          <a:p>
            <a:pPr algn="just">
              <a:buNone/>
            </a:pPr>
            <a:r>
              <a:rPr lang="hu-HU" dirty="0" smtClean="0">
                <a:solidFill>
                  <a:schemeClr val="bg1"/>
                </a:solidFill>
                <a:latin typeface="Times New Roman"/>
                <a:cs typeface="Times New Roman"/>
              </a:rPr>
              <a:t>→2012 és 2016 között hasonló tartalmú vissza- és elutasító döntések születtek.</a:t>
            </a:r>
            <a:r>
              <a:rPr lang="hu-HU" dirty="0" smtClean="0">
                <a:solidFill>
                  <a:schemeClr val="bg1"/>
                </a:solidFill>
              </a:rPr>
              <a:t>  </a:t>
            </a:r>
          </a:p>
          <a:p>
            <a:endParaRPr lang="hu-HU" dirty="0" smtClean="0"/>
          </a:p>
          <a:p>
            <a:endParaRPr lang="hu-HU" dirty="0"/>
          </a:p>
        </p:txBody>
      </p:sp>
      <p:sp>
        <p:nvSpPr>
          <p:cNvPr id="2" name="Cím 1"/>
          <p:cNvSpPr>
            <a:spLocks noGrp="1"/>
          </p:cNvSpPr>
          <p:nvPr>
            <p:ph type="title"/>
          </p:nvPr>
        </p:nvSpPr>
        <p:spPr/>
        <p:txBody>
          <a:bodyPr>
            <a:normAutofit fontScale="90000"/>
          </a:bodyPr>
          <a:lstStyle/>
          <a:p>
            <a:pPr algn="ctr"/>
            <a:r>
              <a:rPr lang="hu-HU" dirty="0" smtClean="0">
                <a:solidFill>
                  <a:schemeClr val="bg1"/>
                </a:solidFill>
              </a:rPr>
              <a:t>Az Alkotmánybíróság gyakorlata az </a:t>
            </a:r>
            <a:br>
              <a:rPr lang="hu-HU" dirty="0" smtClean="0">
                <a:solidFill>
                  <a:schemeClr val="bg1"/>
                </a:solidFill>
              </a:rPr>
            </a:br>
            <a:r>
              <a:rPr lang="hu-HU" dirty="0" smtClean="0">
                <a:solidFill>
                  <a:schemeClr val="bg1"/>
                </a:solidFill>
              </a:rPr>
              <a:t>Alaptörvény hatályba lépése óta</a:t>
            </a:r>
            <a:endParaRPr lang="hu-HU"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p:txBody>
          <a:bodyPr>
            <a:normAutofit/>
          </a:bodyPr>
          <a:lstStyle/>
          <a:p>
            <a:endParaRPr lang="hu-HU" dirty="0" smtClean="0"/>
          </a:p>
          <a:p>
            <a:r>
              <a:rPr lang="hu-HU" dirty="0" smtClean="0">
                <a:solidFill>
                  <a:schemeClr val="bg1"/>
                </a:solidFill>
              </a:rPr>
              <a:t>Az Alaptörvény Magyarország jogrendszerének alapja.</a:t>
            </a:r>
          </a:p>
          <a:p>
            <a:r>
              <a:rPr lang="hu-HU" dirty="0" smtClean="0">
                <a:solidFill>
                  <a:schemeClr val="bg1"/>
                </a:solidFill>
              </a:rPr>
              <a:t>Az Alkotmánybíróság az Alaptörvény védelmének legfőbb szerve.</a:t>
            </a:r>
          </a:p>
          <a:p>
            <a:r>
              <a:rPr lang="hu-HU" dirty="0" smtClean="0">
                <a:solidFill>
                  <a:schemeClr val="bg1"/>
                </a:solidFill>
              </a:rPr>
              <a:t>Az Alkotmánybíróság legfontosabb jogforrásai:</a:t>
            </a:r>
          </a:p>
          <a:p>
            <a:pPr marL="548640" indent="-411480" algn="just">
              <a:buClr>
                <a:schemeClr val="tx1">
                  <a:shade val="95000"/>
                </a:schemeClr>
              </a:buClr>
              <a:buNone/>
              <a:defRPr/>
            </a:pPr>
            <a:r>
              <a:rPr lang="hu-HU" sz="2400" dirty="0" smtClean="0">
                <a:solidFill>
                  <a:schemeClr val="bg1"/>
                </a:solidFill>
              </a:rPr>
              <a:t>	Alaptörvény 24. cikke;</a:t>
            </a:r>
          </a:p>
          <a:p>
            <a:pPr marL="548640" indent="-411480" algn="just">
              <a:buClr>
                <a:schemeClr val="tx1">
                  <a:shade val="95000"/>
                </a:schemeClr>
              </a:buClr>
              <a:buNone/>
              <a:defRPr/>
            </a:pPr>
            <a:r>
              <a:rPr lang="hu-HU" sz="2400" dirty="0" smtClean="0">
                <a:solidFill>
                  <a:schemeClr val="bg1"/>
                </a:solidFill>
              </a:rPr>
              <a:t>	az Alkotmánybíróságról szóló 2011. évi CLI. Törvény (</a:t>
            </a:r>
            <a:r>
              <a:rPr lang="hu-HU" sz="2400" dirty="0" err="1" smtClean="0">
                <a:solidFill>
                  <a:schemeClr val="bg1"/>
                </a:solidFill>
              </a:rPr>
              <a:t>Abtv</a:t>
            </a:r>
            <a:r>
              <a:rPr lang="hu-HU" sz="2400" dirty="0" smtClean="0">
                <a:solidFill>
                  <a:schemeClr val="bg1"/>
                </a:solidFill>
              </a:rPr>
              <a:t>.);</a:t>
            </a:r>
          </a:p>
          <a:p>
            <a:pPr marL="548640" indent="-411480" algn="just">
              <a:buClr>
                <a:schemeClr val="tx1">
                  <a:shade val="95000"/>
                </a:schemeClr>
              </a:buClr>
              <a:buNone/>
              <a:defRPr/>
            </a:pPr>
            <a:r>
              <a:rPr lang="hu-HU" sz="2400" dirty="0" smtClean="0">
                <a:solidFill>
                  <a:schemeClr val="bg1"/>
                </a:solidFill>
              </a:rPr>
              <a:t>	az Alkotmánybíróság Ügyrendjéről szóló </a:t>
            </a:r>
            <a:r>
              <a:rPr lang="de-DE" sz="2400" dirty="0" smtClean="0">
                <a:solidFill>
                  <a:schemeClr val="bg1"/>
                </a:solidFill>
              </a:rPr>
              <a:t>1001/2013. (II. 27.)  </a:t>
            </a:r>
            <a:r>
              <a:rPr lang="hu-HU" sz="2400" dirty="0" smtClean="0">
                <a:solidFill>
                  <a:schemeClr val="bg1"/>
                </a:solidFill>
              </a:rPr>
              <a:t>AB </a:t>
            </a:r>
            <a:r>
              <a:rPr lang="de-DE" sz="2400" dirty="0" err="1" smtClean="0">
                <a:solidFill>
                  <a:schemeClr val="bg1"/>
                </a:solidFill>
              </a:rPr>
              <a:t>Tü</a:t>
            </a:r>
            <a:r>
              <a:rPr lang="de-DE" sz="2400" dirty="0" smtClean="0">
                <a:solidFill>
                  <a:schemeClr val="bg1"/>
                </a:solidFill>
              </a:rPr>
              <a:t>. </a:t>
            </a:r>
            <a:r>
              <a:rPr lang="de-DE" sz="2400" dirty="0" err="1" smtClean="0">
                <a:solidFill>
                  <a:schemeClr val="bg1"/>
                </a:solidFill>
              </a:rPr>
              <a:t>határozata</a:t>
            </a:r>
            <a:r>
              <a:rPr lang="hu-HU" sz="2400" dirty="0" smtClean="0">
                <a:solidFill>
                  <a:schemeClr val="bg1"/>
                </a:solidFill>
              </a:rPr>
              <a:t>.</a:t>
            </a:r>
          </a:p>
          <a:p>
            <a:pPr lvl="1"/>
            <a:endParaRPr lang="hu-HU" dirty="0" smtClean="0"/>
          </a:p>
          <a:p>
            <a:endParaRPr lang="hu-HU" dirty="0"/>
          </a:p>
        </p:txBody>
      </p:sp>
      <p:sp>
        <p:nvSpPr>
          <p:cNvPr id="2" name="Cím 1"/>
          <p:cNvSpPr>
            <a:spLocks noGrp="1"/>
          </p:cNvSpPr>
          <p:nvPr>
            <p:ph type="title"/>
          </p:nvPr>
        </p:nvSpPr>
        <p:spPr/>
        <p:txBody>
          <a:bodyPr/>
          <a:lstStyle/>
          <a:p>
            <a:pPr algn="ctr"/>
            <a:r>
              <a:rPr lang="hu-HU" dirty="0" smtClean="0">
                <a:solidFill>
                  <a:schemeClr val="bg1"/>
                </a:solidFill>
              </a:rPr>
              <a:t>Az alkotmánybíráskodás lényege</a:t>
            </a:r>
            <a:r>
              <a:rPr lang="hu-HU" dirty="0" smtClean="0"/>
              <a:t>	</a:t>
            </a:r>
            <a:endParaRPr lang="hu-H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304800" y="1556792"/>
            <a:ext cx="8515672" cy="4824536"/>
          </a:xfrm>
        </p:spPr>
        <p:txBody>
          <a:bodyPr>
            <a:normAutofit fontScale="47500" lnSpcReduction="20000"/>
          </a:bodyPr>
          <a:lstStyle/>
          <a:p>
            <a:pPr>
              <a:buNone/>
            </a:pPr>
            <a:r>
              <a:rPr lang="hu-HU" sz="3800" dirty="0" smtClean="0">
                <a:solidFill>
                  <a:schemeClr val="bg1"/>
                </a:solidFill>
              </a:rPr>
              <a:t>„ÁTTÖRÉS!” </a:t>
            </a:r>
            <a:r>
              <a:rPr lang="hu-HU" sz="3800" dirty="0" smtClean="0">
                <a:solidFill>
                  <a:schemeClr val="bg1"/>
                </a:solidFill>
                <a:latin typeface="Times New Roman"/>
                <a:cs typeface="Times New Roman"/>
              </a:rPr>
              <a:t>→</a:t>
            </a:r>
            <a:endParaRPr lang="hu-HU" sz="3800" dirty="0" smtClean="0">
              <a:solidFill>
                <a:schemeClr val="bg1"/>
              </a:solidFill>
            </a:endParaRPr>
          </a:p>
          <a:p>
            <a:pPr marL="0" indent="0">
              <a:buNone/>
            </a:pPr>
            <a:r>
              <a:rPr lang="hu-HU" sz="3800" dirty="0" smtClean="0">
                <a:solidFill>
                  <a:schemeClr val="bg1"/>
                </a:solidFill>
              </a:rPr>
              <a:t>3091/2016. (V. 12.) AB határozat</a:t>
            </a:r>
          </a:p>
          <a:p>
            <a:pPr algn="just"/>
            <a:r>
              <a:rPr lang="hu-HU" sz="3800" dirty="0" smtClean="0">
                <a:solidFill>
                  <a:schemeClr val="bg1"/>
                </a:solidFill>
              </a:rPr>
              <a:t>Indítványozó: Magyar Honvédség Egészségügyi Központ (az alapító okirata szerint egészségügyi szolgáltatást nyújtó egészségügyi intézmény, amely e tevékenysége körében közhatalmi jogosítványt nem gyakorol.)</a:t>
            </a:r>
          </a:p>
          <a:p>
            <a:pPr algn="just"/>
            <a:r>
              <a:rPr lang="hu-HU" sz="3800" dirty="0" smtClean="0">
                <a:solidFill>
                  <a:schemeClr val="bg1"/>
                </a:solidFill>
              </a:rPr>
              <a:t>Az Alaptörvény I. cikk (4) bekezdése egyértelműen rögzíti, hogy a jogi személyeket is megilletik azon alapjogok - és nyilván azok védelme is -, amelyek természetüknél fogva nemcsak a természetes személyekre vonatkoznak, hanem nagyon szűk körben ugyan, de az államot, az állami szerveket, és az önkormányzatokat is megillethetik.</a:t>
            </a:r>
          </a:p>
          <a:p>
            <a:pPr algn="just"/>
            <a:r>
              <a:rPr lang="hu-HU" sz="3800" dirty="0" smtClean="0">
                <a:solidFill>
                  <a:schemeClr val="bg1"/>
                </a:solidFill>
              </a:rPr>
              <a:t>A jogosultság létét vagy hiányát az alapozza meg, hogy az alapul fekvő jogviszonyban az állam, az állami szerv magánjogi jogalanyként, vagy közhatalmi szervként járt-e el. (Az Alkotmánybíróságnak  ezt esetről-esetre meg kell vizsgálnia.)</a:t>
            </a:r>
          </a:p>
          <a:p>
            <a:pPr algn="just"/>
            <a:r>
              <a:rPr lang="hu-HU" sz="3800" dirty="0" smtClean="0">
                <a:solidFill>
                  <a:schemeClr val="bg1"/>
                </a:solidFill>
              </a:rPr>
              <a:t>Az indítványozói jogosultság tekintetében különbséget kell tenni az állam, a közhatalmat gyakorló állami szervek és az általuk létrehozott jogalanyok között. Az Alkotmánybíróság álláspontja szerint ugyanis egyértelmű, hogy az állam, vagy annak szervei által létrehozott olyan jogi személyek, amelyek közhatalmat nem gyakorolnak, nem zárhatóak el az alkotmányjogi panasz igénybevételétől.</a:t>
            </a:r>
          </a:p>
          <a:p>
            <a:pPr>
              <a:buNone/>
            </a:pPr>
            <a:endParaRPr lang="hu-HU" dirty="0" smtClean="0">
              <a:solidFill>
                <a:schemeClr val="bg1"/>
              </a:solidFill>
            </a:endParaRPr>
          </a:p>
          <a:p>
            <a:endParaRPr lang="hu-HU" dirty="0" smtClean="0"/>
          </a:p>
          <a:p>
            <a:endParaRPr lang="hu-HU" dirty="0" smtClean="0"/>
          </a:p>
          <a:p>
            <a:endParaRPr lang="hu-HU" dirty="0"/>
          </a:p>
        </p:txBody>
      </p:sp>
      <p:sp>
        <p:nvSpPr>
          <p:cNvPr id="2" name="Cím 1"/>
          <p:cNvSpPr>
            <a:spLocks noGrp="1"/>
          </p:cNvSpPr>
          <p:nvPr>
            <p:ph type="title"/>
          </p:nvPr>
        </p:nvSpPr>
        <p:spPr/>
        <p:txBody>
          <a:bodyPr>
            <a:normAutofit fontScale="90000"/>
          </a:bodyPr>
          <a:lstStyle/>
          <a:p>
            <a:pPr algn="ctr"/>
            <a:r>
              <a:rPr lang="hu-HU" dirty="0" smtClean="0">
                <a:solidFill>
                  <a:schemeClr val="bg1"/>
                </a:solidFill>
              </a:rPr>
              <a:t>Az Alkotmánybíróság gyakorlata az </a:t>
            </a:r>
            <a:br>
              <a:rPr lang="hu-HU" dirty="0" smtClean="0">
                <a:solidFill>
                  <a:schemeClr val="bg1"/>
                </a:solidFill>
              </a:rPr>
            </a:br>
            <a:r>
              <a:rPr lang="hu-HU" dirty="0" smtClean="0">
                <a:solidFill>
                  <a:schemeClr val="bg1"/>
                </a:solidFill>
              </a:rPr>
              <a:t>Alaptörvény hatályba lépése óta</a:t>
            </a:r>
            <a:endParaRPr lang="hu-HU" dirty="0">
              <a:solidFill>
                <a:schemeClr val="bg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p:txBody>
          <a:bodyPr>
            <a:normAutofit fontScale="92500" lnSpcReduction="20000"/>
          </a:bodyPr>
          <a:lstStyle/>
          <a:p>
            <a:pPr marL="0" indent="0">
              <a:buNone/>
            </a:pPr>
            <a:r>
              <a:rPr lang="hu-HU" dirty="0" smtClean="0">
                <a:solidFill>
                  <a:schemeClr val="bg1"/>
                </a:solidFill>
              </a:rPr>
              <a:t>3149/2016. (VII. 22.) AB végzés (folytatás):</a:t>
            </a:r>
          </a:p>
          <a:p>
            <a:endParaRPr lang="hu-HU" dirty="0" smtClean="0">
              <a:solidFill>
                <a:schemeClr val="bg1"/>
              </a:solidFill>
            </a:endParaRPr>
          </a:p>
          <a:p>
            <a:r>
              <a:rPr lang="hu-HU" dirty="0" smtClean="0">
                <a:solidFill>
                  <a:schemeClr val="bg1"/>
                </a:solidFill>
              </a:rPr>
              <a:t>Az AB kimondta, hogy az önkormányzat (és az általa létrehozott jogi személy) azon alapvető jogaira </a:t>
            </a:r>
            <a:r>
              <a:rPr lang="hu-HU" dirty="0" err="1" smtClean="0">
                <a:solidFill>
                  <a:schemeClr val="bg1"/>
                </a:solidFill>
              </a:rPr>
              <a:t>hivatakozhat</a:t>
            </a:r>
            <a:r>
              <a:rPr lang="hu-HU" dirty="0" smtClean="0">
                <a:solidFill>
                  <a:schemeClr val="bg1"/>
                </a:solidFill>
              </a:rPr>
              <a:t>, amelyek</a:t>
            </a:r>
          </a:p>
          <a:p>
            <a:pPr>
              <a:buNone/>
            </a:pPr>
            <a:r>
              <a:rPr lang="hu-HU" dirty="0" smtClean="0">
                <a:solidFill>
                  <a:schemeClr val="bg1"/>
                </a:solidFill>
              </a:rPr>
              <a:t>	- a jogi személyeket is megillethetik,</a:t>
            </a:r>
          </a:p>
          <a:p>
            <a:pPr>
              <a:buNone/>
            </a:pPr>
            <a:r>
              <a:rPr lang="hu-HU" dirty="0" smtClean="0">
                <a:solidFill>
                  <a:schemeClr val="bg1"/>
                </a:solidFill>
              </a:rPr>
              <a:t>	- az állam és állami szerv mint jogi személy vonatkozásában értelmezhetők,</a:t>
            </a:r>
          </a:p>
          <a:p>
            <a:r>
              <a:rPr lang="hu-HU" dirty="0" smtClean="0">
                <a:solidFill>
                  <a:schemeClr val="bg1"/>
                </a:solidFill>
              </a:rPr>
              <a:t>Így pl.: 	- tulajdonhoz való jog, örökléshez való jog (Alaptörvény XIII. cikke)</a:t>
            </a:r>
          </a:p>
          <a:p>
            <a:pPr>
              <a:buNone/>
            </a:pPr>
            <a:r>
              <a:rPr lang="hu-HU" dirty="0" smtClean="0">
                <a:solidFill>
                  <a:schemeClr val="bg1"/>
                </a:solidFill>
              </a:rPr>
              <a:t>			- tisztességes bírósági eljáráshoz való jog, jogorvoslathoz való jog (Alaptörvény XXVIII. cikk (1) és (7) bekezdései)  </a:t>
            </a:r>
          </a:p>
          <a:p>
            <a:pPr>
              <a:buNone/>
            </a:pPr>
            <a:endParaRPr lang="hu-HU" dirty="0" smtClean="0"/>
          </a:p>
        </p:txBody>
      </p:sp>
      <p:sp>
        <p:nvSpPr>
          <p:cNvPr id="3" name="Cím 2"/>
          <p:cNvSpPr>
            <a:spLocks noGrp="1"/>
          </p:cNvSpPr>
          <p:nvPr>
            <p:ph type="title"/>
          </p:nvPr>
        </p:nvSpPr>
        <p:spPr/>
        <p:txBody>
          <a:bodyPr>
            <a:normAutofit fontScale="90000"/>
          </a:bodyPr>
          <a:lstStyle/>
          <a:p>
            <a:pPr algn="ctr"/>
            <a:r>
              <a:rPr lang="hu-HU" dirty="0" smtClean="0">
                <a:solidFill>
                  <a:schemeClr val="bg1"/>
                </a:solidFill>
              </a:rPr>
              <a:t>Az Alkotmánybíróság gyakorlata az </a:t>
            </a:r>
            <a:br>
              <a:rPr lang="hu-HU" dirty="0" smtClean="0">
                <a:solidFill>
                  <a:schemeClr val="bg1"/>
                </a:solidFill>
              </a:rPr>
            </a:br>
            <a:r>
              <a:rPr lang="hu-HU" dirty="0" smtClean="0">
                <a:solidFill>
                  <a:schemeClr val="bg1"/>
                </a:solidFill>
              </a:rPr>
              <a:t>Alaptörvény hatályba lépése óta</a:t>
            </a:r>
            <a:endParaRPr lang="hu-HU" dirty="0">
              <a:solidFill>
                <a:schemeClr val="bg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304800" y="1268760"/>
            <a:ext cx="8686800" cy="5112568"/>
          </a:xfrm>
        </p:spPr>
        <p:txBody>
          <a:bodyPr>
            <a:normAutofit fontScale="62500" lnSpcReduction="20000"/>
          </a:bodyPr>
          <a:lstStyle/>
          <a:p>
            <a:pPr marL="0" indent="0">
              <a:buNone/>
            </a:pPr>
            <a:r>
              <a:rPr lang="hu-HU" dirty="0" smtClean="0">
                <a:solidFill>
                  <a:schemeClr val="bg1"/>
                </a:solidFill>
              </a:rPr>
              <a:t>3149/2016. (VII. 22.) AB végzés</a:t>
            </a:r>
          </a:p>
          <a:p>
            <a:pPr algn="just"/>
            <a:r>
              <a:rPr lang="hu-HU" dirty="0" smtClean="0">
                <a:solidFill>
                  <a:schemeClr val="bg1"/>
                </a:solidFill>
              </a:rPr>
              <a:t>Az indítványozó (Esztergom Város Önkormányzata) egy vállalkozási szerződés teljesítésével kapcsolatos polgári jogi jogvitában, az ugyancsak jogi személy felperesekhez képest mellérendelt jogalanyként, a per alpereseként vett részt.</a:t>
            </a:r>
          </a:p>
          <a:p>
            <a:pPr algn="just"/>
            <a:r>
              <a:rPr lang="hu-HU" dirty="0" smtClean="0">
                <a:solidFill>
                  <a:schemeClr val="bg1"/>
                </a:solidFill>
              </a:rPr>
              <a:t>Az Alkotmánybíróság – eltérve az előző Alkotmány szabályozására épült gyakorlatától – azt állapította meg, hogy az önkormányzat is élhet az </a:t>
            </a:r>
            <a:r>
              <a:rPr lang="hu-HU" dirty="0" err="1" smtClean="0">
                <a:solidFill>
                  <a:schemeClr val="bg1"/>
                </a:solidFill>
              </a:rPr>
              <a:t>Abtv</a:t>
            </a:r>
            <a:r>
              <a:rPr lang="hu-HU" dirty="0" smtClean="0">
                <a:solidFill>
                  <a:schemeClr val="bg1"/>
                </a:solidFill>
              </a:rPr>
              <a:t>. 27. §</a:t>
            </a:r>
            <a:r>
              <a:rPr lang="hu-HU" dirty="0" err="1" smtClean="0">
                <a:solidFill>
                  <a:schemeClr val="bg1"/>
                </a:solidFill>
              </a:rPr>
              <a:t>-a</a:t>
            </a:r>
            <a:r>
              <a:rPr lang="hu-HU" dirty="0" smtClean="0">
                <a:solidFill>
                  <a:schemeClr val="bg1"/>
                </a:solidFill>
              </a:rPr>
              <a:t> szerinti alkotmányjogi panasszal, feltéve, hogy az alkotmányjogi panasz alapjául szolgáló jogvitás ügyben mellérendelt jogalanyként és nem a közhatalom gyakorlójaként járt el.</a:t>
            </a:r>
          </a:p>
          <a:p>
            <a:pPr algn="just"/>
            <a:r>
              <a:rPr lang="hu-HU" dirty="0" smtClean="0">
                <a:solidFill>
                  <a:schemeClr val="bg1"/>
                </a:solidFill>
              </a:rPr>
              <a:t>Az indítványozói jogosultság szempontjából tehát nem az önkormányzat (egyébként különleges) jogi státuszának, hanem annak van relevanciája, hogy az önkormányzat az alapul fekvő ügyben, hierarchikus viszonyban, a közhatalmi jogosítványaival élve, avagy a vagyoni forgalom mellérendelt alanyaként járt-e el.</a:t>
            </a:r>
          </a:p>
          <a:p>
            <a:pPr algn="just"/>
            <a:r>
              <a:rPr lang="hu-HU" dirty="0" smtClean="0">
                <a:solidFill>
                  <a:schemeClr val="bg1"/>
                </a:solidFill>
              </a:rPr>
              <a:t>Az Alkotmánybíróság álláspontja ugyanis változatlan a tekintetben, hogy az </a:t>
            </a:r>
            <a:r>
              <a:rPr lang="hu-HU" dirty="0" err="1" smtClean="0">
                <a:solidFill>
                  <a:schemeClr val="bg1"/>
                </a:solidFill>
              </a:rPr>
              <a:t>Abtv</a:t>
            </a:r>
            <a:r>
              <a:rPr lang="hu-HU" dirty="0" smtClean="0">
                <a:solidFill>
                  <a:schemeClr val="bg1"/>
                </a:solidFill>
              </a:rPr>
              <a:t>. 27. § szerinti alkotmányjogi panasz - szervezet esetében is -, az egyedi ügyben bekövetkezett, Alaptörvényben biztosított, egyéni jogsérelem orvoslásának eszköze, amely nem az önkormányzat </a:t>
            </a:r>
            <a:r>
              <a:rPr lang="hu-HU" i="1" dirty="0" err="1" smtClean="0">
                <a:solidFill>
                  <a:schemeClr val="bg1"/>
                </a:solidFill>
              </a:rPr>
              <a:t>sui</a:t>
            </a:r>
            <a:r>
              <a:rPr lang="hu-HU" i="1" dirty="0" smtClean="0">
                <a:solidFill>
                  <a:schemeClr val="bg1"/>
                </a:solidFill>
              </a:rPr>
              <a:t> generis</a:t>
            </a:r>
            <a:r>
              <a:rPr lang="hu-HU" dirty="0" smtClean="0">
                <a:solidFill>
                  <a:schemeClr val="bg1"/>
                </a:solidFill>
              </a:rPr>
              <a:t>, vagy állam által átruházott hatáskörben hozott közhatalmi döntéseinek kikényszerítésére szolgáló intézmény.</a:t>
            </a:r>
          </a:p>
          <a:p>
            <a:pPr algn="just"/>
            <a:r>
              <a:rPr lang="hu-HU" dirty="0" smtClean="0">
                <a:solidFill>
                  <a:schemeClr val="bg1"/>
                </a:solidFill>
              </a:rPr>
              <a:t>Mindez nem mond ellent annak, hogy az </a:t>
            </a:r>
            <a:r>
              <a:rPr lang="hu-HU" dirty="0" err="1" smtClean="0">
                <a:solidFill>
                  <a:schemeClr val="bg1"/>
                </a:solidFill>
              </a:rPr>
              <a:t>Mötv</a:t>
            </a:r>
            <a:r>
              <a:rPr lang="hu-HU" dirty="0" smtClean="0">
                <a:solidFill>
                  <a:schemeClr val="bg1"/>
                </a:solidFill>
              </a:rPr>
              <a:t>. 5. §</a:t>
            </a:r>
            <a:r>
              <a:rPr lang="hu-HU" dirty="0" err="1" smtClean="0">
                <a:solidFill>
                  <a:schemeClr val="bg1"/>
                </a:solidFill>
              </a:rPr>
              <a:t>-a</a:t>
            </a:r>
            <a:r>
              <a:rPr lang="hu-HU" dirty="0" smtClean="0">
                <a:solidFill>
                  <a:schemeClr val="bg1"/>
                </a:solidFill>
              </a:rPr>
              <a:t> alapján - más, arra feljogosított személyek és szervek indítványa alapján - az Alkotmánybíróság védelemben részesítse az önkormányzatot az Alaptörvény 32. cikk (1) bekezdésében rögzített közhatalmi aktusainak gyakorlása során.</a:t>
            </a:r>
          </a:p>
          <a:p>
            <a:pPr algn="just"/>
            <a:r>
              <a:rPr lang="hu-HU" dirty="0" smtClean="0">
                <a:solidFill>
                  <a:schemeClr val="bg1"/>
                </a:solidFill>
              </a:rPr>
              <a:t>Az AB ebben az ügyben is elfogadta az Alaptörvény XXVIII. cikk (1) és (7) bekezdéseire való hivatkozást.</a:t>
            </a:r>
          </a:p>
          <a:p>
            <a:pPr algn="just"/>
            <a:endParaRPr lang="hu-HU" dirty="0"/>
          </a:p>
        </p:txBody>
      </p:sp>
      <p:sp>
        <p:nvSpPr>
          <p:cNvPr id="2" name="Cím 1"/>
          <p:cNvSpPr>
            <a:spLocks noGrp="1"/>
          </p:cNvSpPr>
          <p:nvPr>
            <p:ph type="title"/>
          </p:nvPr>
        </p:nvSpPr>
        <p:spPr>
          <a:xfrm>
            <a:off x="457200" y="152400"/>
            <a:ext cx="8229600" cy="1044352"/>
          </a:xfrm>
        </p:spPr>
        <p:txBody>
          <a:bodyPr>
            <a:normAutofit fontScale="90000"/>
          </a:bodyPr>
          <a:lstStyle/>
          <a:p>
            <a:pPr algn="ctr"/>
            <a:r>
              <a:rPr lang="hu-HU" dirty="0" smtClean="0">
                <a:solidFill>
                  <a:schemeClr val="bg1"/>
                </a:solidFill>
              </a:rPr>
              <a:t>Az Alkotmánybíróság gyakorlata az </a:t>
            </a:r>
            <a:br>
              <a:rPr lang="hu-HU" dirty="0" smtClean="0">
                <a:solidFill>
                  <a:schemeClr val="bg1"/>
                </a:solidFill>
              </a:rPr>
            </a:br>
            <a:r>
              <a:rPr lang="hu-HU" dirty="0" smtClean="0">
                <a:solidFill>
                  <a:schemeClr val="bg1"/>
                </a:solidFill>
              </a:rPr>
              <a:t>Alaptörvény hatályba lépése óta</a:t>
            </a:r>
            <a:endParaRPr lang="hu-HU" dirty="0">
              <a:solidFill>
                <a:schemeClr val="bg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1412776"/>
            <a:ext cx="8229600" cy="4683224"/>
          </a:xfrm>
        </p:spPr>
        <p:txBody>
          <a:bodyPr>
            <a:normAutofit fontScale="92500" lnSpcReduction="10000"/>
          </a:bodyPr>
          <a:lstStyle/>
          <a:p>
            <a:pPr algn="just"/>
            <a:r>
              <a:rPr lang="hu-HU" dirty="0" smtClean="0">
                <a:solidFill>
                  <a:schemeClr val="bg1"/>
                </a:solidFill>
              </a:rPr>
              <a:t>Jelen:</a:t>
            </a:r>
          </a:p>
          <a:p>
            <a:pPr algn="just">
              <a:buNone/>
            </a:pPr>
            <a:r>
              <a:rPr lang="hu-HU" dirty="0" smtClean="0">
                <a:solidFill>
                  <a:schemeClr val="bg1"/>
                </a:solidFill>
              </a:rPr>
              <a:t>	Az önkormányzatok is jogosultak alkotmányjogi panaszt benyújtani, olyan jogviszonyukat érintő ügyben, amelynek során nem a közhatalom gyakorlójaként jártak el.</a:t>
            </a:r>
          </a:p>
          <a:p>
            <a:pPr algn="just">
              <a:buNone/>
            </a:pPr>
            <a:endParaRPr lang="hu-HU" dirty="0" smtClean="0">
              <a:solidFill>
                <a:schemeClr val="bg1"/>
              </a:solidFill>
            </a:endParaRPr>
          </a:p>
          <a:p>
            <a:pPr algn="just">
              <a:buNone/>
            </a:pPr>
            <a:r>
              <a:rPr lang="hu-HU" dirty="0" smtClean="0">
                <a:solidFill>
                  <a:schemeClr val="bg1"/>
                </a:solidFill>
              </a:rPr>
              <a:t>	Az önkormányzatok által létrehozott olyan jogi személyek, amelyek közhatalmat nem gyakorolnak, szintén jogosultak alkotmányjogi panaszt benyújtani.</a:t>
            </a:r>
          </a:p>
          <a:p>
            <a:pPr algn="just"/>
            <a:endParaRPr lang="hu-HU" dirty="0" smtClean="0">
              <a:solidFill>
                <a:schemeClr val="bg1"/>
              </a:solidFill>
            </a:endParaRPr>
          </a:p>
          <a:p>
            <a:pPr algn="just"/>
            <a:r>
              <a:rPr lang="hu-HU" dirty="0" smtClean="0">
                <a:solidFill>
                  <a:schemeClr val="bg1"/>
                </a:solidFill>
              </a:rPr>
              <a:t>Jövő:</a:t>
            </a:r>
          </a:p>
          <a:p>
            <a:pPr algn="just">
              <a:buNone/>
            </a:pPr>
            <a:r>
              <a:rPr lang="hu-HU" dirty="0" smtClean="0">
                <a:solidFill>
                  <a:schemeClr val="bg1"/>
                </a:solidFill>
              </a:rPr>
              <a:t>	alkotmányjogi panasz az önkormányzati rendeletet megsemmisítő kúriai döntés ellen???</a:t>
            </a:r>
            <a:endParaRPr lang="hu-HU" dirty="0">
              <a:solidFill>
                <a:schemeClr val="bg1"/>
              </a:solidFill>
            </a:endParaRPr>
          </a:p>
        </p:txBody>
      </p:sp>
      <p:sp>
        <p:nvSpPr>
          <p:cNvPr id="2" name="Cím 1"/>
          <p:cNvSpPr>
            <a:spLocks noGrp="1"/>
          </p:cNvSpPr>
          <p:nvPr>
            <p:ph type="title"/>
          </p:nvPr>
        </p:nvSpPr>
        <p:spPr/>
        <p:txBody>
          <a:bodyPr/>
          <a:lstStyle/>
          <a:p>
            <a:pPr algn="ctr"/>
            <a:r>
              <a:rPr lang="hu-HU" dirty="0" smtClean="0">
                <a:solidFill>
                  <a:schemeClr val="bg1"/>
                </a:solidFill>
              </a:rPr>
              <a:t>Összegzés</a:t>
            </a:r>
            <a:r>
              <a:rPr lang="hu-HU" dirty="0" smtClean="0"/>
              <a:t>	</a:t>
            </a:r>
            <a:endParaRPr lang="hu-H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304800" y="1554162"/>
            <a:ext cx="8686800" cy="4827166"/>
          </a:xfrm>
        </p:spPr>
        <p:txBody>
          <a:bodyPr>
            <a:noAutofit/>
          </a:bodyPr>
          <a:lstStyle/>
          <a:p>
            <a:r>
              <a:rPr lang="hu-HU" sz="1800" dirty="0" smtClean="0">
                <a:solidFill>
                  <a:schemeClr val="bg1"/>
                </a:solidFill>
              </a:rPr>
              <a:t>Az Alkotmánybíróság hatásköreit az Alapörvény és az </a:t>
            </a:r>
            <a:r>
              <a:rPr lang="hu-HU" sz="1800" dirty="0" err="1" smtClean="0">
                <a:solidFill>
                  <a:schemeClr val="bg1"/>
                </a:solidFill>
              </a:rPr>
              <a:t>Abtv</a:t>
            </a:r>
            <a:r>
              <a:rPr lang="hu-HU" sz="1800" dirty="0" smtClean="0">
                <a:solidFill>
                  <a:schemeClr val="bg1"/>
                </a:solidFill>
              </a:rPr>
              <a:t>. állapítja meg, de sarkalatos törvény további feladat- és hatásköröket is megállapíthat.</a:t>
            </a:r>
          </a:p>
          <a:p>
            <a:pPr>
              <a:buNone/>
            </a:pPr>
            <a:endParaRPr lang="hu-HU" sz="800" dirty="0" smtClean="0">
              <a:solidFill>
                <a:schemeClr val="bg1"/>
              </a:solidFill>
            </a:endParaRPr>
          </a:p>
          <a:p>
            <a:r>
              <a:rPr lang="hu-HU" sz="2000" dirty="0" smtClean="0">
                <a:solidFill>
                  <a:schemeClr val="bg1"/>
                </a:solidFill>
              </a:rPr>
              <a:t>1. Az Alaptörvénnyel való összhang előzetes vizsgálata (előzetes normakontroll eljárás)</a:t>
            </a:r>
          </a:p>
          <a:p>
            <a:endParaRPr lang="hu-HU" sz="2000" dirty="0" smtClean="0">
              <a:solidFill>
                <a:schemeClr val="bg1"/>
              </a:solidFill>
            </a:endParaRPr>
          </a:p>
          <a:p>
            <a:r>
              <a:rPr lang="hu-HU" sz="2000" dirty="0" smtClean="0">
                <a:solidFill>
                  <a:schemeClr val="bg1"/>
                </a:solidFill>
              </a:rPr>
              <a:t>2. Az Alaptörvénnyel való összhang utólagos vizsgálata (utólagos normakontroll eljárás)</a:t>
            </a:r>
          </a:p>
          <a:p>
            <a:endParaRPr lang="hu-HU" sz="2000" dirty="0" smtClean="0">
              <a:solidFill>
                <a:schemeClr val="bg1"/>
              </a:solidFill>
            </a:endParaRPr>
          </a:p>
          <a:p>
            <a:r>
              <a:rPr lang="hu-HU" sz="2000" dirty="0" smtClean="0">
                <a:solidFill>
                  <a:schemeClr val="bg1"/>
                </a:solidFill>
              </a:rPr>
              <a:t>3. Bírói kezdeményezés egyedi normakontroll eljárás iránt</a:t>
            </a:r>
          </a:p>
          <a:p>
            <a:endParaRPr lang="hu-HU" sz="2000" dirty="0" smtClean="0">
              <a:solidFill>
                <a:schemeClr val="bg1"/>
              </a:solidFill>
            </a:endParaRPr>
          </a:p>
          <a:p>
            <a:r>
              <a:rPr lang="hu-HU" sz="2000" b="1" u="sng" dirty="0" smtClean="0">
                <a:solidFill>
                  <a:schemeClr val="bg1"/>
                </a:solidFill>
              </a:rPr>
              <a:t>4. Az alkotmányjogi panasz</a:t>
            </a:r>
          </a:p>
          <a:p>
            <a:endParaRPr lang="hu-HU" sz="2000" dirty="0" smtClean="0">
              <a:solidFill>
                <a:schemeClr val="bg1"/>
              </a:solidFill>
            </a:endParaRPr>
          </a:p>
          <a:p>
            <a:r>
              <a:rPr lang="hu-HU" sz="2000" dirty="0" smtClean="0">
                <a:solidFill>
                  <a:schemeClr val="bg1"/>
                </a:solidFill>
              </a:rPr>
              <a:t>5. A nemzetközi szerződésbe ütközés vizsgálata</a:t>
            </a:r>
          </a:p>
          <a:p>
            <a:pPr>
              <a:buNone/>
            </a:pPr>
            <a:endParaRPr lang="hu-HU" sz="1100" b="1" dirty="0" smtClean="0">
              <a:solidFill>
                <a:schemeClr val="bg1"/>
              </a:solidFill>
            </a:endParaRPr>
          </a:p>
          <a:p>
            <a:endParaRPr lang="hu-HU" sz="1100" dirty="0" smtClean="0"/>
          </a:p>
        </p:txBody>
      </p:sp>
      <p:sp>
        <p:nvSpPr>
          <p:cNvPr id="2" name="Cím 1"/>
          <p:cNvSpPr>
            <a:spLocks noGrp="1"/>
          </p:cNvSpPr>
          <p:nvPr>
            <p:ph type="title"/>
          </p:nvPr>
        </p:nvSpPr>
        <p:spPr/>
        <p:txBody>
          <a:bodyPr>
            <a:normAutofit/>
          </a:bodyPr>
          <a:lstStyle/>
          <a:p>
            <a:pPr algn="ctr"/>
            <a:r>
              <a:rPr lang="hu-HU" dirty="0" smtClean="0">
                <a:solidFill>
                  <a:schemeClr val="bg1"/>
                </a:solidFill>
              </a:rPr>
              <a:t>Az Alkotmánybíróság hatáskörei</a:t>
            </a:r>
            <a:endParaRPr lang="hu-HU"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304800" y="1340768"/>
            <a:ext cx="8686800" cy="4739357"/>
          </a:xfrm>
        </p:spPr>
        <p:txBody>
          <a:bodyPr>
            <a:normAutofit fontScale="92500" lnSpcReduction="20000"/>
          </a:bodyPr>
          <a:lstStyle/>
          <a:p>
            <a:r>
              <a:rPr lang="hu-HU" sz="2000" dirty="0" smtClean="0">
                <a:solidFill>
                  <a:schemeClr val="bg1"/>
                </a:solidFill>
              </a:rPr>
              <a:t>6. Az Országgyűlés népszavazás elrendelésével összefüggő határozatának vizsgálata</a:t>
            </a:r>
          </a:p>
          <a:p>
            <a:endParaRPr lang="hu-HU" sz="2000" dirty="0" smtClean="0">
              <a:solidFill>
                <a:schemeClr val="bg1"/>
              </a:solidFill>
            </a:endParaRPr>
          </a:p>
          <a:p>
            <a:r>
              <a:rPr lang="hu-HU" sz="2000" dirty="0" smtClean="0">
                <a:solidFill>
                  <a:schemeClr val="bg1"/>
                </a:solidFill>
              </a:rPr>
              <a:t>7. Az Országgyűlés vallási tevékenységet végző szervezet elismerésével összefüggő döntésének vizsgálata</a:t>
            </a:r>
          </a:p>
          <a:p>
            <a:endParaRPr lang="hu-HU" sz="2000" dirty="0" smtClean="0">
              <a:solidFill>
                <a:schemeClr val="bg1"/>
              </a:solidFill>
            </a:endParaRPr>
          </a:p>
          <a:p>
            <a:r>
              <a:rPr lang="hu-HU" sz="2000" dirty="0" smtClean="0">
                <a:solidFill>
                  <a:schemeClr val="bg1"/>
                </a:solidFill>
              </a:rPr>
              <a:t>8. Az alaptörvény-ellenesen működő képviselő-testület feloszlatásával összefüggő véleménynyilvánítás (indítványozó a Kormány)</a:t>
            </a:r>
          </a:p>
          <a:p>
            <a:endParaRPr lang="hu-HU" sz="2000" dirty="0" smtClean="0">
              <a:solidFill>
                <a:schemeClr val="bg1"/>
              </a:solidFill>
            </a:endParaRPr>
          </a:p>
          <a:p>
            <a:r>
              <a:rPr lang="hu-HU" sz="2000" dirty="0" smtClean="0">
                <a:solidFill>
                  <a:schemeClr val="bg1"/>
                </a:solidFill>
              </a:rPr>
              <a:t>9. A vallási közösség alaptörvény-ellenes működésével összefüggő vélemény</a:t>
            </a:r>
          </a:p>
          <a:p>
            <a:endParaRPr lang="hu-HU" sz="2000" dirty="0" smtClean="0">
              <a:solidFill>
                <a:schemeClr val="bg1"/>
              </a:solidFill>
            </a:endParaRPr>
          </a:p>
          <a:p>
            <a:r>
              <a:rPr lang="hu-HU" sz="2000" dirty="0" smtClean="0">
                <a:solidFill>
                  <a:schemeClr val="bg1"/>
                </a:solidFill>
              </a:rPr>
              <a:t>10. A köztársasági elnök tisztségtől való megfosztása</a:t>
            </a:r>
          </a:p>
          <a:p>
            <a:endParaRPr lang="hu-HU" sz="2000" dirty="0" smtClean="0">
              <a:solidFill>
                <a:schemeClr val="bg1"/>
              </a:solidFill>
            </a:endParaRPr>
          </a:p>
          <a:p>
            <a:r>
              <a:rPr lang="hu-HU" sz="2000" b="1" u="sng" dirty="0" smtClean="0">
                <a:solidFill>
                  <a:schemeClr val="bg1"/>
                </a:solidFill>
              </a:rPr>
              <a:t>11. A hatásköri összeütközés feloldása</a:t>
            </a:r>
          </a:p>
          <a:p>
            <a:endParaRPr lang="hu-HU" sz="2000" dirty="0" smtClean="0">
              <a:solidFill>
                <a:schemeClr val="bg1"/>
              </a:solidFill>
            </a:endParaRPr>
          </a:p>
          <a:p>
            <a:r>
              <a:rPr lang="hu-HU" sz="2000" dirty="0" smtClean="0">
                <a:solidFill>
                  <a:schemeClr val="bg1"/>
                </a:solidFill>
              </a:rPr>
              <a:t>12. Az Alaptörvény értelmezése</a:t>
            </a:r>
            <a:endParaRPr lang="hu-HU" sz="2000" dirty="0">
              <a:solidFill>
                <a:schemeClr val="bg1"/>
              </a:solidFill>
            </a:endParaRPr>
          </a:p>
        </p:txBody>
      </p:sp>
      <p:sp>
        <p:nvSpPr>
          <p:cNvPr id="2" name="Cím 1"/>
          <p:cNvSpPr>
            <a:spLocks noGrp="1"/>
          </p:cNvSpPr>
          <p:nvPr>
            <p:ph type="title"/>
          </p:nvPr>
        </p:nvSpPr>
        <p:spPr/>
        <p:txBody>
          <a:bodyPr/>
          <a:lstStyle/>
          <a:p>
            <a:pPr algn="ctr"/>
            <a:r>
              <a:rPr lang="hu-HU" dirty="0" smtClean="0">
                <a:solidFill>
                  <a:schemeClr val="bg1"/>
                </a:solidFill>
              </a:rPr>
              <a:t>Az Alkotmánybíróság hatáskörei</a:t>
            </a:r>
            <a:endParaRPr lang="hu-HU"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p:txBody>
          <a:bodyPr>
            <a:normAutofit fontScale="85000" lnSpcReduction="20000"/>
          </a:bodyPr>
          <a:lstStyle/>
          <a:p>
            <a:endParaRPr lang="hu-HU" b="1" dirty="0" smtClean="0"/>
          </a:p>
          <a:p>
            <a:pPr algn="just"/>
            <a:r>
              <a:rPr lang="hu-HU" dirty="0" err="1" smtClean="0">
                <a:solidFill>
                  <a:schemeClr val="bg1"/>
                </a:solidFill>
              </a:rPr>
              <a:t>Abtv</a:t>
            </a:r>
            <a:r>
              <a:rPr lang="hu-HU" dirty="0" smtClean="0">
                <a:solidFill>
                  <a:schemeClr val="bg1"/>
                </a:solidFill>
              </a:rPr>
              <a:t>. 36. § (1) Ha – a bíróságok és a közigazgatási hatóságok kivételével – az állami szervek, illetve állami és önkormányzati szervek között hatásköri összeütközés merül fel, az érintett szerv az Alkotmánybíróságnál indítványozhatja a hatásköri összeütközés Alaptörvény értelmezése alapján történő megszüntetését.</a:t>
            </a:r>
          </a:p>
          <a:p>
            <a:pPr algn="just"/>
            <a:r>
              <a:rPr lang="hu-HU" dirty="0" smtClean="0">
                <a:solidFill>
                  <a:schemeClr val="bg1"/>
                </a:solidFill>
              </a:rPr>
              <a:t>(2) Az Alkotmánybíróság dönt arról, hogy a felmerült vitában mely szervnek van hatásköre, és kijelöli az eljárásra kötelezett szervet.</a:t>
            </a:r>
          </a:p>
          <a:p>
            <a:pPr>
              <a:buNone/>
            </a:pPr>
            <a:endParaRPr lang="hu-HU" b="1" dirty="0" smtClean="0">
              <a:solidFill>
                <a:schemeClr val="bg1"/>
              </a:solidFill>
            </a:endParaRPr>
          </a:p>
          <a:p>
            <a:r>
              <a:rPr lang="hu-HU" dirty="0" smtClean="0">
                <a:solidFill>
                  <a:schemeClr val="bg1"/>
                </a:solidFill>
              </a:rPr>
              <a:t>3001/2012. (VI. 21.) AB végzés</a:t>
            </a:r>
          </a:p>
          <a:p>
            <a:pPr algn="just">
              <a:buNone/>
            </a:pPr>
            <a:r>
              <a:rPr lang="hu-HU" dirty="0" smtClean="0">
                <a:solidFill>
                  <a:schemeClr val="bg1"/>
                </a:solidFill>
              </a:rPr>
              <a:t>	Szigliget és Hegymagas községek Körjegyzősége és a Tapolcai Rendőrkapitányság közötti hatásköri összeütközés megszüntetéséről és az eljáró szerv kijelöléséről</a:t>
            </a:r>
          </a:p>
          <a:p>
            <a:endParaRPr lang="hu-HU" dirty="0" smtClean="0"/>
          </a:p>
          <a:p>
            <a:endParaRPr lang="hu-HU" dirty="0" smtClean="0"/>
          </a:p>
          <a:p>
            <a:endParaRPr lang="hu-HU" dirty="0"/>
          </a:p>
        </p:txBody>
      </p:sp>
      <p:sp>
        <p:nvSpPr>
          <p:cNvPr id="2" name="Cím 1"/>
          <p:cNvSpPr>
            <a:spLocks noGrp="1"/>
          </p:cNvSpPr>
          <p:nvPr>
            <p:ph type="title"/>
          </p:nvPr>
        </p:nvSpPr>
        <p:spPr>
          <a:xfrm>
            <a:off x="467544" y="404664"/>
            <a:ext cx="8229600" cy="1224136"/>
          </a:xfrm>
        </p:spPr>
        <p:txBody>
          <a:bodyPr>
            <a:normAutofit fontScale="90000"/>
          </a:bodyPr>
          <a:lstStyle/>
          <a:p>
            <a:pPr algn="ctr"/>
            <a:r>
              <a:rPr lang="hu-HU" dirty="0" smtClean="0">
                <a:solidFill>
                  <a:schemeClr val="bg1"/>
                </a:solidFill>
              </a:rPr>
              <a:t>A hatásköri összeütközés feloldása</a:t>
            </a:r>
            <a:br>
              <a:rPr lang="hu-HU" dirty="0" smtClean="0">
                <a:solidFill>
                  <a:schemeClr val="bg1"/>
                </a:solidFill>
              </a:rPr>
            </a:br>
            <a:endParaRPr lang="hu-HU" dirty="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p:txBody>
          <a:bodyPr>
            <a:normAutofit fontScale="92500" lnSpcReduction="20000"/>
          </a:bodyPr>
          <a:lstStyle/>
          <a:p>
            <a:endParaRPr lang="hu-HU" dirty="0" smtClean="0"/>
          </a:p>
          <a:p>
            <a:r>
              <a:rPr lang="hu-HU" dirty="0" smtClean="0">
                <a:solidFill>
                  <a:schemeClr val="bg1"/>
                </a:solidFill>
              </a:rPr>
              <a:t>új fejezet az Alkotmánybíróság alapjogvédelmi tevékenységének történetében</a:t>
            </a:r>
          </a:p>
          <a:p>
            <a:r>
              <a:rPr lang="hu-HU" dirty="0" smtClean="0">
                <a:solidFill>
                  <a:schemeClr val="bg1"/>
                </a:solidFill>
              </a:rPr>
              <a:t>eltolódás az egyedi jogvédelem irányába – alkotmányjogi panasz megerősítése német minta alapján</a:t>
            </a:r>
          </a:p>
          <a:p>
            <a:endParaRPr lang="hu-HU" dirty="0" smtClean="0">
              <a:solidFill>
                <a:schemeClr val="bg1"/>
              </a:solidFill>
            </a:endParaRPr>
          </a:p>
          <a:p>
            <a:endParaRPr lang="hu-HU" dirty="0" smtClean="0">
              <a:solidFill>
                <a:schemeClr val="bg1"/>
              </a:solidFill>
            </a:endParaRPr>
          </a:p>
          <a:p>
            <a:r>
              <a:rPr lang="hu-HU" dirty="0" smtClean="0">
                <a:solidFill>
                  <a:schemeClr val="bg1"/>
                </a:solidFill>
              </a:rPr>
              <a:t>Az alkotmányjogi panasz három típusa:</a:t>
            </a:r>
          </a:p>
          <a:p>
            <a:endParaRPr lang="hu-HU" dirty="0" smtClean="0">
              <a:solidFill>
                <a:schemeClr val="bg1"/>
              </a:solidFill>
            </a:endParaRPr>
          </a:p>
          <a:p>
            <a:r>
              <a:rPr lang="hu-HU" dirty="0" err="1" smtClean="0">
                <a:solidFill>
                  <a:schemeClr val="bg1"/>
                </a:solidFill>
              </a:rPr>
              <a:t>Abtv</a:t>
            </a:r>
            <a:r>
              <a:rPr lang="hu-HU" dirty="0" smtClean="0">
                <a:solidFill>
                  <a:schemeClr val="bg1"/>
                </a:solidFill>
              </a:rPr>
              <a:t>. 26. § (1) bekezdése szerinti, ún. régi típusú panasz</a:t>
            </a:r>
          </a:p>
          <a:p>
            <a:r>
              <a:rPr lang="hu-HU" dirty="0" err="1" smtClean="0">
                <a:solidFill>
                  <a:schemeClr val="bg1"/>
                </a:solidFill>
              </a:rPr>
              <a:t>Abtv</a:t>
            </a:r>
            <a:r>
              <a:rPr lang="hu-HU" dirty="0" smtClean="0">
                <a:solidFill>
                  <a:schemeClr val="bg1"/>
                </a:solidFill>
              </a:rPr>
              <a:t>. 26. § (2) bekezdése szerinti, ún. közvetlen panasz</a:t>
            </a:r>
          </a:p>
          <a:p>
            <a:r>
              <a:rPr lang="hu-HU" dirty="0" err="1" smtClean="0">
                <a:solidFill>
                  <a:schemeClr val="bg1"/>
                </a:solidFill>
              </a:rPr>
              <a:t>Abtv</a:t>
            </a:r>
            <a:r>
              <a:rPr lang="hu-HU" dirty="0" smtClean="0">
                <a:solidFill>
                  <a:schemeClr val="bg1"/>
                </a:solidFill>
              </a:rPr>
              <a:t>. 27. § szerinti, ún. valódi panasz</a:t>
            </a:r>
          </a:p>
          <a:p>
            <a:endParaRPr lang="hu-HU" dirty="0" smtClean="0">
              <a:solidFill>
                <a:schemeClr val="bg1"/>
              </a:solidFill>
            </a:endParaRPr>
          </a:p>
          <a:p>
            <a:endParaRPr lang="hu-HU" dirty="0" smtClean="0"/>
          </a:p>
          <a:p>
            <a:endParaRPr lang="hu-HU" dirty="0"/>
          </a:p>
        </p:txBody>
      </p:sp>
      <p:sp>
        <p:nvSpPr>
          <p:cNvPr id="2" name="Cím 1"/>
          <p:cNvSpPr>
            <a:spLocks noGrp="1"/>
          </p:cNvSpPr>
          <p:nvPr>
            <p:ph type="title"/>
          </p:nvPr>
        </p:nvSpPr>
        <p:spPr/>
        <p:txBody>
          <a:bodyPr/>
          <a:lstStyle/>
          <a:p>
            <a:pPr algn="ctr"/>
            <a:r>
              <a:rPr lang="hu-HU" dirty="0" smtClean="0">
                <a:solidFill>
                  <a:schemeClr val="bg1"/>
                </a:solidFill>
              </a:rPr>
              <a:t>Az alkotmányjogi panasz</a:t>
            </a:r>
            <a:endParaRPr lang="hu-HU"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p:txBody>
          <a:bodyPr>
            <a:normAutofit/>
          </a:bodyPr>
          <a:lstStyle/>
          <a:p>
            <a:pPr algn="just"/>
            <a:r>
              <a:rPr lang="hu-HU" dirty="0" err="1" smtClean="0">
                <a:solidFill>
                  <a:schemeClr val="bg1"/>
                </a:solidFill>
              </a:rPr>
              <a:t>Abtv</a:t>
            </a:r>
            <a:r>
              <a:rPr lang="hu-HU" dirty="0" smtClean="0">
                <a:solidFill>
                  <a:schemeClr val="bg1"/>
                </a:solidFill>
              </a:rPr>
              <a:t>. 26. § (1) Az (…) Alkotmánybírósághoz fordulhat az egyedi ügyben érintett személy vagy szervezet, ha az ügyben folytatott bírósági eljárásban alaptörvény-ellenes jogszabály alkalmazása folytán</a:t>
            </a:r>
          </a:p>
          <a:p>
            <a:pPr>
              <a:buNone/>
            </a:pPr>
            <a:r>
              <a:rPr lang="hu-HU" dirty="0" smtClean="0">
                <a:solidFill>
                  <a:schemeClr val="bg1"/>
                </a:solidFill>
              </a:rPr>
              <a:t>	a) az Alaptörvényben biztosított jogának sérelme következett be, és</a:t>
            </a:r>
          </a:p>
          <a:p>
            <a:pPr>
              <a:buNone/>
            </a:pPr>
            <a:r>
              <a:rPr lang="hu-HU" dirty="0" smtClean="0">
                <a:solidFill>
                  <a:schemeClr val="bg1"/>
                </a:solidFill>
              </a:rPr>
              <a:t>	b) jogorvoslati lehetőségeit már kimerítette, vagy jogorvoslati lehetőség nincs számára biztosítva.</a:t>
            </a:r>
          </a:p>
          <a:p>
            <a:endParaRPr lang="hu-HU" dirty="0" smtClean="0">
              <a:solidFill>
                <a:schemeClr val="bg1"/>
              </a:solidFill>
            </a:endParaRPr>
          </a:p>
          <a:p>
            <a:endParaRPr lang="hu-HU" dirty="0"/>
          </a:p>
        </p:txBody>
      </p:sp>
      <p:sp>
        <p:nvSpPr>
          <p:cNvPr id="2" name="Cím 1"/>
          <p:cNvSpPr>
            <a:spLocks noGrp="1"/>
          </p:cNvSpPr>
          <p:nvPr>
            <p:ph type="title"/>
          </p:nvPr>
        </p:nvSpPr>
        <p:spPr/>
        <p:txBody>
          <a:bodyPr/>
          <a:lstStyle/>
          <a:p>
            <a:pPr algn="ctr"/>
            <a:r>
              <a:rPr lang="hu-HU" dirty="0" smtClean="0">
                <a:solidFill>
                  <a:schemeClr val="bg1"/>
                </a:solidFill>
              </a:rPr>
              <a:t>A régi típusú alkotmányjogi panasz</a:t>
            </a:r>
            <a:endParaRPr lang="hu-HU"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p:txBody>
          <a:bodyPr>
            <a:normAutofit/>
          </a:bodyPr>
          <a:lstStyle/>
          <a:p>
            <a:pPr algn="just"/>
            <a:r>
              <a:rPr lang="hu-HU" dirty="0" err="1" smtClean="0">
                <a:solidFill>
                  <a:schemeClr val="bg1"/>
                </a:solidFill>
              </a:rPr>
              <a:t>Abtv</a:t>
            </a:r>
            <a:r>
              <a:rPr lang="hu-HU" dirty="0" smtClean="0">
                <a:solidFill>
                  <a:schemeClr val="bg1"/>
                </a:solidFill>
              </a:rPr>
              <a:t>. 26. § (2) Az (…) Alkotmánybíróság eljárása kivételesen akkor is kezdeményezhető (…), ha</a:t>
            </a:r>
          </a:p>
          <a:p>
            <a:pPr>
              <a:buNone/>
            </a:pPr>
            <a:r>
              <a:rPr lang="hu-HU" dirty="0" smtClean="0">
                <a:solidFill>
                  <a:schemeClr val="bg1"/>
                </a:solidFill>
              </a:rPr>
              <a:t>	a) az alaptörvény-ellenes jogszabály rendelkezésének alkalmazása vagy </a:t>
            </a:r>
            <a:r>
              <a:rPr lang="hu-HU" dirty="0" err="1" smtClean="0">
                <a:solidFill>
                  <a:schemeClr val="bg1"/>
                </a:solidFill>
              </a:rPr>
              <a:t>hatályosulása</a:t>
            </a:r>
            <a:r>
              <a:rPr lang="hu-HU" dirty="0" smtClean="0">
                <a:solidFill>
                  <a:schemeClr val="bg1"/>
                </a:solidFill>
              </a:rPr>
              <a:t> folytán közvetlenül, bírói döntés nélkül következett be a jogsérelem, és</a:t>
            </a:r>
          </a:p>
          <a:p>
            <a:pPr>
              <a:buNone/>
            </a:pPr>
            <a:r>
              <a:rPr lang="hu-HU" dirty="0" smtClean="0">
                <a:solidFill>
                  <a:schemeClr val="bg1"/>
                </a:solidFill>
              </a:rPr>
              <a:t>	b) nincs a jogsérelem orvoslására szolgáló jogorvoslati eljárás, vagy a jogorvoslati lehetőségeit az indítványozó már kimerítette.</a:t>
            </a:r>
          </a:p>
        </p:txBody>
      </p:sp>
      <p:sp>
        <p:nvSpPr>
          <p:cNvPr id="2" name="Cím 1"/>
          <p:cNvSpPr>
            <a:spLocks noGrp="1"/>
          </p:cNvSpPr>
          <p:nvPr>
            <p:ph type="title"/>
          </p:nvPr>
        </p:nvSpPr>
        <p:spPr/>
        <p:txBody>
          <a:bodyPr/>
          <a:lstStyle/>
          <a:p>
            <a:pPr algn="ctr"/>
            <a:r>
              <a:rPr lang="hu-HU" dirty="0" smtClean="0">
                <a:solidFill>
                  <a:schemeClr val="bg1"/>
                </a:solidFill>
              </a:rPr>
              <a:t>A közvetlen alkotmányjogi panasz</a:t>
            </a:r>
            <a:endParaRPr lang="hu-HU"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p:txBody>
          <a:bodyPr>
            <a:normAutofit/>
          </a:bodyPr>
          <a:lstStyle/>
          <a:p>
            <a:pPr algn="just"/>
            <a:r>
              <a:rPr lang="hu-HU" dirty="0" err="1" smtClean="0">
                <a:solidFill>
                  <a:schemeClr val="bg1"/>
                </a:solidFill>
              </a:rPr>
              <a:t>Abtv</a:t>
            </a:r>
            <a:r>
              <a:rPr lang="hu-HU" dirty="0" smtClean="0">
                <a:solidFill>
                  <a:schemeClr val="bg1"/>
                </a:solidFill>
              </a:rPr>
              <a:t>. 27. § Az (…) alaptörvény-ellenes bírói döntéssel szemben az egyedi ügyben érintett személy vagy szervezet alkotmányjogi panasszal fordulhat az Alkotmánybírósághoz, ha az ügy érdemében hozott döntés vagy a bírósági eljárást befejező egyéb döntés</a:t>
            </a:r>
          </a:p>
          <a:p>
            <a:pPr>
              <a:buNone/>
            </a:pPr>
            <a:r>
              <a:rPr lang="hu-HU" dirty="0" smtClean="0">
                <a:solidFill>
                  <a:schemeClr val="bg1"/>
                </a:solidFill>
              </a:rPr>
              <a:t>	a) az indítványozó Alaptörvényben biztosított jogát sérti, és</a:t>
            </a:r>
          </a:p>
          <a:p>
            <a:pPr>
              <a:buNone/>
            </a:pPr>
            <a:r>
              <a:rPr lang="hu-HU" dirty="0" smtClean="0">
                <a:solidFill>
                  <a:schemeClr val="bg1"/>
                </a:solidFill>
              </a:rPr>
              <a:t>	b) az indítványozó a jogorvoslati lehetőségeit már kimerítette, vagy jogorvoslati lehetőség nincs számára biztosítva.</a:t>
            </a:r>
          </a:p>
          <a:p>
            <a:endParaRPr lang="hu-HU" dirty="0"/>
          </a:p>
        </p:txBody>
      </p:sp>
      <p:sp>
        <p:nvSpPr>
          <p:cNvPr id="2" name="Cím 1"/>
          <p:cNvSpPr>
            <a:spLocks noGrp="1"/>
          </p:cNvSpPr>
          <p:nvPr>
            <p:ph type="title"/>
          </p:nvPr>
        </p:nvSpPr>
        <p:spPr/>
        <p:txBody>
          <a:bodyPr/>
          <a:lstStyle/>
          <a:p>
            <a:pPr algn="ctr"/>
            <a:r>
              <a:rPr lang="hu-HU" dirty="0" smtClean="0">
                <a:solidFill>
                  <a:schemeClr val="bg1"/>
                </a:solidFill>
              </a:rPr>
              <a:t>A valódi alkotmányjogi panasz</a:t>
            </a:r>
            <a:endParaRPr lang="hu-HU" dirty="0">
              <a:solidFill>
                <a:schemeClr val="bg1"/>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ír">
  <a:themeElements>
    <a:clrScheme name="Papí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í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í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7888</TotalTime>
  <Words>1519</Words>
  <Application>Microsoft Office PowerPoint</Application>
  <PresentationFormat>Diavetítés a képernyőre (4:3 oldalarány)</PresentationFormat>
  <Paragraphs>201</Paragraphs>
  <Slides>23</Slides>
  <Notes>1</Notes>
  <HiddenSlides>0</HiddenSlides>
  <MMClips>0</MMClips>
  <ScaleCrop>false</ScaleCrop>
  <HeadingPairs>
    <vt:vector size="6" baseType="variant">
      <vt:variant>
        <vt:lpstr>Használt betűtípusok</vt:lpstr>
      </vt:variant>
      <vt:variant>
        <vt:i4>4</vt:i4>
      </vt:variant>
      <vt:variant>
        <vt:lpstr>Téma</vt:lpstr>
      </vt:variant>
      <vt:variant>
        <vt:i4>1</vt:i4>
      </vt:variant>
      <vt:variant>
        <vt:lpstr>Diacímek</vt:lpstr>
      </vt:variant>
      <vt:variant>
        <vt:i4>23</vt:i4>
      </vt:variant>
    </vt:vector>
  </HeadingPairs>
  <TitlesOfParts>
    <vt:vector size="28" baseType="lpstr">
      <vt:lpstr>Calibri</vt:lpstr>
      <vt:lpstr>Constantia</vt:lpstr>
      <vt:lpstr>Times New Roman</vt:lpstr>
      <vt:lpstr>Wingdings 2</vt:lpstr>
      <vt:lpstr>Papír</vt:lpstr>
      <vt:lpstr> Az önkormányzatok által indítható alkotmánybírósági eljárások</vt:lpstr>
      <vt:lpstr>Az alkotmánybíráskodás lényege </vt:lpstr>
      <vt:lpstr>Az Alkotmánybíróság hatáskörei</vt:lpstr>
      <vt:lpstr>Az Alkotmánybíróság hatáskörei</vt:lpstr>
      <vt:lpstr>A hatásköri összeütközés feloldása </vt:lpstr>
      <vt:lpstr>Az alkotmányjogi panasz</vt:lpstr>
      <vt:lpstr>A régi típusú alkotmányjogi panasz</vt:lpstr>
      <vt:lpstr>A közvetlen alkotmányjogi panasz</vt:lpstr>
      <vt:lpstr>A valódi alkotmányjogi panasz</vt:lpstr>
      <vt:lpstr>Az alkotmányjogi panasz újításai</vt:lpstr>
      <vt:lpstr>Az alkotmánybírósági eljárás megindításának feltételei</vt:lpstr>
      <vt:lpstr>PowerPoint bemutató</vt:lpstr>
      <vt:lpstr>Önkormányzati alapjogok az előző Alkotmányban</vt:lpstr>
      <vt:lpstr>Az alkotmánybíróság korábbi gyakorlata</vt:lpstr>
      <vt:lpstr>Az alkotmánybíróság korábbi gyakorlata</vt:lpstr>
      <vt:lpstr>Önkormányzatiság az Alaptörvényben</vt:lpstr>
      <vt:lpstr>Önkormányzatiság az Alaptörvényben</vt:lpstr>
      <vt:lpstr>Az Alkotmánybíróság gyakorlata az  Alaptörvény hatályba lépése óta</vt:lpstr>
      <vt:lpstr>Az Alkotmánybíróság gyakorlata az  Alaptörvény hatályba lépése óta</vt:lpstr>
      <vt:lpstr>Az Alkotmánybíróság gyakorlata az  Alaptörvény hatályba lépése óta</vt:lpstr>
      <vt:lpstr>Az Alkotmánybíróság gyakorlata az  Alaptörvény hatályba lépése óta</vt:lpstr>
      <vt:lpstr>Az Alkotmánybíróság gyakorlata az  Alaptörvény hatályba lépése óta</vt:lpstr>
      <vt:lpstr>Összegzés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Közigazgatási alapismeretek</dc:title>
  <dc:creator>home1</dc:creator>
  <cp:lastModifiedBy>Gyergyák Ferenc</cp:lastModifiedBy>
  <cp:revision>605</cp:revision>
  <cp:lastPrinted>2015-09-11T06:43:15Z</cp:lastPrinted>
  <dcterms:created xsi:type="dcterms:W3CDTF">2013-11-16T11:27:19Z</dcterms:created>
  <dcterms:modified xsi:type="dcterms:W3CDTF">2016-09-12T18:57:58Z</dcterms:modified>
</cp:coreProperties>
</file>