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97" r:id="rId3"/>
    <p:sldId id="359" r:id="rId4"/>
    <p:sldId id="273" r:id="rId5"/>
    <p:sldId id="352" r:id="rId6"/>
    <p:sldId id="376" r:id="rId7"/>
    <p:sldId id="377" r:id="rId8"/>
    <p:sldId id="358" r:id="rId9"/>
    <p:sldId id="303" r:id="rId10"/>
    <p:sldId id="294" r:id="rId11"/>
    <p:sldId id="364" r:id="rId12"/>
    <p:sldId id="368" r:id="rId13"/>
    <p:sldId id="369" r:id="rId14"/>
    <p:sldId id="370" r:id="rId15"/>
    <p:sldId id="371" r:id="rId16"/>
    <p:sldId id="372" r:id="rId17"/>
    <p:sldId id="373" r:id="rId18"/>
    <p:sldId id="365" r:id="rId19"/>
    <p:sldId id="362" r:id="rId20"/>
    <p:sldId id="363" r:id="rId21"/>
    <p:sldId id="366" r:id="rId22"/>
    <p:sldId id="367" r:id="rId23"/>
    <p:sldId id="378" r:id="rId24"/>
    <p:sldId id="379" r:id="rId25"/>
    <p:sldId id="380" r:id="rId26"/>
    <p:sldId id="374" r:id="rId27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64" autoAdjust="0"/>
    <p:restoredTop sz="89189" autoAdjust="0"/>
  </p:normalViewPr>
  <p:slideViewPr>
    <p:cSldViewPr snapToObjects="1">
      <p:cViewPr varScale="1">
        <p:scale>
          <a:sx n="65" d="100"/>
          <a:sy n="65" d="100"/>
        </p:scale>
        <p:origin x="-130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-2772" y="-11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rjanovityA\AppData\Local\Microsoft\Windows\Temporary%20Internet%20Files\Content.Outlook\ANEDTTNT\&#193;br&#225;k_sz&#225;mok_PM_201411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600" b="1"/>
                </a:pPr>
                <a:endParaRPr lang="hu-H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</c:dLbls>
          <c:cat>
            <c:strRef>
              <c:f>('TC, ALAP, Prior'!$A$9,'TC, ALAP, Prior'!$A$16,'TC, ALAP, Prior'!$A$22,'TC, ALAP, Prior'!$A$36,'TC, ALAP, Prior'!$A$54,'TC, ALAP, Prior'!$A$74,'TC, ALAP, Prior'!$A$78,'TC, ALAP, Prior'!$A$79,'TC, ALAP, Prior'!$A$80)</c:f>
              <c:strCache>
                <c:ptCount val="9"/>
                <c:pt idx="0">
                  <c:v>EFOP </c:v>
                </c:pt>
                <c:pt idx="1">
                  <c:v>IKOP </c:v>
                </c:pt>
                <c:pt idx="2">
                  <c:v>KEHOP </c:v>
                </c:pt>
                <c:pt idx="3">
                  <c:v>GINOP </c:v>
                </c:pt>
                <c:pt idx="4">
                  <c:v>TOP </c:v>
                </c:pt>
                <c:pt idx="5">
                  <c:v>VEKOP </c:v>
                </c:pt>
                <c:pt idx="6">
                  <c:v>KÖFOP </c:v>
                </c:pt>
                <c:pt idx="7">
                  <c:v>VP </c:v>
                </c:pt>
                <c:pt idx="8">
                  <c:v>MAHOP</c:v>
                </c:pt>
              </c:strCache>
            </c:strRef>
          </c:cat>
          <c:val>
            <c:numRef>
              <c:f>('TC, ALAP, Prior'!$I$9,'TC, ALAP, Prior'!$I$16,'TC, ALAP, Prior'!$I$22,'TC, ALAP, Prior'!$I$36,'TC, ALAP, Prior'!$I$54,'TC, ALAP, Prior'!$I$74,'TC, ALAP, Prior'!$I$78,'TC, ALAP, Prior'!$I$79,'TC, ALAP, Prior'!$I$80)</c:f>
              <c:numCache>
                <c:formatCode>#,##0.0</c:formatCode>
                <c:ptCount val="9"/>
                <c:pt idx="0">
                  <c:v>810.22586890000002</c:v>
                </c:pt>
                <c:pt idx="1">
                  <c:v>1033.1937305724871</c:v>
                </c:pt>
                <c:pt idx="2">
                  <c:v>997.62453431830352</c:v>
                </c:pt>
                <c:pt idx="3">
                  <c:v>2382.8717143574286</c:v>
                </c:pt>
                <c:pt idx="4">
                  <c:v>1051.227526650413</c:v>
                </c:pt>
                <c:pt idx="5">
                  <c:v>143.79443643390007</c:v>
                </c:pt>
                <c:pt idx="6">
                  <c:v>246.45938794050087</c:v>
                </c:pt>
                <c:pt idx="7">
                  <c:v>1063.9531000000002</c:v>
                </c:pt>
                <c:pt idx="8">
                  <c:v>12.0939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0.8649</cdr:x>
      <cdr:y>0.03226</cdr:y>
    </cdr:from>
    <cdr:to>
      <cdr:x>1</cdr:x>
      <cdr:y>0.09677</cdr:y>
    </cdr:to>
    <cdr:sp macro="" textlink="">
      <cdr:nvSpPr>
        <cdr:cNvPr id="2" name="Szövegdoboz 1"/>
        <cdr:cNvSpPr txBox="1"/>
      </cdr:nvSpPr>
      <cdr:spPr>
        <a:xfrm xmlns:a="http://schemas.openxmlformats.org/drawingml/2006/main">
          <a:off x="5992980" y="144016"/>
          <a:ext cx="93610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hu-HU" sz="1600" b="1" dirty="0" smtClean="0"/>
            <a:t>Mrd Ft</a:t>
          </a:r>
          <a:endParaRPr lang="hu-HU" sz="16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37F51-71C3-471D-92AD-12D7E03634ED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1A346-F509-4C2A-B144-14EC950D3F3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6209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F7B2E-13EE-4576-AC6E-878B8F766004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E3FAD-61D3-417B-BDA8-C17B73D69D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86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E3FAD-61D3-417B-BDA8-C17B73D69DA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E3FAD-61D3-417B-BDA8-C17B73D69DA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02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24580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6B2985-7774-4437-99F1-1FEDB4B0CF9E}" type="slidenum">
              <a:rPr lang="hu-HU" smtClean="0"/>
              <a:pPr/>
              <a:t>10</a:t>
            </a:fld>
            <a:endParaRPr lang="hu-H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BF82F-FF26-45A5-A722-721B16A28824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1063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D59B4-C72C-4343-9776-BE17204EBFEA}" type="slidenum">
              <a:rPr lang="hu-HU" smtClean="0"/>
              <a:pPr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BF82F-FF26-45A5-A722-721B16A28824}" type="slidenum">
              <a:rPr lang="hu-HU" smtClean="0"/>
              <a:pPr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98675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sz="11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E279B-BFC9-4C38-ADCC-F1E093E4330F}" type="slidenum">
              <a:rPr lang="hu-HU" smtClean="0"/>
              <a:pPr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7632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22E5A-0B34-45F4-8CDE-552A2CAE735E}" type="slidenum">
              <a:rPr lang="hu-HU" smtClean="0"/>
              <a:pPr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616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406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525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2646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zentacio_2020_borito_bg_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" y="0"/>
            <a:ext cx="9142569" cy="6857999"/>
          </a:xfrm>
          <a:prstGeom prst="rect">
            <a:avLst/>
          </a:prstGeom>
        </p:spPr>
      </p:pic>
      <p:sp>
        <p:nvSpPr>
          <p:cNvPr id="14" name="Title 8"/>
          <p:cNvSpPr>
            <a:spLocks noGrp="1"/>
          </p:cNvSpPr>
          <p:nvPr>
            <p:ph type="title" hasCustomPrompt="1"/>
          </p:nvPr>
        </p:nvSpPr>
        <p:spPr>
          <a:xfrm>
            <a:off x="4495800" y="2286000"/>
            <a:ext cx="4419600" cy="1143000"/>
          </a:xfrm>
        </p:spPr>
        <p:txBody>
          <a:bodyPr anchor="t">
            <a:noAutofit/>
          </a:bodyPr>
          <a:lstStyle>
            <a:lvl1pPr algn="l">
              <a:defRPr sz="4400" b="1" cap="all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hu-HU" dirty="0" smtClean="0"/>
              <a:t>Prezentáció Címe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4495800" y="3886200"/>
            <a:ext cx="4343400" cy="914400"/>
          </a:xfrm>
        </p:spPr>
        <p:txBody>
          <a:bodyPr wrap="square" anchor="t"/>
          <a:lstStyle>
            <a:lvl1pPr marL="514350" indent="-514350" algn="l">
              <a:spcAft>
                <a:spcPts val="600"/>
              </a:spcAft>
              <a:buFontTx/>
              <a:buNone/>
              <a:defRPr cap="all" baseline="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None/>
              <a:defRPr/>
            </a:lvl2pPr>
          </a:lstStyle>
          <a:p>
            <a:pPr lvl="0"/>
            <a:r>
              <a:rPr lang="hu-HU" dirty="0" smtClean="0"/>
              <a:t>Click to edit Alcím</a:t>
            </a:r>
          </a:p>
          <a:p>
            <a:pPr lvl="0"/>
            <a:endParaRPr lang="hu-HU" dirty="0" smtClean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572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dirty="0" smtClean="0"/>
              <a:t>Click to edit Master text styles</a:t>
            </a:r>
          </a:p>
          <a:p>
            <a:pPr lvl="1"/>
            <a:r>
              <a:rPr lang="hu-HU" dirty="0" smtClean="0"/>
              <a:t>Second level</a:t>
            </a:r>
          </a:p>
          <a:p>
            <a:pPr lvl="2"/>
            <a:r>
              <a:rPr lang="hu-HU" dirty="0" smtClean="0"/>
              <a:t>Third level</a:t>
            </a:r>
          </a:p>
          <a:p>
            <a:pPr lvl="3"/>
            <a:r>
              <a:rPr lang="hu-HU" dirty="0" smtClean="0"/>
              <a:t>Fourth level</a:t>
            </a:r>
          </a:p>
          <a:p>
            <a:pPr lvl="4"/>
            <a:r>
              <a:rPr lang="hu-HU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334000" y="1600200"/>
            <a:ext cx="33528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5240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4142871-7357-434F-A8F3-CECC6D136ADE}" type="datetimeFigureOut">
              <a:rPr lang="en-US" smtClean="0"/>
              <a:pPr/>
              <a:t>9/16/2015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02C4939-F161-2245-8138-B1FA9F0D34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381000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2400" b="1" i="0" u="none" strike="noStrike" kern="1200" cap="all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2400" b="1" i="0" u="none" strike="noStrike" kern="1200" cap="all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lköszönő old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 userDrawn="1"/>
        </p:nvSpPr>
        <p:spPr>
          <a:xfrm>
            <a:off x="6099175" y="428625"/>
            <a:ext cx="2522538" cy="582613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12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base"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22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277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256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6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108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341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7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7467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973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49448-F6D5-4A0E-BA3B-A979310BDC26}" type="datetimeFigureOut">
              <a:rPr lang="hu-HU" smtClean="0"/>
              <a:pPr/>
              <a:t>2015.09.16.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392F-423A-4B2F-819A-04E49CF4C524}" type="slidenum">
              <a:rPr lang="hu-HU" smtClean="0"/>
              <a:pPr/>
              <a:t>‹#›</a:t>
            </a:fld>
            <a:endParaRPr lang="hu-HU"/>
          </a:p>
        </p:txBody>
      </p:sp>
      <p:pic>
        <p:nvPicPr>
          <p:cNvPr id="7" name="Picture 8" descr="prezentacio_2020_beliv_bg_ME.jp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15" y="0"/>
            <a:ext cx="9142569" cy="685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61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56" r:id="rId14"/>
    <p:sldLayoutId id="2147483657" r:id="rId15"/>
    <p:sldLayoutId id="2147483672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0" y="1772816"/>
            <a:ext cx="4419600" cy="1368152"/>
          </a:xfrm>
        </p:spPr>
        <p:txBody>
          <a:bodyPr/>
          <a:lstStyle/>
          <a:p>
            <a:pPr algn="ctr"/>
            <a:r>
              <a:rPr lang="hu-HU" sz="1800" dirty="0" smtClean="0"/>
              <a:t>Önkormányzatok fejlesztési lehetőségei a 2014-2020-as programozási időszakban</a:t>
            </a:r>
            <a:endParaRPr lang="en-US" sz="180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>
          <a:xfrm>
            <a:off x="4283968" y="4293096"/>
            <a:ext cx="4555232" cy="2160240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endParaRPr lang="hu-HU" sz="2000" b="1" dirty="0" smtClean="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hu-HU" sz="1800" dirty="0" smtClean="0">
                <a:solidFill>
                  <a:schemeClr val="bg1"/>
                </a:solidFill>
              </a:rPr>
              <a:t>Európai uniós fejlesztésekért</a:t>
            </a:r>
          </a:p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hu-HU" sz="1800" dirty="0" smtClean="0">
                <a:solidFill>
                  <a:schemeClr val="bg1"/>
                </a:solidFill>
              </a:rPr>
              <a:t>felelős  </a:t>
            </a:r>
            <a:r>
              <a:rPr lang="hu-HU" sz="1800" smtClean="0">
                <a:solidFill>
                  <a:schemeClr val="bg1"/>
                </a:solidFill>
              </a:rPr>
              <a:t>államtitkárSÁG</a:t>
            </a:r>
            <a:endParaRPr lang="hu-HU" sz="1800" dirty="0" smtClean="0">
              <a:solidFill>
                <a:schemeClr val="bg1"/>
              </a:solidFill>
            </a:endParaRPr>
          </a:p>
          <a:p>
            <a:pPr algn="ctr"/>
            <a:r>
              <a:rPr lang="hu-HU" sz="2000" dirty="0" smtClean="0">
                <a:solidFill>
                  <a:schemeClr val="bg1"/>
                </a:solidFill>
              </a:rPr>
              <a:t>miniszterelnökség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ím 5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Kiválasztási eljárások </a:t>
            </a:r>
            <a:br>
              <a:rPr lang="hu-HU" sz="3600" dirty="0" smtClean="0">
                <a:solidFill>
                  <a:schemeClr val="bg1"/>
                </a:solidFill>
              </a:rPr>
            </a:br>
            <a:endParaRPr lang="hu-HU" sz="3600" dirty="0" smtClean="0">
              <a:solidFill>
                <a:schemeClr val="bg1"/>
              </a:solidFill>
            </a:endParaRPr>
          </a:p>
        </p:txBody>
      </p:sp>
      <p:sp>
        <p:nvSpPr>
          <p:cNvPr id="7" name="Tartalom helye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43813" cy="4525963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  <a:defRPr/>
            </a:pPr>
            <a:endParaRPr lang="hu-HU" sz="1900" dirty="0" smtClean="0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hu-HU" sz="2000" dirty="0" smtClean="0"/>
              <a:t>Standard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hu-HU" sz="2000" dirty="0" smtClean="0"/>
              <a:t>Kiemelt 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hu-HU" sz="2000" dirty="0" smtClean="0"/>
              <a:t>Egyszerűsített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hu-HU" sz="2000" dirty="0" smtClean="0"/>
              <a:t>Területi Kiválasztási Rendszer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hu-HU" sz="2000" dirty="0" smtClean="0"/>
              <a:t>Közösségvezérelt helyi fejlesztés (CLLD)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solidFill>
                  <a:schemeClr val="bg1"/>
                </a:solidFill>
              </a:rPr>
              <a:t>Terület- és </a:t>
            </a:r>
            <a:r>
              <a:rPr lang="hu-HU" sz="3600" dirty="0" smtClean="0">
                <a:solidFill>
                  <a:schemeClr val="bg1"/>
                </a:solidFill>
              </a:rPr>
              <a:t>Településfejlesztési </a:t>
            </a:r>
            <a:br>
              <a:rPr lang="hu-HU" sz="3600" dirty="0" smtClean="0">
                <a:solidFill>
                  <a:schemeClr val="bg1"/>
                </a:solidFill>
              </a:rPr>
            </a:br>
            <a:r>
              <a:rPr lang="hu-HU" sz="3600" dirty="0" smtClean="0">
                <a:solidFill>
                  <a:schemeClr val="bg1"/>
                </a:solidFill>
              </a:rPr>
              <a:t>Operatív Program </a:t>
            </a:r>
            <a:r>
              <a:rPr lang="hu-HU" sz="3600" dirty="0">
                <a:solidFill>
                  <a:schemeClr val="bg1"/>
                </a:solidFill>
              </a:rPr>
              <a:t>(</a:t>
            </a:r>
            <a:r>
              <a:rPr lang="hu-HU" sz="3600" dirty="0" smtClean="0">
                <a:solidFill>
                  <a:schemeClr val="bg1"/>
                </a:solidFill>
              </a:rPr>
              <a:t>TOP)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3164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endParaRPr lang="hu-HU" sz="1900" dirty="0" smtClean="0"/>
          </a:p>
          <a:p>
            <a:pPr marL="0" indent="0" algn="just">
              <a:buNone/>
            </a:pPr>
            <a:r>
              <a:rPr lang="hu-HU" sz="1900" b="1" dirty="0" smtClean="0"/>
              <a:t>Fő cél: </a:t>
            </a:r>
          </a:p>
          <a:p>
            <a:pPr algn="just">
              <a:buFont typeface="Arial" panose="020B0604020202020204" pitchFamily="34" charset="0"/>
              <a:buAutoNum type="arabicParenBoth"/>
            </a:pPr>
            <a:r>
              <a:rPr lang="hu-HU" sz="1900" dirty="0"/>
              <a:t>Gazdaságélénkítés és foglalkoztatás növelés helyi feltételeinek biztosítása </a:t>
            </a:r>
          </a:p>
          <a:p>
            <a:pPr algn="just">
              <a:buAutoNum type="arabicParenBoth"/>
            </a:pPr>
            <a:r>
              <a:rPr lang="hu-HU" sz="1900" dirty="0"/>
              <a:t>Vállalkozásbarát, népességmegtartó  településfejlesztés </a:t>
            </a:r>
          </a:p>
          <a:p>
            <a:pPr algn="just">
              <a:buNone/>
            </a:pPr>
            <a:endParaRPr lang="hu-HU" sz="1900" b="1" dirty="0" smtClean="0"/>
          </a:p>
          <a:p>
            <a:pPr algn="just">
              <a:buNone/>
            </a:pPr>
            <a:r>
              <a:rPr lang="hu-HU" sz="1900" b="1" dirty="0" smtClean="0"/>
              <a:t>Támogatott területek</a:t>
            </a:r>
          </a:p>
          <a:p>
            <a:pPr marL="0" indent="0"/>
            <a:r>
              <a:rPr lang="hu-HU" sz="1900" dirty="0" smtClean="0"/>
              <a:t>    Üzleti </a:t>
            </a:r>
            <a:r>
              <a:rPr lang="hu-HU" sz="1900" dirty="0"/>
              <a:t>infrastruktúra, </a:t>
            </a:r>
            <a:r>
              <a:rPr lang="hu-HU" sz="1900" dirty="0" smtClean="0"/>
              <a:t>turizmus, helyi utak, bölcsőde-óvoda </a:t>
            </a:r>
            <a:endParaRPr lang="hu-HU" sz="1900" dirty="0"/>
          </a:p>
          <a:p>
            <a:pPr marL="0" indent="0"/>
            <a:r>
              <a:rPr lang="hu-HU" sz="1900" dirty="0"/>
              <a:t> </a:t>
            </a:r>
            <a:r>
              <a:rPr lang="hu-HU" sz="1900" dirty="0" smtClean="0"/>
              <a:t>   Zöldváros  kialakítása, barnamezős </a:t>
            </a:r>
            <a:r>
              <a:rPr lang="hu-HU" sz="1900" dirty="0"/>
              <a:t>területek </a:t>
            </a:r>
            <a:r>
              <a:rPr lang="hu-HU" sz="1900" dirty="0" smtClean="0"/>
              <a:t>rehabilitációja </a:t>
            </a:r>
          </a:p>
          <a:p>
            <a:pPr marL="0" indent="0"/>
            <a:r>
              <a:rPr lang="hu-HU" sz="1900" dirty="0" smtClean="0"/>
              <a:t>    Környezetbarát közlekedési rendszerek, energiahatékonyság, megújuló források növelése</a:t>
            </a:r>
          </a:p>
          <a:p>
            <a:pPr marL="0" indent="0"/>
            <a:r>
              <a:rPr lang="hu-HU" sz="1900" dirty="0" smtClean="0"/>
              <a:t>    Önkormányzati közszolgáltatások, szociális város-rehabilitációs programok</a:t>
            </a:r>
          </a:p>
          <a:p>
            <a:pPr marL="0" indent="0"/>
            <a:r>
              <a:rPr lang="hu-HU" sz="1900" dirty="0" smtClean="0"/>
              <a:t>    Foglalkoztathatóság,  hátrányos helyzetűek életkörülményeinek javítása, helyi identitás,      	szemléletformálás</a:t>
            </a:r>
          </a:p>
          <a:p>
            <a:pPr>
              <a:buNone/>
            </a:pPr>
            <a:endParaRPr lang="hu-HU" sz="1900" b="1" dirty="0" smtClean="0"/>
          </a:p>
          <a:p>
            <a:pPr>
              <a:buNone/>
            </a:pPr>
            <a:r>
              <a:rPr lang="hu-HU" sz="1900" b="1" dirty="0" smtClean="0"/>
              <a:t>Kulcsszereplők</a:t>
            </a:r>
            <a:r>
              <a:rPr lang="hu-HU" sz="1900" dirty="0" smtClean="0"/>
              <a:t> a tervezésben és a végrehajtásban: a  megyék </a:t>
            </a:r>
            <a:r>
              <a:rPr lang="hu-HU" sz="1900" dirty="0"/>
              <a:t>és </a:t>
            </a:r>
            <a:r>
              <a:rPr lang="hu-HU" sz="1900" dirty="0" err="1" smtClean="0"/>
              <a:t>MJV-k</a:t>
            </a:r>
            <a:endParaRPr lang="hu-HU" sz="1900" dirty="0" smtClean="0"/>
          </a:p>
          <a:p>
            <a:pPr algn="just">
              <a:buNone/>
            </a:pPr>
            <a:endParaRPr lang="hu-HU" sz="1900" b="1" dirty="0" smtClean="0"/>
          </a:p>
          <a:p>
            <a:pPr algn="just">
              <a:buNone/>
            </a:pPr>
            <a:r>
              <a:rPr lang="hu-HU" sz="1900" b="1" dirty="0" smtClean="0"/>
              <a:t>Kedvezményezettek</a:t>
            </a:r>
            <a:r>
              <a:rPr lang="hu-HU" sz="1900" dirty="0" smtClean="0"/>
              <a:t>: </a:t>
            </a:r>
            <a:r>
              <a:rPr lang="hu-HU" sz="1900" b="1" dirty="0" smtClean="0"/>
              <a:t>önkormányzatok, </a:t>
            </a:r>
            <a:r>
              <a:rPr lang="hu-HU" sz="1900" dirty="0" smtClean="0"/>
              <a:t>közintézmények, </a:t>
            </a:r>
            <a:r>
              <a:rPr lang="hu-HU" sz="1900" b="1" dirty="0" smtClean="0"/>
              <a:t>önkormányzati többségi tulajdonú</a:t>
            </a:r>
          </a:p>
          <a:p>
            <a:pPr algn="just">
              <a:buNone/>
            </a:pPr>
            <a:r>
              <a:rPr lang="hu-HU" sz="1900" b="1" dirty="0" smtClean="0"/>
              <a:t>vállalkozások</a:t>
            </a:r>
            <a:r>
              <a:rPr lang="hu-HU" sz="1900" dirty="0" smtClean="0"/>
              <a:t>, egyházak, civilszervezetek</a:t>
            </a:r>
            <a:endParaRPr lang="hu-HU" sz="1900" dirty="0"/>
          </a:p>
          <a:p>
            <a:pPr algn="just"/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75304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4000" dirty="0" smtClean="0">
                <a:solidFill>
                  <a:schemeClr val="bg1"/>
                </a:solidFill>
              </a:rPr>
              <a:t>TOP tartalma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2448272"/>
                <a:gridCol w="4258816"/>
              </a:tblGrid>
              <a:tr h="370840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Prioritás száma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Uniós keret (Mrd Ft) és arány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TOP prioritási tengelyek</a:t>
                      </a:r>
                      <a:endParaRPr lang="hu-H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200" b="0" dirty="0" smtClean="0">
                          <a:latin typeface="+mn-lt"/>
                        </a:rPr>
                        <a:t>1.</a:t>
                      </a:r>
                      <a:endParaRPr lang="hu-H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253,7</a:t>
                      </a:r>
                    </a:p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24,1%</a:t>
                      </a:r>
                      <a:endParaRPr lang="hu-H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Térségi gazdaságfejlesztés a foglalkoztatási helyzet javítása érdekében</a:t>
                      </a:r>
                      <a:endParaRPr lang="hu-H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hu-HU" sz="12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200" b="0" dirty="0" smtClean="0">
                          <a:latin typeface="+mn-lt"/>
                        </a:rPr>
                        <a:t>2.</a:t>
                      </a:r>
                      <a:endParaRPr lang="hu-H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125,6</a:t>
                      </a:r>
                    </a:p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11,9%</a:t>
                      </a:r>
                      <a:endParaRPr lang="hu-H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Vállalkozásbarát és népességmegtartó településfejlesztés</a:t>
                      </a:r>
                      <a:endParaRPr lang="hu-HU" sz="12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200" b="0" dirty="0" smtClean="0">
                          <a:latin typeface="+mn-lt"/>
                        </a:rPr>
                        <a:t>3.</a:t>
                      </a:r>
                      <a:endParaRPr lang="hu-H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170,8</a:t>
                      </a:r>
                    </a:p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16,3%</a:t>
                      </a:r>
                      <a:endParaRPr lang="hu-HU" sz="12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Alacsony széndioxid kibocsátású gazdaságra való áttérés kiemelten a városi területeken</a:t>
                      </a:r>
                      <a:endParaRPr lang="hu-HU" sz="12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200" b="0" dirty="0" smtClean="0"/>
                        <a:t>4.</a:t>
                      </a:r>
                      <a:endParaRPr lang="hu-H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52,5</a:t>
                      </a:r>
                    </a:p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helyi közösségi szolgáltatások fejlesztése és a társadalmi együttműködés erősítése</a:t>
                      </a:r>
                    </a:p>
                    <a:p>
                      <a:endParaRPr lang="hu-HU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200" b="0" dirty="0" smtClean="0"/>
                        <a:t>5.</a:t>
                      </a:r>
                      <a:endParaRPr lang="hu-H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76,2</a:t>
                      </a:r>
                    </a:p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Megyei és helyi emberi erőforrás fejlesztések, foglalkoztatás-ösztönzés és társadalmi együttműködés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200" b="0" dirty="0" smtClean="0"/>
                        <a:t>6.</a:t>
                      </a:r>
                      <a:endParaRPr lang="hu-H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329,0</a:t>
                      </a:r>
                    </a:p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31,3 %</a:t>
                      </a:r>
                      <a:endParaRPr lang="hu-H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Fenntartható városfejlesztés a megyei jogú városokban</a:t>
                      </a:r>
                      <a:endParaRPr lang="hu-H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43,4</a:t>
                      </a:r>
                    </a:p>
                    <a:p>
                      <a:pPr algn="ctr"/>
                      <a:r>
                        <a:rPr lang="hu-HU" sz="12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Közösségi szinten irányított várostérségi helyi fejlesztések (CLLD)</a:t>
                      </a:r>
                    </a:p>
                    <a:p>
                      <a:endParaRPr lang="hu-HU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536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Térségi gazdaságfejlesztés (TOP 1)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2800" b="1" dirty="0" smtClean="0"/>
              <a:t>Beavatkozási területek</a:t>
            </a:r>
          </a:p>
          <a:p>
            <a:r>
              <a:rPr lang="hu-HU" sz="2800" dirty="0" smtClean="0"/>
              <a:t>önkormányzati többségi tulajdonú iparterületek, ipari parkok, technológiai parkok, inkubátorházak, logisztikai központok szolgáltatásfejlesztése és a még szükséges infrastrukturális háttér kiépítése;</a:t>
            </a:r>
          </a:p>
          <a:p>
            <a:r>
              <a:rPr lang="hu-HU" sz="2800" dirty="0" smtClean="0"/>
              <a:t>iparterületek kialakítása, az iparterületek elérhetőségét és feltárását segítő vonalas infrastruktúrák, közlekedési útvonalak fejlesztése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17136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>
                <a:solidFill>
                  <a:schemeClr val="bg1"/>
                </a:solidFill>
              </a:rPr>
              <a:t>Vállalkozásbarát, népességmegtartó településfejlesztés (TOP 2)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3000" b="1" dirty="0" smtClean="0"/>
              <a:t>Cél:</a:t>
            </a:r>
            <a:r>
              <a:rPr lang="hu-HU" sz="3000" dirty="0" smtClean="0"/>
              <a:t> a tervezett fejlesztéseknek a megyei gazdaságfejlesztési és a városi, települési fejlesztési programokhoz kell kapcsolódniuk</a:t>
            </a:r>
          </a:p>
          <a:p>
            <a:r>
              <a:rPr lang="hu-HU" sz="3000" dirty="0" smtClean="0"/>
              <a:t>Gazdaságélénkítő és népességmegtartó településfejlesztés;</a:t>
            </a:r>
          </a:p>
          <a:p>
            <a:r>
              <a:rPr lang="hu-HU" sz="3000" dirty="0" smtClean="0"/>
              <a:t>A vállalkozások és befektetők számára vonzó, környezeti szempontból fenntartható városszerkezet kialakítása;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47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 smtClean="0">
                <a:solidFill>
                  <a:schemeClr val="bg1"/>
                </a:solidFill>
              </a:rPr>
              <a:t>Alacsony széndioxid kibocsátású gazdaságra való áttérés (TOP 3.)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u-HU" b="1" dirty="0" smtClean="0"/>
              <a:t>Cél:</a:t>
            </a:r>
            <a:r>
              <a:rPr lang="hu-HU" dirty="0" smtClean="0"/>
              <a:t> az önkormányzati intézmények, önkormányzati </a:t>
            </a:r>
            <a:r>
              <a:rPr lang="hu-HU" u="sng" dirty="0" smtClean="0"/>
              <a:t>tulajdonú</a:t>
            </a:r>
            <a:r>
              <a:rPr lang="hu-HU" dirty="0" smtClean="0"/>
              <a:t> épületek által felhasznált energiamennyiség csökkentése, az energiahatékonyság növelése a konvergencia régiókban </a:t>
            </a:r>
          </a:p>
          <a:p>
            <a:pPr>
              <a:buNone/>
            </a:pPr>
            <a:r>
              <a:rPr lang="hu-HU" dirty="0" smtClean="0"/>
              <a:t>A fenti cél elérését támogatják többek között: </a:t>
            </a:r>
          </a:p>
          <a:p>
            <a:pPr lvl="0"/>
            <a:r>
              <a:rPr lang="hu-HU" dirty="0" smtClean="0"/>
              <a:t>az önkormányzati infrastruktúra, épületállomány energiahatékonyság központú rehabilitációja </a:t>
            </a:r>
          </a:p>
          <a:p>
            <a:pPr lvl="0"/>
            <a:r>
              <a:rPr lang="hu-HU" dirty="0" smtClean="0"/>
              <a:t>az épületek hőszigetelésének javítása (pl. </a:t>
            </a:r>
            <a:r>
              <a:rPr lang="hu-HU" dirty="0" err="1" smtClean="0"/>
              <a:t>hőtechnikai</a:t>
            </a:r>
            <a:r>
              <a:rPr lang="hu-HU" dirty="0" smtClean="0"/>
              <a:t> adottságok javítása, </a:t>
            </a:r>
            <a:r>
              <a:rPr lang="hu-HU" dirty="0" err="1" smtClean="0"/>
              <a:t>hőveszteségek</a:t>
            </a:r>
            <a:r>
              <a:rPr lang="hu-HU" dirty="0" smtClean="0"/>
              <a:t> csökkentése);</a:t>
            </a:r>
          </a:p>
          <a:p>
            <a:r>
              <a:rPr lang="hu-HU" dirty="0" smtClean="0"/>
              <a:t>épületenergetikai beavatkozásokra épülő megújuló energiaforrások alkalmazása (pl. világítási rendszerek korszerűsítése, </a:t>
            </a:r>
            <a:r>
              <a:rPr lang="hu-HU" dirty="0" err="1" smtClean="0"/>
              <a:t>hőtechnikai</a:t>
            </a:r>
            <a:r>
              <a:rPr lang="hu-HU" dirty="0" smtClean="0"/>
              <a:t> adottságok javítása, napelemek és napkollektor alkalmazása).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7886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Autofit/>
          </a:bodyPr>
          <a:lstStyle/>
          <a:p>
            <a:r>
              <a:rPr lang="hu-HU" sz="2400" dirty="0" smtClean="0">
                <a:solidFill>
                  <a:schemeClr val="bg1"/>
                </a:solidFill>
              </a:rPr>
              <a:t>Helyi közösségi szolgáltatások fejlesztése, foglalkozás ösztönzés, társadalmi együttműködés </a:t>
            </a:r>
            <a:br>
              <a:rPr lang="hu-HU" sz="2400" dirty="0" smtClean="0">
                <a:solidFill>
                  <a:schemeClr val="bg1"/>
                </a:solidFill>
              </a:rPr>
            </a:br>
            <a:r>
              <a:rPr lang="hu-HU" sz="2400" dirty="0" smtClean="0">
                <a:solidFill>
                  <a:schemeClr val="bg1"/>
                </a:solidFill>
              </a:rPr>
              <a:t>TOP (4 és 5)</a:t>
            </a:r>
            <a:endParaRPr lang="hu-HU" sz="24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Célok: </a:t>
            </a:r>
          </a:p>
          <a:p>
            <a:r>
              <a:rPr lang="hu-HU" dirty="0" smtClean="0"/>
              <a:t>4. prioritás:Helyi szinten elérhető és fenntartható közszolgáltatások, elsősorban egészségügyi és szociális alapellátás területén</a:t>
            </a:r>
          </a:p>
          <a:p>
            <a:r>
              <a:rPr lang="hu-HU" dirty="0" smtClean="0"/>
              <a:t>5.prioritás: Helyi foglalkoztatás növelésének elősegítése:  társadalmi integráció, felzárkóztatás, közösségfejlesztés 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477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bg1"/>
                </a:solidFill>
              </a:rPr>
              <a:t>Fenntartható városfejlesztés a </a:t>
            </a:r>
            <a:r>
              <a:rPr lang="hu-HU" sz="2800" b="1" dirty="0" smtClean="0">
                <a:solidFill>
                  <a:schemeClr val="bg1"/>
                </a:solidFill>
              </a:rPr>
              <a:t>megyei jogú városokban </a:t>
            </a:r>
            <a:r>
              <a:rPr lang="hu-HU" sz="2800" dirty="0" smtClean="0">
                <a:solidFill>
                  <a:schemeClr val="bg1"/>
                </a:solidFill>
              </a:rPr>
              <a:t>(TOP 6)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Megyei jogú városok gazdasági környezetének fejlesztése a foglalkoztatás növelése érdekében </a:t>
            </a:r>
          </a:p>
          <a:p>
            <a:r>
              <a:rPr lang="hu-HU" dirty="0" smtClean="0"/>
              <a:t>Családbarát, munkába állást segítő intézmények, közszolgáltatások fejlesztése</a:t>
            </a:r>
          </a:p>
          <a:p>
            <a:r>
              <a:rPr lang="hu-HU" dirty="0" smtClean="0"/>
              <a:t>Fenntartható városi közlekedésfejlesztés</a:t>
            </a:r>
          </a:p>
          <a:p>
            <a:r>
              <a:rPr lang="hu-HU" dirty="0" smtClean="0"/>
              <a:t>Önkormányzatok energiahatékonyságának és a megújuló energia-felhasználás arányának növelése</a:t>
            </a:r>
          </a:p>
          <a:p>
            <a:r>
              <a:rPr lang="hu-HU" dirty="0" smtClean="0"/>
              <a:t>Városi közszolgáltatások fejlesztése</a:t>
            </a:r>
          </a:p>
          <a:p>
            <a:r>
              <a:rPr lang="hu-HU" dirty="0" smtClean="0"/>
              <a:t>Leromlott városi területek rehabilitációja</a:t>
            </a:r>
          </a:p>
          <a:p>
            <a:r>
              <a:rPr lang="hu-HU" dirty="0" smtClean="0"/>
              <a:t>Gazdaságfejlesztéshez kapcsolódó foglalkoztatás-fejlesztés</a:t>
            </a:r>
          </a:p>
          <a:p>
            <a:r>
              <a:rPr lang="hu-HU" dirty="0" smtClean="0"/>
              <a:t>Társadalmi kohéziót célzó helyi programok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479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Versenyképes Közép-Magyarország Operatív Program (VEKOP)</a:t>
            </a:r>
            <a:endParaRPr lang="hu-HU" sz="3600" dirty="0">
              <a:solidFill>
                <a:schemeClr val="bg1"/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50296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hu-HU" sz="1600" b="1" u="sng" dirty="0" smtClean="0"/>
          </a:p>
          <a:p>
            <a:pPr algn="ctr">
              <a:buNone/>
            </a:pPr>
            <a:r>
              <a:rPr lang="hu-HU" sz="1600" b="1" u="sng" dirty="0" smtClean="0"/>
              <a:t>Kizárólag a Közép-magyarországi régió (Budapest és Pest megye) területén megvalósuló fejlesztések finanszírozására</a:t>
            </a:r>
          </a:p>
          <a:p>
            <a:pPr>
              <a:spcBef>
                <a:spcPts val="0"/>
              </a:spcBef>
              <a:buNone/>
            </a:pPr>
            <a:endParaRPr lang="hu-HU" sz="1600" b="1" dirty="0" smtClean="0"/>
          </a:p>
          <a:p>
            <a:pPr>
              <a:buNone/>
            </a:pPr>
            <a:r>
              <a:rPr lang="hu-HU" sz="1600" b="1" dirty="0" smtClean="0"/>
              <a:t>Támogatott területek</a:t>
            </a:r>
          </a:p>
          <a:p>
            <a:pPr>
              <a:spcBef>
                <a:spcPts val="0"/>
              </a:spcBef>
            </a:pPr>
            <a:r>
              <a:rPr lang="hu-HU" sz="1600" dirty="0" smtClean="0"/>
              <a:t>Vállalkozások versenyképességének javítása és a tudásgazdaság fejlesztése </a:t>
            </a:r>
          </a:p>
          <a:p>
            <a:pPr>
              <a:spcBef>
                <a:spcPts val="0"/>
              </a:spcBef>
            </a:pPr>
            <a:r>
              <a:rPr lang="hu-HU" sz="1600" dirty="0" smtClean="0"/>
              <a:t>Az energiahatékonyság, az intelligens energiahasználat és a megújuló energiák felhasználásának támogatása </a:t>
            </a:r>
          </a:p>
          <a:p>
            <a:pPr>
              <a:spcBef>
                <a:spcPts val="0"/>
              </a:spcBef>
            </a:pPr>
            <a:r>
              <a:rPr lang="hu-HU" sz="1600" dirty="0" smtClean="0"/>
              <a:t>Települési környezet-és közszolgáltatás-fejlesztés</a:t>
            </a:r>
          </a:p>
          <a:p>
            <a:pPr>
              <a:spcBef>
                <a:spcPts val="0"/>
              </a:spcBef>
            </a:pPr>
            <a:r>
              <a:rPr lang="hu-HU" sz="1600" dirty="0" smtClean="0"/>
              <a:t>Társadalmi együttműködést szolgáló és a humán erőforrás fejlesztését támogató programok </a:t>
            </a:r>
          </a:p>
          <a:p>
            <a:pPr>
              <a:spcBef>
                <a:spcPts val="0"/>
              </a:spcBef>
            </a:pPr>
            <a:r>
              <a:rPr lang="hu-HU" sz="1600" dirty="0" smtClean="0"/>
              <a:t>Foglalkoztathatóságot szolgáló programok </a:t>
            </a:r>
          </a:p>
          <a:p>
            <a:pPr>
              <a:spcBef>
                <a:spcPts val="0"/>
              </a:spcBef>
            </a:pPr>
            <a:r>
              <a:rPr lang="hu-HU" sz="1600" dirty="0" smtClean="0"/>
              <a:t>K+F </a:t>
            </a:r>
          </a:p>
          <a:p>
            <a:pPr>
              <a:spcBef>
                <a:spcPts val="0"/>
              </a:spcBef>
            </a:pPr>
            <a:r>
              <a:rPr lang="hu-HU" sz="1600" dirty="0" smtClean="0"/>
              <a:t>Turizmus </a:t>
            </a:r>
            <a:endParaRPr lang="hu-HU" sz="1600" dirty="0"/>
          </a:p>
          <a:p>
            <a:pPr>
              <a:spcBef>
                <a:spcPts val="0"/>
              </a:spcBef>
            </a:pPr>
            <a:r>
              <a:rPr lang="hu-HU" sz="1600" dirty="0" smtClean="0"/>
              <a:t>Közigazgatás </a:t>
            </a:r>
            <a:r>
              <a:rPr lang="hu-HU" sz="1600" dirty="0"/>
              <a:t>fejlesztés </a:t>
            </a:r>
            <a:endParaRPr lang="hu-HU" sz="1600" dirty="0" smtClean="0"/>
          </a:p>
          <a:p>
            <a:pPr>
              <a:spcBef>
                <a:spcPts val="0"/>
              </a:spcBef>
            </a:pPr>
            <a:endParaRPr lang="hu-HU" sz="1600" dirty="0" smtClean="0"/>
          </a:p>
          <a:p>
            <a:pPr>
              <a:buNone/>
            </a:pPr>
            <a:r>
              <a:rPr lang="hu-HU" sz="1600" b="1" dirty="0" smtClean="0"/>
              <a:t>Kedvezményezettek: </a:t>
            </a:r>
            <a:r>
              <a:rPr lang="hu-HU" sz="1600" dirty="0" smtClean="0"/>
              <a:t>	gazdálkodó szervezetek, gazdasági társaságok, kutatóhelyek, egyesületek, köztestületek, alapítványok, </a:t>
            </a:r>
            <a:r>
              <a:rPr lang="hu-HU" sz="1600" b="1" dirty="0" smtClean="0"/>
              <a:t>helyi önkormányzatok</a:t>
            </a:r>
            <a:r>
              <a:rPr lang="hu-HU" sz="1600" dirty="0" smtClean="0"/>
              <a:t>, non-profit szervezetek, civil szervezetek, egyházi jogi személyek, közintézmények, stb. </a:t>
            </a:r>
          </a:p>
          <a:p>
            <a:pPr>
              <a:buNone/>
            </a:pPr>
            <a:endParaRPr lang="hu-HU" sz="1600" dirty="0" smtClean="0"/>
          </a:p>
          <a:p>
            <a:pPr>
              <a:buNone/>
            </a:pPr>
            <a:endParaRPr lang="hu-HU" sz="1600" dirty="0" smtClean="0"/>
          </a:p>
          <a:p>
            <a:pPr>
              <a:buNone/>
            </a:pPr>
            <a:endParaRPr lang="hu-HU" sz="1600" dirty="0" smtClean="0"/>
          </a:p>
          <a:p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34869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706437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 defTabSz="914400" fontAlgn="auto">
              <a:spcAft>
                <a:spcPts val="0"/>
              </a:spcAft>
              <a:defRPr/>
            </a:pPr>
            <a:r>
              <a:rPr lang="hu-HU" altLang="hu-HU" sz="3600" b="1" dirty="0" smtClean="0">
                <a:solidFill>
                  <a:schemeClr val="bg1"/>
                </a:solidFill>
                <a:latin typeface="+mj-lt"/>
                <a:ea typeface="ＭＳ Ｐゴシック" panose="020B0600070205080204" pitchFamily="34" charset="-128"/>
                <a:cs typeface="Arial" pitchFamily="34" charset="0"/>
              </a:rPr>
              <a:t>Gazdaságfejlesztési és Innovációs Operatív Program (GINOP)</a:t>
            </a:r>
            <a:endParaRPr lang="hu-HU" sz="3600" b="1" dirty="0">
              <a:solidFill>
                <a:schemeClr val="bg1"/>
              </a:solidFill>
              <a:latin typeface="+mj-lt"/>
              <a:ea typeface="+mj-ea"/>
              <a:cs typeface="Arial" pitchFamily="34" charset="0"/>
            </a:endParaRPr>
          </a:p>
        </p:txBody>
      </p:sp>
      <p:sp>
        <p:nvSpPr>
          <p:cNvPr id="33795" name="Content Placeholder 1"/>
          <p:cNvSpPr txBox="1">
            <a:spLocks/>
          </p:cNvSpPr>
          <p:nvPr/>
        </p:nvSpPr>
        <p:spPr bwMode="auto">
          <a:xfrm>
            <a:off x="251617" y="1480386"/>
            <a:ext cx="8640763" cy="437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2857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1" eaLnBrk="1" hangingPunct="1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hu-HU" altLang="hu-HU" sz="2000" b="1" dirty="0" smtClean="0">
                <a:latin typeface="+mn-lt"/>
                <a:cs typeface="Arial" pitchFamily="34" charset="0"/>
              </a:rPr>
              <a:t>Önkormányzatok korlátozott mértékben lehetnek Kedvezményezettek</a:t>
            </a:r>
          </a:p>
          <a:p>
            <a:pPr lvl="1" eaLnBrk="1" hangingPunct="1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hu-HU" altLang="hu-HU" sz="2000" dirty="0" smtClean="0">
                <a:latin typeface="+mn-lt"/>
                <a:cs typeface="Arial" pitchFamily="34" charset="0"/>
              </a:rPr>
              <a:t>GINOP 7. prioritás – Turizmus</a:t>
            </a:r>
          </a:p>
          <a:p>
            <a:pPr lvl="2" eaLnBrk="1" hangingPunct="1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hu-HU" altLang="hu-HU" sz="2000" dirty="0" smtClean="0">
                <a:latin typeface="+mn-lt"/>
                <a:cs typeface="Arial" pitchFamily="34" charset="0"/>
              </a:rPr>
              <a:t>GINOP-7.1.3-15 </a:t>
            </a:r>
            <a:r>
              <a:rPr lang="hu-HU" altLang="hu-HU" sz="2000" dirty="0">
                <a:latin typeface="+mn-lt"/>
                <a:cs typeface="Arial" pitchFamily="34" charset="0"/>
              </a:rPr>
              <a:t>- Gyógyhelyek komplex turisztikai </a:t>
            </a:r>
            <a:r>
              <a:rPr lang="hu-HU" altLang="hu-HU" sz="2000" dirty="0" smtClean="0">
                <a:latin typeface="+mn-lt"/>
                <a:cs typeface="Arial" pitchFamily="34" charset="0"/>
              </a:rPr>
              <a:t>fejlesztése</a:t>
            </a:r>
          </a:p>
          <a:p>
            <a:pPr lvl="3" eaLnBrk="1" hangingPunct="1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hu-HU" altLang="hu-HU" sz="2000" dirty="0">
                <a:latin typeface="+mn-lt"/>
                <a:cs typeface="Arial" pitchFamily="34" charset="0"/>
              </a:rPr>
              <a:t>A támogatási jogosultság feltételei:</a:t>
            </a:r>
          </a:p>
          <a:p>
            <a:pPr marL="2171700" lvl="4" indent="-342900" eaLnBrk="1" hangingPunct="1">
              <a:lnSpc>
                <a:spcPct val="114000"/>
              </a:lnSpc>
              <a:spcBef>
                <a:spcPts val="300"/>
              </a:spcBef>
              <a:buFontTx/>
              <a:buChar char="-"/>
            </a:pPr>
            <a:r>
              <a:rPr lang="hu-HU" altLang="hu-HU" sz="2000" dirty="0" smtClean="0">
                <a:latin typeface="+mn-lt"/>
                <a:cs typeface="Arial" pitchFamily="34" charset="0"/>
              </a:rPr>
              <a:t>OTH </a:t>
            </a:r>
            <a:r>
              <a:rPr lang="hu-HU" altLang="hu-HU" sz="2000" dirty="0">
                <a:latin typeface="+mn-lt"/>
                <a:cs typeface="Arial" pitchFamily="34" charset="0"/>
              </a:rPr>
              <a:t>által minősített </a:t>
            </a:r>
            <a:r>
              <a:rPr lang="hu-HU" altLang="hu-HU" sz="2000" dirty="0" smtClean="0">
                <a:latin typeface="+mn-lt"/>
                <a:cs typeface="Arial" pitchFamily="34" charset="0"/>
              </a:rPr>
              <a:t>gyógyhely</a:t>
            </a:r>
          </a:p>
          <a:p>
            <a:pPr marL="2171700" lvl="4" indent="-342900" eaLnBrk="1" hangingPunct="1">
              <a:lnSpc>
                <a:spcPct val="114000"/>
              </a:lnSpc>
              <a:spcBef>
                <a:spcPts val="300"/>
              </a:spcBef>
              <a:buFontTx/>
              <a:buChar char="-"/>
            </a:pPr>
            <a:r>
              <a:rPr lang="hu-HU" altLang="hu-HU" sz="2000" dirty="0" smtClean="0">
                <a:latin typeface="+mn-lt"/>
                <a:cs typeface="Arial" pitchFamily="34" charset="0"/>
              </a:rPr>
              <a:t>gyógyhelyfejlesztési stratégia</a:t>
            </a:r>
          </a:p>
          <a:p>
            <a:pPr marL="1257300" lvl="2" indent="-342900" eaLnBrk="1" hangingPunct="1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hu-HU" altLang="hu-HU" sz="2000" dirty="0" smtClean="0">
                <a:latin typeface="+mn-lt"/>
                <a:cs typeface="Arial" pitchFamily="34" charset="0"/>
              </a:rPr>
              <a:t>GINOP-7.1.1-15 </a:t>
            </a:r>
            <a:r>
              <a:rPr lang="hu-HU" altLang="hu-HU" sz="2000" dirty="0">
                <a:latin typeface="+mn-lt"/>
                <a:cs typeface="Arial" pitchFamily="34" charset="0"/>
              </a:rPr>
              <a:t>- Nemzeti Kastély- és Várprogram turisztikai célú fejlesztéseinek </a:t>
            </a:r>
            <a:r>
              <a:rPr lang="hu-HU" altLang="hu-HU" sz="2000" dirty="0" smtClean="0">
                <a:latin typeface="+mn-lt"/>
                <a:cs typeface="Arial" pitchFamily="34" charset="0"/>
              </a:rPr>
              <a:t>támogatása</a:t>
            </a:r>
          </a:p>
          <a:p>
            <a:pPr marL="1714500" lvl="3" indent="-342900" eaLnBrk="1" hangingPunct="1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hu-HU" altLang="hu-HU" sz="2000" dirty="0" smtClean="0">
                <a:latin typeface="+mn-lt"/>
                <a:cs typeface="Arial" pitchFamily="34" charset="0"/>
              </a:rPr>
              <a:t>A </a:t>
            </a:r>
            <a:r>
              <a:rPr lang="hu-HU" altLang="hu-HU" sz="2000" dirty="0" err="1" smtClean="0">
                <a:latin typeface="+mn-lt"/>
                <a:cs typeface="Arial" pitchFamily="34" charset="0"/>
              </a:rPr>
              <a:t>Forster</a:t>
            </a:r>
            <a:r>
              <a:rPr lang="hu-HU" altLang="hu-HU" sz="2000" dirty="0" smtClean="0">
                <a:latin typeface="+mn-lt"/>
                <a:cs typeface="Arial" pitchFamily="34" charset="0"/>
              </a:rPr>
              <a:t> Központ konzorciumi partnereként</a:t>
            </a:r>
          </a:p>
          <a:p>
            <a:pPr lvl="1" eaLnBrk="1" hangingPunct="1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endParaRPr lang="hu-HU" altLang="hu-HU" sz="16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86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Áttekintés</a:t>
            </a: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>
            <a:normAutofit/>
          </a:bodyPr>
          <a:lstStyle/>
          <a:p>
            <a:r>
              <a:rPr lang="hu-HU" sz="2800" dirty="0" smtClean="0"/>
              <a:t>Partnerségi Megállapodás;</a:t>
            </a:r>
          </a:p>
          <a:p>
            <a:r>
              <a:rPr lang="hu-HU" sz="2800" dirty="0" smtClean="0"/>
              <a:t>2014-2020-as európai uniós programozási időszak egyes operatív programjai közötti forrásmegosztás;</a:t>
            </a:r>
          </a:p>
          <a:p>
            <a:r>
              <a:rPr lang="hu-HU" sz="2800" dirty="0" smtClean="0"/>
              <a:t>2014-2020-as programozási időszak szabályozása;</a:t>
            </a:r>
          </a:p>
          <a:p>
            <a:r>
              <a:rPr lang="hu-HU" sz="2800" dirty="0" smtClean="0"/>
              <a:t>Újdonságok;</a:t>
            </a:r>
          </a:p>
          <a:p>
            <a:r>
              <a:rPr lang="hu-HU" sz="2800" dirty="0" smtClean="0"/>
              <a:t>Önkormányzatoknak releváns operatív programok</a:t>
            </a:r>
            <a:endParaRPr lang="hu-H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>
                <a:solidFill>
                  <a:schemeClr val="bg1"/>
                </a:solidFill>
              </a:rPr>
              <a:t>Közigazgatási és </a:t>
            </a:r>
            <a:r>
              <a:rPr lang="hu-HU" sz="3600" dirty="0" smtClean="0">
                <a:solidFill>
                  <a:schemeClr val="bg1"/>
                </a:solidFill>
              </a:rPr>
              <a:t>Közszolgáltatás-fejlesztési Operatív Program (KÖFOP)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457200" y="1268760"/>
            <a:ext cx="82296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hu-HU" sz="1600" b="1" dirty="0" smtClean="0"/>
          </a:p>
          <a:p>
            <a:pPr algn="just"/>
            <a:endParaRPr lang="hu-HU" sz="1600" b="1" dirty="0" smtClean="0"/>
          </a:p>
          <a:p>
            <a:pPr algn="just"/>
            <a:r>
              <a:rPr lang="hu-HU" b="1" dirty="0" smtClean="0"/>
              <a:t>Támogatott területek: </a:t>
            </a:r>
            <a:r>
              <a:rPr lang="hu-HU" dirty="0" smtClean="0"/>
              <a:t> </a:t>
            </a:r>
          </a:p>
          <a:p>
            <a:pPr algn="just"/>
            <a:endParaRPr lang="hu-HU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b="1" dirty="0" smtClean="0"/>
              <a:t>Adminisztratív terhek csökkentése </a:t>
            </a:r>
            <a:r>
              <a:rPr lang="hu-HU" dirty="0" smtClean="0"/>
              <a:t>(Szervezeti hatékonyság fejlesztés a központi és a területi közigazgatásban, Egyablakos ügyintézés bővítése, Közigazgatási folyamatok elektronizálása, E-közbeszerzés széleskörű bevezetése)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b="1" dirty="0" smtClean="0"/>
              <a:t>Az átlátható és szolgáltató szemléletű közszolgálat megteremtése </a:t>
            </a:r>
            <a:r>
              <a:rPr lang="hu-HU" dirty="0" smtClean="0"/>
              <a:t>(Közszolgálati szakemberek kompetenciafejlesztése, életpályák képzési követelményei, ösztöndíjrendszer, Kapacitásfejlesztés a korrupció felderítése, megelőzése érdekében, Közszolgáltatások információs bázisa, elégedettségmérési program, képzések, Önkormányzati innovatív közszolgáltatás </a:t>
            </a:r>
            <a:r>
              <a:rPr lang="hu-HU" dirty="0" err="1" smtClean="0"/>
              <a:t>optimalizációs</a:t>
            </a:r>
            <a:r>
              <a:rPr lang="hu-HU" dirty="0" smtClean="0"/>
              <a:t> mintaprojektek)</a:t>
            </a:r>
          </a:p>
          <a:p>
            <a:pPr algn="just"/>
            <a:endParaRPr lang="hu-HU" dirty="0" smtClean="0"/>
          </a:p>
          <a:p>
            <a:pPr marL="342900" indent="-342900" algn="just"/>
            <a:r>
              <a:rPr lang="hu-HU" b="1" dirty="0" smtClean="0"/>
              <a:t>Kedvezményezettek: </a:t>
            </a:r>
            <a:r>
              <a:rPr lang="hu-HU" dirty="0" smtClean="0"/>
              <a:t>költségvetési szervek</a:t>
            </a:r>
            <a:r>
              <a:rPr lang="hu-HU" dirty="0"/>
              <a:t>, </a:t>
            </a:r>
            <a:r>
              <a:rPr lang="hu-HU" dirty="0" smtClean="0"/>
              <a:t>önkormányzatok, állami tulajdonú vállalatok (pl. Magyar Posta), Nemzeti Közszolgálati Egyetem </a:t>
            </a:r>
          </a:p>
          <a:p>
            <a:pPr lvl="1" algn="just"/>
            <a:endParaRPr lang="hu-HU" sz="1600" dirty="0"/>
          </a:p>
          <a:p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27911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Emberi Erőforrás Fejlesztési </a:t>
            </a:r>
            <a:br>
              <a:rPr lang="hu-HU" sz="3600" dirty="0" smtClean="0">
                <a:solidFill>
                  <a:schemeClr val="bg1"/>
                </a:solidFill>
              </a:rPr>
            </a:br>
            <a:r>
              <a:rPr lang="hu-HU" sz="3600" dirty="0" smtClean="0">
                <a:solidFill>
                  <a:schemeClr val="bg1"/>
                </a:solidFill>
              </a:rPr>
              <a:t>Operatív Program (EFOP)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457200" y="1268760"/>
            <a:ext cx="8579296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u-HU" sz="1700" dirty="0" smtClean="0"/>
              <a:t> </a:t>
            </a:r>
          </a:p>
          <a:p>
            <a:pPr algn="just"/>
            <a:r>
              <a:rPr lang="hu-HU" sz="1700" b="1" dirty="0" smtClean="0"/>
              <a:t>Támogatási területek:</a:t>
            </a:r>
            <a:endParaRPr lang="hu-HU" sz="1700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hu-HU" sz="1700" dirty="0" smtClean="0"/>
              <a:t>Társadalmi együttműködés erősítése</a:t>
            </a:r>
            <a:endParaRPr lang="hu-HU" sz="1700" dirty="0"/>
          </a:p>
          <a:p>
            <a:pPr marL="457200" indent="-457200" algn="just">
              <a:buFont typeface="Arial" pitchFamily="34" charset="0"/>
              <a:buChar char="•"/>
            </a:pPr>
            <a:r>
              <a:rPr lang="hu-HU" sz="1700" dirty="0" smtClean="0"/>
              <a:t>Infrastrukturális </a:t>
            </a:r>
            <a:r>
              <a:rPr lang="hu-HU" sz="1700" dirty="0"/>
              <a:t>beruházások a társadalmi együttműködés erősítése </a:t>
            </a:r>
            <a:r>
              <a:rPr lang="hu-HU" sz="1700" dirty="0" smtClean="0"/>
              <a:t>érdekében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hu-HU" sz="1700" dirty="0" smtClean="0"/>
              <a:t>Gyarapodó tudástőke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hu-HU" sz="1700" dirty="0" smtClean="0"/>
              <a:t>Infrastrukturális </a:t>
            </a:r>
            <a:r>
              <a:rPr lang="hu-HU" sz="1700" dirty="0"/>
              <a:t>beruházások a gyarapodó tudástőke </a:t>
            </a:r>
            <a:r>
              <a:rPr lang="hu-HU" sz="1700" dirty="0" smtClean="0"/>
              <a:t>érdekében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hu-HU" sz="1700" dirty="0" smtClean="0"/>
              <a:t>Pénzügyi </a:t>
            </a:r>
            <a:r>
              <a:rPr lang="hu-HU" sz="1700" dirty="0"/>
              <a:t>eszközök alkalmazása a társadalmi együttműködés erősítése érdekében, valamint társadalmi innováció és transznacionális </a:t>
            </a:r>
            <a:r>
              <a:rPr lang="hu-HU" sz="1700" dirty="0" smtClean="0"/>
              <a:t>együttműködések </a:t>
            </a:r>
          </a:p>
          <a:p>
            <a:pPr algn="just"/>
            <a:endParaRPr lang="hu-HU" sz="1700" dirty="0"/>
          </a:p>
          <a:p>
            <a:pPr algn="just"/>
            <a:r>
              <a:rPr lang="hu-HU" sz="1700" b="1" dirty="0" smtClean="0"/>
              <a:t>Intézkedések </a:t>
            </a:r>
            <a:r>
              <a:rPr lang="hu-HU" sz="1700" b="1" dirty="0"/>
              <a:t>célcsoportjai</a:t>
            </a:r>
            <a:r>
              <a:rPr lang="hu-HU" sz="1700" dirty="0"/>
              <a:t>: gyerekek, fiatalok</a:t>
            </a:r>
            <a:r>
              <a:rPr lang="hu-HU" sz="1700" dirty="0" smtClean="0"/>
              <a:t>, hátrányos </a:t>
            </a:r>
            <a:r>
              <a:rPr lang="hu-HU" sz="1700" dirty="0"/>
              <a:t>helyzetű járásokban, </a:t>
            </a:r>
            <a:r>
              <a:rPr lang="hu-HU" sz="1700" dirty="0" smtClean="0"/>
              <a:t>településeken  </a:t>
            </a:r>
            <a:r>
              <a:rPr lang="hu-HU" sz="1700" dirty="0"/>
              <a:t>élők, romák, </a:t>
            </a:r>
            <a:r>
              <a:rPr lang="hu-HU" sz="1700" dirty="0" smtClean="0"/>
              <a:t>megváltozott </a:t>
            </a:r>
            <a:r>
              <a:rPr lang="hu-HU" sz="1700" dirty="0"/>
              <a:t>munkaképességűek, </a:t>
            </a:r>
            <a:r>
              <a:rPr lang="hu-HU" sz="1700" dirty="0" err="1" smtClean="0"/>
              <a:t>GYES-GYED-ről</a:t>
            </a:r>
            <a:r>
              <a:rPr lang="hu-HU" sz="1700" dirty="0" smtClean="0"/>
              <a:t> </a:t>
            </a:r>
            <a:r>
              <a:rPr lang="hu-HU" sz="1700" dirty="0"/>
              <a:t>visszatérők, fogyatékos </a:t>
            </a:r>
            <a:r>
              <a:rPr lang="hu-HU" sz="1700" dirty="0" smtClean="0"/>
              <a:t>személyek, idősek, hátrányos helyzetű emberek </a:t>
            </a:r>
          </a:p>
          <a:p>
            <a:pPr algn="just"/>
            <a:endParaRPr lang="hu-HU" sz="1700" dirty="0" smtClean="0"/>
          </a:p>
          <a:p>
            <a:pPr algn="just"/>
            <a:r>
              <a:rPr lang="hu-HU" sz="1700" b="1" dirty="0" smtClean="0"/>
              <a:t>Lehetséges kedvezményezettek</a:t>
            </a:r>
            <a:r>
              <a:rPr lang="hu-HU" sz="1700" dirty="0"/>
              <a:t>: </a:t>
            </a:r>
            <a:r>
              <a:rPr lang="hu-HU" sz="1700" b="1" dirty="0" smtClean="0"/>
              <a:t>állami és önkormányzati intézmények</a:t>
            </a:r>
            <a:r>
              <a:rPr lang="hu-HU" sz="1700" dirty="0" smtClean="0"/>
              <a:t>, civil és egyházi szervezetek, szociális </a:t>
            </a:r>
            <a:r>
              <a:rPr lang="hu-HU" sz="1700" dirty="0"/>
              <a:t>szövetkezetek, gazdasági </a:t>
            </a:r>
            <a:r>
              <a:rPr lang="hu-HU" sz="1700" dirty="0" smtClean="0"/>
              <a:t>szervezetek, </a:t>
            </a:r>
            <a:r>
              <a:rPr lang="hu-HU" sz="1700" dirty="0"/>
              <a:t>oktatási/képzési </a:t>
            </a:r>
            <a:r>
              <a:rPr lang="hu-HU" sz="1700" dirty="0" smtClean="0"/>
              <a:t>intézmények</a:t>
            </a:r>
            <a:endParaRPr lang="hu-HU" sz="1700" dirty="0"/>
          </a:p>
        </p:txBody>
      </p:sp>
    </p:spTree>
    <p:extLst>
      <p:ext uri="{BB962C8B-B14F-4D97-AF65-F5344CB8AC3E}">
        <p14:creationId xmlns:p14="http://schemas.microsoft.com/office/powerpoint/2010/main" val="371543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91022" y="0"/>
            <a:ext cx="8229600" cy="1143000"/>
          </a:xfrm>
        </p:spPr>
        <p:txBody>
          <a:bodyPr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Integrált Közlekedésfejlesztési </a:t>
            </a:r>
            <a:br>
              <a:rPr lang="hu-HU" sz="3600" dirty="0" smtClean="0">
                <a:solidFill>
                  <a:schemeClr val="bg1"/>
                </a:solidFill>
              </a:rPr>
            </a:br>
            <a:r>
              <a:rPr lang="hu-HU" sz="3600" dirty="0" smtClean="0">
                <a:solidFill>
                  <a:schemeClr val="bg1"/>
                </a:solidFill>
              </a:rPr>
              <a:t>Operatív Program (IKOP)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457200" y="1417638"/>
            <a:ext cx="857929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endParaRPr lang="hu-HU" dirty="0" smtClean="0"/>
          </a:p>
          <a:p>
            <a:pPr marL="342900" indent="-342900"/>
            <a:r>
              <a:rPr lang="hu-HU" b="1" dirty="0" smtClean="0"/>
              <a:t>Támogatott területek: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dirty="0" smtClean="0"/>
              <a:t>Európai jelentőségű (transzeurópai) közlekedési hálózatok (TEN-T) hazai szakaszain elérhetőség javítása:</a:t>
            </a:r>
          </a:p>
          <a:p>
            <a:pPr lvl="1">
              <a:buFont typeface="Calibri" pitchFamily="34" charset="0"/>
              <a:buChar char="–"/>
            </a:pPr>
            <a:r>
              <a:rPr lang="hu-HU" dirty="0" smtClean="0"/>
              <a:t> közútépítés és felújítás, </a:t>
            </a:r>
          </a:p>
          <a:p>
            <a:pPr lvl="1">
              <a:buFont typeface="Calibri" pitchFamily="34" charset="0"/>
              <a:buChar char="–"/>
            </a:pPr>
            <a:r>
              <a:rPr lang="hu-HU" dirty="0" smtClean="0"/>
              <a:t> vasútvonalak korszerűsítése </a:t>
            </a:r>
          </a:p>
          <a:p>
            <a:pPr lvl="1">
              <a:buFont typeface="Calibri" pitchFamily="34" charset="0"/>
              <a:buChar char="–"/>
            </a:pPr>
            <a:r>
              <a:rPr lang="hu-HU" dirty="0" smtClean="0"/>
              <a:t> és vízi közlekedési fejlesztések.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dirty="0"/>
              <a:t>Fenntartható városi közlekedés fejlesztése és elővárosi </a:t>
            </a:r>
            <a:r>
              <a:rPr lang="hu-HU" dirty="0" smtClean="0"/>
              <a:t>elérhetőség javítása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hu-HU" dirty="0" smtClean="0"/>
              <a:t>Megyeszékhelyek </a:t>
            </a:r>
            <a:r>
              <a:rPr lang="hu-HU" dirty="0"/>
              <a:t>közúti </a:t>
            </a:r>
            <a:r>
              <a:rPr lang="hu-HU" dirty="0" smtClean="0"/>
              <a:t>elérhetősége</a:t>
            </a:r>
          </a:p>
          <a:p>
            <a:pPr marL="342900" indent="-342900">
              <a:buAutoNum type="arabicPeriod"/>
            </a:pPr>
            <a:endParaRPr lang="hu-HU" dirty="0" smtClean="0"/>
          </a:p>
          <a:p>
            <a:pPr marL="342900" indent="-342900"/>
            <a:r>
              <a:rPr lang="hu-HU" b="1" dirty="0" smtClean="0"/>
              <a:t>Támogatottak köre</a:t>
            </a:r>
            <a:r>
              <a:rPr lang="hu-HU" dirty="0" smtClean="0"/>
              <a:t>: NIF </a:t>
            </a:r>
            <a:r>
              <a:rPr lang="hu-HU" dirty="0" err="1" smtClean="0"/>
              <a:t>Zrt</a:t>
            </a:r>
            <a:r>
              <a:rPr lang="hu-HU" dirty="0" smtClean="0"/>
              <a:t>, MÁV </a:t>
            </a:r>
            <a:r>
              <a:rPr lang="hu-HU" dirty="0" err="1" smtClean="0"/>
              <a:t>Zrt</a:t>
            </a:r>
            <a:r>
              <a:rPr lang="hu-HU" dirty="0" smtClean="0"/>
              <a:t>, Nemzeti Vasúti Pályaműködtető </a:t>
            </a:r>
            <a:r>
              <a:rPr lang="hu-HU" dirty="0" err="1" smtClean="0"/>
              <a:t>Zrt</a:t>
            </a:r>
            <a:r>
              <a:rPr lang="hu-HU" dirty="0" smtClean="0"/>
              <a:t>, GYSEV </a:t>
            </a:r>
            <a:r>
              <a:rPr lang="hu-HU" dirty="0" err="1" smtClean="0"/>
              <a:t>Zrt</a:t>
            </a:r>
            <a:r>
              <a:rPr lang="hu-HU" dirty="0" smtClean="0"/>
              <a:t>., NISZ </a:t>
            </a:r>
            <a:r>
              <a:rPr lang="hu-HU" dirty="0" err="1" smtClean="0"/>
              <a:t>Zrt</a:t>
            </a:r>
            <a:r>
              <a:rPr lang="hu-HU" dirty="0" smtClean="0"/>
              <a:t>, a Közlekedésfejlesztési Koordinációs Központ,</a:t>
            </a:r>
            <a:r>
              <a:rPr lang="hu-HU" b="1" dirty="0" smtClean="0"/>
              <a:t> </a:t>
            </a:r>
            <a:r>
              <a:rPr lang="hu-HU" dirty="0" smtClean="0"/>
              <a:t>vízi projekteknél Dunai hajózásért felelős vízügyi hatóságok, közösségi közlekedést ellátó cégek, önkormányzatok</a:t>
            </a:r>
          </a:p>
          <a:p>
            <a:pPr marL="342900" indent="-342900"/>
            <a:endParaRPr lang="hu-HU" dirty="0"/>
          </a:p>
          <a:p>
            <a:pPr marL="342900" indent="-342900">
              <a:buAutoNum type="arabicPeriod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042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bg1"/>
                </a:solidFill>
              </a:rPr>
              <a:t>Környezet és Energiahatékonysági Operatív Program (KEHOP)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hu-HU" b="1" dirty="0" smtClean="0"/>
              <a:t>Támogatott területek:</a:t>
            </a:r>
          </a:p>
          <a:p>
            <a:r>
              <a:rPr lang="hu-HU" dirty="0" smtClean="0"/>
              <a:t>A klímaváltozás hatásaihoz való alkalmazkodás. </a:t>
            </a:r>
            <a:r>
              <a:rPr lang="hu-HU" i="1" dirty="0" smtClean="0"/>
              <a:t>Ennek keretében: fenntartható vízgazdálkodás feltételeinek javítása, árvízvédelmi feladatok, katasztrófa-védelem feltételeinek javítása </a:t>
            </a:r>
          </a:p>
          <a:p>
            <a:r>
              <a:rPr lang="hu-HU" dirty="0" smtClean="0"/>
              <a:t>Települési vízellátás, szennyvíz-elvezetés és –tisztítás, szennyvízkezelés fejlesztése</a:t>
            </a:r>
          </a:p>
          <a:p>
            <a:r>
              <a:rPr lang="hu-HU" dirty="0" smtClean="0"/>
              <a:t>Hulladékgazdálkodással és kármentesítéssel kapcsolatos fejlesztések</a:t>
            </a:r>
          </a:p>
          <a:p>
            <a:r>
              <a:rPr lang="hu-HU" dirty="0" smtClean="0"/>
              <a:t>Természetvédelmi és élővilág-védelmi fejlesztések</a:t>
            </a:r>
          </a:p>
          <a:p>
            <a:r>
              <a:rPr lang="hu-HU" dirty="0" smtClean="0"/>
              <a:t>Energiahatékonyság növelése, megújuló energiaforrások alkalmazása. </a:t>
            </a:r>
          </a:p>
          <a:p>
            <a:pPr marL="0" indent="0">
              <a:buNone/>
            </a:pPr>
            <a:endParaRPr lang="hu-HU" dirty="0" smtClean="0"/>
          </a:p>
          <a:p>
            <a:pPr>
              <a:buNone/>
            </a:pPr>
            <a:r>
              <a:rPr lang="hu-HU" b="1" dirty="0" smtClean="0"/>
              <a:t>Kedvezményezettek: önkormányzatok és társulásaik</a:t>
            </a:r>
            <a:r>
              <a:rPr lang="hu-HU" dirty="0" smtClean="0"/>
              <a:t>, központi közigazgatás szervei, többségi állami vagy </a:t>
            </a:r>
            <a:r>
              <a:rPr lang="hu-HU" b="1" dirty="0" smtClean="0"/>
              <a:t>önkormányzati tulajdonú gazdasági szervezetek</a:t>
            </a:r>
            <a:r>
              <a:rPr lang="hu-HU" dirty="0" smtClean="0"/>
              <a:t>, vízi közmű szolgáltatók és- tulajdonosok, az igazgatás szervezetei (vízügy, veszélyelhárítás, központi közigazgatás), </a:t>
            </a:r>
            <a:r>
              <a:rPr lang="hu-HU" dirty="0" err="1" smtClean="0"/>
              <a:t>távhő-szolgáltatók</a:t>
            </a:r>
            <a:r>
              <a:rPr lang="hu-HU" dirty="0" smtClean="0"/>
              <a:t>, </a:t>
            </a:r>
            <a:r>
              <a:rPr lang="hu-HU" dirty="0" err="1" smtClean="0"/>
              <a:t>távhő-termelő</a:t>
            </a:r>
            <a:r>
              <a:rPr lang="hu-HU" dirty="0" smtClean="0"/>
              <a:t> gazdasági társaságok, az energia szektorban aktív egyéb gazdasági társaságok, közjogi és magánjogi szervezetek, nemzeti park igazgatóságok, stb.</a:t>
            </a:r>
          </a:p>
        </p:txBody>
      </p:sp>
    </p:spTree>
    <p:extLst>
      <p:ext uri="{BB962C8B-B14F-4D97-AF65-F5344CB8AC3E}">
        <p14:creationId xmlns:p14="http://schemas.microsoft.com/office/powerpoint/2010/main" val="4022098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 smtClean="0">
                <a:solidFill>
                  <a:schemeClr val="bg1"/>
                </a:solidFill>
              </a:rPr>
              <a:t>Települési vízellátás, szennyvíz-elvezetés és –tisztítás, szennyvízkezelés fejlesztése (KEHOP 2.)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magas és egyenletes színvonalú vízközmű szolgáltatás fejlesztése, </a:t>
            </a:r>
            <a:r>
              <a:rPr lang="hu-HU" sz="2800" u="sng" dirty="0" smtClean="0"/>
              <a:t>a derogációs követelmények teljesítése</a:t>
            </a:r>
          </a:p>
          <a:p>
            <a:r>
              <a:rPr lang="hu-HU" sz="2800" dirty="0" smtClean="0"/>
              <a:t>ivóvíz-minőség  javítás a 201/2001</a:t>
            </a:r>
            <a:r>
              <a:rPr lang="hu-HU" sz="2800" dirty="0"/>
              <a:t>. (X. 25.) Korm. r</a:t>
            </a:r>
            <a:r>
              <a:rPr lang="hu-HU" sz="2800" dirty="0" smtClean="0"/>
              <a:t>endelet  öt kiemelt határértékének biztosítása tisztítási technológia fejlesztéssel</a:t>
            </a:r>
          </a:p>
          <a:p>
            <a:r>
              <a:rPr lang="hu-HU" sz="2800" dirty="0" smtClean="0"/>
              <a:t>2000 LE feletti agglomerációknál a szennyvíz elvezetés és tisztítás bővítése új szennyvízelvezető rendszerek, szennyvíztisztító telepek építésével és fejlesztésével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460238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2700" dirty="0" smtClean="0">
                <a:solidFill>
                  <a:schemeClr val="bg1"/>
                </a:solidFill>
              </a:rPr>
              <a:t>Hulladékgazdálkodással és kármentesítéssel kapcsolatos fejlesztések (KEHOP 3.)</a:t>
            </a:r>
            <a:r>
              <a:rPr lang="hu-HU" b="1" dirty="0" smtClean="0"/>
              <a:t/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sz="3000" dirty="0" smtClean="0"/>
          </a:p>
          <a:p>
            <a:r>
              <a:rPr lang="hu-HU" sz="3000" dirty="0" smtClean="0"/>
              <a:t>hulladékgazdálkodási ágazat fejlesztése;</a:t>
            </a:r>
          </a:p>
          <a:p>
            <a:r>
              <a:rPr lang="hu-HU" sz="3000" dirty="0" smtClean="0"/>
              <a:t>szennyezett területek állapotának helyreállítása;</a:t>
            </a:r>
          </a:p>
          <a:p>
            <a:r>
              <a:rPr lang="hu-HU" sz="3000" dirty="0" smtClean="0"/>
              <a:t>az elkülönített gyűjtés kiterjesztése; </a:t>
            </a:r>
          </a:p>
          <a:p>
            <a:r>
              <a:rPr lang="hu-HU" sz="3000" dirty="0" smtClean="0"/>
              <a:t>a háztartási hulladék hasznosításának növelése, hulladékkezelési kapacitás bővítése és fejlesztése;</a:t>
            </a: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22488721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/>
          <a:lstStyle/>
          <a:p>
            <a:r>
              <a:rPr lang="hu-HU" dirty="0" smtClean="0"/>
              <a:t>Köszönöm a figyelmüket!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7382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Partnerségi Megállapodás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457200" y="1628800"/>
            <a:ext cx="857929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sz="1400" dirty="0" smtClean="0"/>
          </a:p>
          <a:p>
            <a:r>
              <a:rPr lang="hu-HU" b="1" dirty="0" smtClean="0"/>
              <a:t>Partnerségi Megállapodás:</a:t>
            </a:r>
          </a:p>
          <a:p>
            <a:endParaRPr lang="hu-HU" b="1" dirty="0"/>
          </a:p>
          <a:p>
            <a:pPr algn="just"/>
            <a:r>
              <a:rPr lang="hu-HU" dirty="0" smtClean="0"/>
              <a:t>Az Európai Unió és Magyarország közötti </a:t>
            </a:r>
            <a:r>
              <a:rPr lang="hu-HU" dirty="0" err="1" smtClean="0"/>
              <a:t>keretmegállapodás</a:t>
            </a:r>
            <a:r>
              <a:rPr lang="hu-HU" dirty="0" smtClean="0"/>
              <a:t>, mely az EU2020 stratégia és a Nemzeti Reform Programban tett vállalások megvalósítása érdekében </a:t>
            </a:r>
            <a:r>
              <a:rPr lang="hu-HU" dirty="0"/>
              <a:t>a következő hét éves európai uniós ciklusban hazánk rendelkezésére álló források felhasználásának kereteit és fő irányait </a:t>
            </a:r>
            <a:r>
              <a:rPr lang="hu-HU" dirty="0" smtClean="0"/>
              <a:t>rögzíti.</a:t>
            </a:r>
          </a:p>
          <a:p>
            <a:pPr algn="just"/>
            <a:endParaRPr lang="hu-HU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b="1" dirty="0" smtClean="0"/>
              <a:t>végleges PM benyújtása 2014. augusztus 15-én; </a:t>
            </a:r>
            <a:r>
              <a:rPr lang="hu-HU" dirty="0" smtClean="0"/>
              <a:t>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dirty="0" smtClean="0"/>
              <a:t>2014. augusztus 29-én a Partnerségi Megállapodást a Bizottság elfogadta;</a:t>
            </a:r>
          </a:p>
          <a:p>
            <a:pPr algn="just"/>
            <a:endParaRPr lang="hu-HU" sz="24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11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2014-20 források megoszlása </a:t>
            </a:r>
            <a:br>
              <a:rPr lang="hu-HU" sz="3600" dirty="0" smtClean="0">
                <a:solidFill>
                  <a:schemeClr val="bg1"/>
                </a:solidFill>
              </a:rPr>
            </a:br>
            <a:r>
              <a:rPr lang="hu-HU" sz="3600" dirty="0" smtClean="0">
                <a:solidFill>
                  <a:schemeClr val="bg1"/>
                </a:solidFill>
              </a:rPr>
              <a:t>az egyes OP-k között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81676" y="1772816"/>
            <a:ext cx="259228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TOP: Terület-és településfejlesztés </a:t>
            </a:r>
          </a:p>
          <a:p>
            <a:endParaRPr lang="hu-HU" sz="1400" dirty="0" smtClean="0"/>
          </a:p>
          <a:p>
            <a:r>
              <a:rPr lang="hu-HU" sz="1400" dirty="0" smtClean="0"/>
              <a:t>VEKOP: Közép-Magyarország</a:t>
            </a:r>
          </a:p>
          <a:p>
            <a:endParaRPr lang="hu-HU" sz="1400" dirty="0" smtClean="0"/>
          </a:p>
          <a:p>
            <a:r>
              <a:rPr lang="hu-HU" sz="1400" dirty="0" smtClean="0"/>
              <a:t>KÖFOP: Közigazgatás </a:t>
            </a:r>
          </a:p>
          <a:p>
            <a:endParaRPr lang="hu-HU" sz="1400" dirty="0" smtClean="0"/>
          </a:p>
          <a:p>
            <a:r>
              <a:rPr lang="hu-HU" sz="1400" dirty="0" smtClean="0"/>
              <a:t>EFOP: Emberi erőforrások </a:t>
            </a:r>
          </a:p>
          <a:p>
            <a:endParaRPr lang="hu-HU" sz="1400" dirty="0" smtClean="0"/>
          </a:p>
          <a:p>
            <a:r>
              <a:rPr lang="hu-HU" sz="1400" dirty="0" smtClean="0"/>
              <a:t>IKOP: Közlekedés </a:t>
            </a:r>
          </a:p>
          <a:p>
            <a:endParaRPr lang="hu-HU" sz="1400" dirty="0" smtClean="0"/>
          </a:p>
          <a:p>
            <a:r>
              <a:rPr lang="hu-HU" sz="1400" dirty="0" smtClean="0"/>
              <a:t>KEHOP: Környezet és energia </a:t>
            </a:r>
          </a:p>
          <a:p>
            <a:endParaRPr lang="hu-HU" sz="1400" dirty="0" smtClean="0"/>
          </a:p>
          <a:p>
            <a:r>
              <a:rPr lang="hu-HU" sz="1400" dirty="0" smtClean="0"/>
              <a:t>GINOP: Gazdaságfejlesztés és innováció </a:t>
            </a:r>
          </a:p>
          <a:p>
            <a:endParaRPr lang="hu-HU" sz="1400" dirty="0"/>
          </a:p>
          <a:p>
            <a:r>
              <a:rPr lang="hu-HU" sz="1400" dirty="0" smtClean="0"/>
              <a:t>MAHOP: Halgazdálkodás</a:t>
            </a:r>
          </a:p>
          <a:p>
            <a:endParaRPr lang="hu-HU" sz="1400" dirty="0"/>
          </a:p>
          <a:p>
            <a:r>
              <a:rPr lang="hu-HU" sz="1400" dirty="0" smtClean="0"/>
              <a:t>VP: Vidékfejlesztés</a:t>
            </a:r>
            <a:endParaRPr lang="hu-HU" sz="1400" dirty="0"/>
          </a:p>
        </p:txBody>
      </p:sp>
      <p:graphicFrame>
        <p:nvGraphicFramePr>
          <p:cNvPr id="6" name="Diagra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6608964"/>
              </p:ext>
            </p:extLst>
          </p:nvPr>
        </p:nvGraphicFramePr>
        <p:xfrm>
          <a:off x="1891388" y="1340768"/>
          <a:ext cx="6929084" cy="446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648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>
            <a:norm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A 2014-2020 időszak szabályozása</a:t>
            </a:r>
            <a:endParaRPr lang="hu-HU" sz="3500" dirty="0" smtClean="0">
              <a:solidFill>
                <a:schemeClr val="bg1"/>
              </a:solidFill>
            </a:endParaRPr>
          </a:p>
        </p:txBody>
      </p:sp>
      <p:sp>
        <p:nvSpPr>
          <p:cNvPr id="6147" name="Tartalom hely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None/>
            </a:pPr>
            <a:r>
              <a:rPr lang="hu-HU" sz="2000" b="1" dirty="0" smtClean="0"/>
              <a:t>A 2014-20 időszak irányait megalapozó releváns kormánydöntések</a:t>
            </a:r>
          </a:p>
          <a:p>
            <a:pPr algn="just" eaLnBrk="1" hangingPunct="1"/>
            <a:r>
              <a:rPr lang="hu-HU" sz="2000" dirty="0"/>
              <a:t>1731/2013. (X. 11.) Korm. h</a:t>
            </a:r>
            <a:r>
              <a:rPr lang="hu-HU" sz="2000" dirty="0" smtClean="0"/>
              <a:t>atározat a 2014-2020-as </a:t>
            </a:r>
            <a:r>
              <a:rPr lang="hu-HU" sz="2000" dirty="0"/>
              <a:t>európai uniós programok lebonyolításának </a:t>
            </a:r>
            <a:r>
              <a:rPr lang="hu-HU" sz="2000" dirty="0" smtClean="0"/>
              <a:t>alapelveiről</a:t>
            </a:r>
          </a:p>
          <a:p>
            <a:pPr algn="just" eaLnBrk="1" hangingPunct="1"/>
            <a:r>
              <a:rPr lang="hu-HU" sz="2000" dirty="0" smtClean="0"/>
              <a:t>1814/2013</a:t>
            </a:r>
            <a:r>
              <a:rPr lang="hu-HU" sz="2000" dirty="0"/>
              <a:t>. (XI. 14.) Korm. határozat a 2014-2020-as európai uniós programok lebonyolítását támogató intézményrendszer felállításának szervezeti kereteiről és az európai uniós fejlesztési források felhasználásához kapcsolódó egyes feladat- és hatáskörökről, és az e-közigazgatás fejlesztésének jövőbeni </a:t>
            </a:r>
            <a:r>
              <a:rPr lang="hu-HU" sz="2000" dirty="0" smtClean="0"/>
              <a:t>irányairól</a:t>
            </a:r>
          </a:p>
          <a:p>
            <a:pPr algn="just" eaLnBrk="1" hangingPunct="1"/>
            <a:endParaRPr lang="hu-HU" sz="2000" dirty="0" smtClean="0"/>
          </a:p>
          <a:p>
            <a:pPr algn="ctr"/>
            <a:r>
              <a:rPr lang="hu-HU" sz="2000" b="1" dirty="0"/>
              <a:t>272/2014. (XI. 5.) Korm. r</a:t>
            </a:r>
            <a:r>
              <a:rPr lang="hu-HU" sz="2000" b="1" dirty="0" smtClean="0"/>
              <a:t>endelet a </a:t>
            </a:r>
            <a:r>
              <a:rPr lang="hu-HU" sz="2000" b="1" dirty="0"/>
              <a:t>2014–2020 programozási időszakban az egyes európai uniós alapokból származó támogatások felhasználásának rendjéről</a:t>
            </a:r>
          </a:p>
          <a:p>
            <a:pPr algn="just" eaLnBrk="1" hangingPunct="1"/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424581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Főbb irányok </a:t>
            </a:r>
          </a:p>
        </p:txBody>
      </p:sp>
      <p:sp>
        <p:nvSpPr>
          <p:cNvPr id="6147" name="Tartalom hely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None/>
            </a:pPr>
            <a:endParaRPr lang="hu-HU" sz="2000" b="1" dirty="0" smtClean="0"/>
          </a:p>
          <a:p>
            <a:pPr algn="just">
              <a:buFont typeface="Arial" charset="0"/>
              <a:buNone/>
            </a:pPr>
            <a:r>
              <a:rPr lang="hu-HU" sz="2000" b="1" dirty="0" smtClean="0"/>
              <a:t>Az új programozási időszak új irányai:</a:t>
            </a:r>
          </a:p>
          <a:p>
            <a:pPr algn="just">
              <a:buFont typeface="Arial" charset="0"/>
              <a:buNone/>
            </a:pPr>
            <a:endParaRPr lang="hu-HU" sz="2000" b="1" dirty="0" smtClean="0"/>
          </a:p>
          <a:p>
            <a:pPr algn="just" eaLnBrk="1" hangingPunct="1"/>
            <a:r>
              <a:rPr lang="hu-HU" sz="2000" dirty="0" smtClean="0"/>
              <a:t>Közszféra szervezet ne pályázzon a hagyományos módon</a:t>
            </a:r>
          </a:p>
          <a:p>
            <a:pPr algn="just" eaLnBrk="1" hangingPunct="1"/>
            <a:r>
              <a:rPr lang="hu-HU" sz="2000" dirty="0" smtClean="0"/>
              <a:t>Pályázatok értékelése az intézményrendszeri belső kapacitásokból történjen</a:t>
            </a:r>
          </a:p>
          <a:p>
            <a:pPr algn="just" eaLnBrk="1" hangingPunct="1"/>
            <a:r>
              <a:rPr lang="hu-HU" sz="2000" dirty="0"/>
              <a:t> </a:t>
            </a:r>
            <a:r>
              <a:rPr lang="hu-HU" sz="2000" dirty="0" smtClean="0"/>
              <a:t>A projektmenedzsment költségek kifizetése a fizikai megvalósulás ütemét kövesse</a:t>
            </a:r>
          </a:p>
          <a:p>
            <a:pPr algn="just" eaLnBrk="1" hangingPunct="1"/>
            <a:r>
              <a:rPr lang="hu-HU" sz="2000" dirty="0" smtClean="0"/>
              <a:t>Egyszerűsített elszámolási eszközök alkalmazásának kiterjesztése</a:t>
            </a:r>
          </a:p>
          <a:p>
            <a:pPr algn="just" eaLnBrk="1" hangingPunct="1"/>
            <a:r>
              <a:rPr lang="hu-HU" sz="2000" dirty="0" smtClean="0"/>
              <a:t>Állami adatrendszerekkel való kapcsolatok bővítése a pályázók adminisztratív terheinek csökkentése érdekében</a:t>
            </a:r>
          </a:p>
        </p:txBody>
      </p:sp>
    </p:spTree>
    <p:extLst>
      <p:ext uri="{BB962C8B-B14F-4D97-AF65-F5344CB8AC3E}">
        <p14:creationId xmlns:p14="http://schemas.microsoft.com/office/powerpoint/2010/main" val="393166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ím 1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hu-HU" sz="3600" dirty="0" smtClean="0">
                <a:solidFill>
                  <a:schemeClr val="bg1"/>
                </a:solidFill>
              </a:rPr>
              <a:t>Újdonságok: a tervezés, valamint a felhívások előkészítése, meghirdetése terén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hu-HU" sz="1900" b="1" dirty="0" smtClean="0"/>
              <a:t>Megalapozottabb, összehangoltabb </a:t>
            </a:r>
            <a:r>
              <a:rPr lang="hu-HU" sz="1900" dirty="0" smtClean="0"/>
              <a:t>stratégiai végrehajtás-tervezés</a:t>
            </a:r>
          </a:p>
          <a:p>
            <a:pPr algn="just">
              <a:defRPr/>
            </a:pPr>
            <a:r>
              <a:rPr lang="hu-HU" sz="1900" dirty="0" smtClean="0"/>
              <a:t>Két stratégiai dokumentum: </a:t>
            </a:r>
          </a:p>
          <a:p>
            <a:pPr lvl="1" algn="just">
              <a:defRPr/>
            </a:pPr>
            <a:r>
              <a:rPr lang="hu-HU" sz="1600" b="1" dirty="0" smtClean="0"/>
              <a:t>többéves </a:t>
            </a:r>
            <a:r>
              <a:rPr lang="hu-HU" sz="1600" b="1" dirty="0"/>
              <a:t>nemzeti </a:t>
            </a:r>
            <a:r>
              <a:rPr lang="hu-HU" sz="1600" b="1" dirty="0" smtClean="0"/>
              <a:t>keret: </a:t>
            </a:r>
            <a:r>
              <a:rPr lang="hu-HU" sz="1600" dirty="0"/>
              <a:t>beruházási prioritásonként tartalmazza a programok éves indikatív pénzügyi kereteit, valamint prioritási tengelyenként az eredményességi keretbe foglalt indikátorokra vonatkozóan a célértékek </a:t>
            </a:r>
            <a:r>
              <a:rPr lang="hu-HU" sz="1600" dirty="0" smtClean="0"/>
              <a:t>éves bontását  (2019.12.31-ig, ill. 2023.12.31-ig)</a:t>
            </a:r>
          </a:p>
          <a:p>
            <a:pPr lvl="1" algn="just">
              <a:defRPr/>
            </a:pPr>
            <a:r>
              <a:rPr lang="hu-HU" sz="1600" b="1" dirty="0" smtClean="0"/>
              <a:t>éves </a:t>
            </a:r>
            <a:r>
              <a:rPr lang="hu-HU" sz="1600" b="1" dirty="0"/>
              <a:t>fejlesztési </a:t>
            </a:r>
            <a:r>
              <a:rPr lang="hu-HU" sz="1600" b="1" dirty="0" smtClean="0"/>
              <a:t>keret: </a:t>
            </a:r>
            <a:r>
              <a:rPr lang="hu-HU" sz="1600" dirty="0"/>
              <a:t>operatív </a:t>
            </a:r>
            <a:r>
              <a:rPr lang="hu-HU" sz="1600" dirty="0" smtClean="0"/>
              <a:t>programonként, jogszabályban meghatározott menetrend </a:t>
            </a:r>
            <a:r>
              <a:rPr lang="hu-HU" sz="1600" dirty="0"/>
              <a:t>szerint </a:t>
            </a:r>
            <a:r>
              <a:rPr lang="hu-HU" sz="1600" dirty="0" smtClean="0"/>
              <a:t>készülő dokumentum, </a:t>
            </a:r>
            <a:r>
              <a:rPr lang="hu-HU" sz="1600" dirty="0"/>
              <a:t>mely a tárgyévet követő évben meghirdetendő felhívásokra vonatkozó, stratégiai szintű információkat </a:t>
            </a:r>
            <a:r>
              <a:rPr lang="hu-HU" sz="1600" dirty="0" smtClean="0"/>
              <a:t>tartalmazza</a:t>
            </a:r>
            <a:endParaRPr lang="hu-HU" sz="1900" dirty="0" smtClean="0"/>
          </a:p>
          <a:p>
            <a:pPr algn="just">
              <a:defRPr/>
            </a:pPr>
            <a:r>
              <a:rPr lang="hu-HU" sz="1900" dirty="0" smtClean="0"/>
              <a:t>Éves fejlesztési keret vs. akcióterv:</a:t>
            </a:r>
          </a:p>
          <a:p>
            <a:pPr lvl="1" algn="just">
              <a:defRPr/>
            </a:pPr>
            <a:r>
              <a:rPr lang="hu-HU" sz="1600" dirty="0"/>
              <a:t>n</a:t>
            </a:r>
            <a:r>
              <a:rPr lang="hu-HU" sz="1600" dirty="0" smtClean="0"/>
              <a:t>agyobb hangsúlyt kap a felhívásokat </a:t>
            </a:r>
            <a:r>
              <a:rPr lang="hu-HU" sz="1600" dirty="0"/>
              <a:t>megalapozó helyzetelemzés, továbbá az eredményességet elősegítő szakmai elvárások </a:t>
            </a:r>
            <a:r>
              <a:rPr lang="hu-HU" sz="1600" dirty="0" smtClean="0"/>
              <a:t>megfogalmazása</a:t>
            </a:r>
          </a:p>
          <a:p>
            <a:pPr lvl="1" algn="just">
              <a:defRPr/>
            </a:pPr>
            <a:r>
              <a:rPr lang="hu-HU" sz="1600" dirty="0"/>
              <a:t>s</a:t>
            </a:r>
            <a:r>
              <a:rPr lang="hu-HU" sz="1600" dirty="0" smtClean="0"/>
              <a:t>zakpolitikai felelősök felelőssége erőteljesebb: a szakmai koncepció megalkotása, az ágazati stratégiákhoz való illesztés</a:t>
            </a:r>
          </a:p>
          <a:p>
            <a:pPr lvl="1" algn="just">
              <a:defRPr/>
            </a:pPr>
            <a:r>
              <a:rPr lang="hu-HU" sz="1600" dirty="0"/>
              <a:t>a</a:t>
            </a:r>
            <a:r>
              <a:rPr lang="hu-HU" sz="1600" dirty="0" smtClean="0"/>
              <a:t>z éves fejlesztési keret módosítása csak rendkívül indokolt esetben lehetséges</a:t>
            </a:r>
            <a:r>
              <a:rPr lang="hu-HU" sz="2000" dirty="0" smtClean="0"/>
              <a:t> </a:t>
            </a:r>
          </a:p>
          <a:p>
            <a:pPr marL="457200" lvl="1" indent="0">
              <a:buFont typeface="Arial" charset="0"/>
              <a:buNone/>
              <a:defRPr/>
            </a:pPr>
            <a:endParaRPr lang="hu-HU" sz="1600" dirty="0" smtClean="0"/>
          </a:p>
          <a:p>
            <a:pPr>
              <a:defRPr/>
            </a:pP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18000215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144000" cy="1143000"/>
          </a:xfrm>
        </p:spPr>
        <p:txBody>
          <a:bodyPr>
            <a:noAutofit/>
          </a:bodyPr>
          <a:lstStyle/>
          <a:p>
            <a:pPr algn="l"/>
            <a:r>
              <a:rPr lang="hu-HU" sz="3200" dirty="0" smtClean="0">
                <a:solidFill>
                  <a:schemeClr val="bg1"/>
                </a:solidFill>
              </a:rPr>
              <a:t>A 2014-2020-as </a:t>
            </a:r>
            <a:r>
              <a:rPr lang="hu-HU" sz="3200" dirty="0">
                <a:solidFill>
                  <a:schemeClr val="bg1"/>
                </a:solidFill>
              </a:rPr>
              <a:t>időszak újdonságai a szabályozásban</a:t>
            </a:r>
            <a:br>
              <a:rPr lang="hu-HU" sz="3200" dirty="0">
                <a:solidFill>
                  <a:schemeClr val="bg1"/>
                </a:solidFill>
              </a:rPr>
            </a:b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25772"/>
            <a:ext cx="8363272" cy="4307484"/>
          </a:xfrm>
        </p:spPr>
        <p:txBody>
          <a:bodyPr>
            <a:noAutofit/>
          </a:bodyPr>
          <a:lstStyle/>
          <a:p>
            <a:endParaRPr lang="hu-HU" sz="2200" dirty="0" smtClean="0"/>
          </a:p>
          <a:p>
            <a:r>
              <a:rPr lang="hu-HU" sz="2200" dirty="0" smtClean="0"/>
              <a:t>kiemelt fontosságú </a:t>
            </a:r>
            <a:r>
              <a:rPr lang="hu-HU" sz="2200" b="1" dirty="0"/>
              <a:t>az adminisztratív terhek csökkentése</a:t>
            </a:r>
          </a:p>
          <a:p>
            <a:r>
              <a:rPr lang="hu-HU" sz="2200" b="1" dirty="0" smtClean="0"/>
              <a:t>egységes </a:t>
            </a:r>
            <a:r>
              <a:rPr lang="hu-HU" sz="2200" b="1" dirty="0"/>
              <a:t>szabályok </a:t>
            </a:r>
            <a:r>
              <a:rPr lang="hu-HU" sz="2200" dirty="0"/>
              <a:t>(vidékfejlesztési és halászati támogatások is)</a:t>
            </a:r>
          </a:p>
          <a:p>
            <a:r>
              <a:rPr lang="hu-HU" sz="2200" b="1" dirty="0" smtClean="0"/>
              <a:t>közvetett </a:t>
            </a:r>
            <a:r>
              <a:rPr lang="hu-HU" sz="2200" b="1" dirty="0"/>
              <a:t>költségek </a:t>
            </a:r>
            <a:r>
              <a:rPr lang="hu-HU" sz="2200" b="1" dirty="0" smtClean="0"/>
              <a:t>szabályozása </a:t>
            </a:r>
            <a:r>
              <a:rPr lang="hu-HU" sz="2200" dirty="0" smtClean="0"/>
              <a:t>(későbbi dián részletesen) </a:t>
            </a:r>
          </a:p>
          <a:p>
            <a:r>
              <a:rPr lang="hu-HU" sz="2200" dirty="0" smtClean="0"/>
              <a:t>nem </a:t>
            </a:r>
            <a:r>
              <a:rPr lang="hu-HU" sz="2200" dirty="0"/>
              <a:t>lehet 1 Mrd Ft alatt és két évnél rövidebb időszakra pályázatot meghirdetni </a:t>
            </a:r>
            <a:r>
              <a:rPr lang="hu-HU" sz="2200" b="1" dirty="0"/>
              <a:t>(</a:t>
            </a:r>
            <a:r>
              <a:rPr lang="hu-HU" sz="2200" b="1" dirty="0" smtClean="0"/>
              <a:t>fókuszálás</a:t>
            </a:r>
            <a:r>
              <a:rPr lang="hu-HU" sz="2200" b="1" dirty="0"/>
              <a:t>)</a:t>
            </a:r>
          </a:p>
          <a:p>
            <a:r>
              <a:rPr lang="hu-HU" sz="2200" b="1" dirty="0"/>
              <a:t>d</a:t>
            </a:r>
            <a:r>
              <a:rPr lang="hu-HU" sz="2200" b="1" dirty="0" smtClean="0"/>
              <a:t>ifferenciáltabb </a:t>
            </a:r>
            <a:r>
              <a:rPr lang="hu-HU" sz="2200" b="1" dirty="0"/>
              <a:t>projekt-kiválasztási eljárások </a:t>
            </a:r>
            <a:endParaRPr lang="hu-HU" sz="2200" dirty="0"/>
          </a:p>
          <a:p>
            <a:r>
              <a:rPr lang="hu-HU" sz="2200" b="1" dirty="0" smtClean="0"/>
              <a:t>halasztott </a:t>
            </a:r>
            <a:r>
              <a:rPr lang="hu-HU" sz="2200" b="1" dirty="0"/>
              <a:t>önerő </a:t>
            </a:r>
            <a:r>
              <a:rPr lang="hu-HU" sz="2200" b="1" dirty="0" smtClean="0"/>
              <a:t>lehetősége</a:t>
            </a:r>
          </a:p>
          <a:p>
            <a:pPr algn="just"/>
            <a:r>
              <a:rPr lang="hu-HU" sz="2200" b="1" dirty="0"/>
              <a:t>b</a:t>
            </a:r>
            <a:r>
              <a:rPr lang="hu-HU" sz="2200" b="1" dirty="0" smtClean="0"/>
              <a:t>iztosítéki </a:t>
            </a:r>
            <a:r>
              <a:rPr lang="hu-HU" sz="2200" b="1" dirty="0"/>
              <a:t>rendszer enyhítése</a:t>
            </a:r>
            <a:r>
              <a:rPr lang="hu-HU" sz="2200" dirty="0"/>
              <a:t> </a:t>
            </a:r>
            <a:r>
              <a:rPr lang="hu-HU" sz="2200" dirty="0" smtClean="0"/>
              <a:t>– Feltétele </a:t>
            </a:r>
            <a:r>
              <a:rPr lang="hu-HU" sz="2200" dirty="0"/>
              <a:t>két objektív szempontnak való </a:t>
            </a:r>
            <a:r>
              <a:rPr lang="hu-HU" sz="2200" dirty="0" smtClean="0"/>
              <a:t>megfelelés: egy </a:t>
            </a:r>
            <a:r>
              <a:rPr lang="hu-HU" sz="2200" dirty="0"/>
              <a:t>lezárt üzleti év </a:t>
            </a:r>
            <a:r>
              <a:rPr lang="hu-HU" sz="2200" b="1" u="sng" dirty="0"/>
              <a:t>és</a:t>
            </a:r>
            <a:r>
              <a:rPr lang="hu-HU" sz="2200" dirty="0"/>
              <a:t> köztartozás-mentesség</a:t>
            </a:r>
          </a:p>
          <a:p>
            <a:endParaRPr lang="hu-HU" sz="2200" b="1" dirty="0"/>
          </a:p>
          <a:p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132725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z="2800" dirty="0" smtClean="0">
                <a:solidFill>
                  <a:schemeClr val="bg1"/>
                </a:solidFill>
              </a:rPr>
              <a:t>A projektek megvalósításához kapcsolódó költségek</a:t>
            </a:r>
            <a:endParaRPr lang="hu-HU" sz="2800" dirty="0">
              <a:solidFill>
                <a:schemeClr val="bg1"/>
              </a:solidFill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902988"/>
              </p:ext>
            </p:extLst>
          </p:nvPr>
        </p:nvGraphicFramePr>
        <p:xfrm>
          <a:off x="457200" y="1484784"/>
          <a:ext cx="8229600" cy="4320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4640"/>
                <a:gridCol w="2811760"/>
                <a:gridCol w="2743200"/>
              </a:tblGrid>
              <a:tr h="365564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Költségtípus</a:t>
                      </a:r>
                      <a:endParaRPr lang="hu-H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u-HU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Maximális mértéke a projekt elszámolható összes költségének  %-ban</a:t>
                      </a:r>
                      <a:endParaRPr lang="hu-H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</a:tr>
              <a:tr h="365564">
                <a:tc>
                  <a:txBody>
                    <a:bodyPr/>
                    <a:lstStyle/>
                    <a:p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2007-13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2014-20</a:t>
                      </a:r>
                      <a:endParaRPr lang="hu-HU" sz="1200" dirty="0"/>
                    </a:p>
                  </a:txBody>
                  <a:tcPr/>
                </a:tc>
              </a:tr>
              <a:tr h="536910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Terület előkészítés </a:t>
                      </a:r>
                      <a:r>
                        <a:rPr lang="hu-H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(régészeti feltárás, lőszermentesítés, földmunkák stb.)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0-6 %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2 %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2146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Projekt előkészítés, tervezés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0,5-6 %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5 %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564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Projektmenedzsment</a:t>
                      </a:r>
                      <a:endParaRPr lang="hu-H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2-12 %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2,5 %</a:t>
                      </a:r>
                      <a:endParaRPr lang="hu-H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564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Közbeszerzési eljárások lefolytatása</a:t>
                      </a:r>
                      <a:endParaRPr lang="hu-H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1-1,5 %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1 %</a:t>
                      </a:r>
                      <a:endParaRPr lang="hu-HU" sz="1200" dirty="0"/>
                    </a:p>
                  </a:txBody>
                  <a:tcPr/>
                </a:tc>
              </a:tr>
              <a:tr h="365564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Műszaki ellenőri szolgáltatás</a:t>
                      </a:r>
                      <a:endParaRPr lang="hu-H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2-7 %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1 %</a:t>
                      </a:r>
                      <a:endParaRPr lang="hu-HU" sz="1200" dirty="0"/>
                    </a:p>
                  </a:txBody>
                  <a:tcPr/>
                </a:tc>
              </a:tr>
              <a:tr h="365564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Könyvvizsgálat</a:t>
                      </a:r>
                      <a:endParaRPr lang="hu-H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0,5-1 %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0,5 %</a:t>
                      </a:r>
                      <a:endParaRPr lang="hu-HU" sz="1200" dirty="0"/>
                    </a:p>
                  </a:txBody>
                  <a:tcPr/>
                </a:tc>
              </a:tr>
              <a:tr h="365564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Tájékoztatás, nyilvánosság biztosítás</a:t>
                      </a:r>
                      <a:endParaRPr lang="hu-H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0,5-2 %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0,5 %</a:t>
                      </a:r>
                      <a:endParaRPr lang="hu-HU" sz="1200" dirty="0"/>
                    </a:p>
                  </a:txBody>
                  <a:tcPr/>
                </a:tc>
              </a:tr>
              <a:tr h="5369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Ingatlan vásárlás </a:t>
                      </a:r>
                      <a:r>
                        <a:rPr lang="hu-HU" sz="1200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(föld, épület vásárlás, kisajátítás stb.)</a:t>
                      </a:r>
                      <a:endParaRPr lang="hu-HU" sz="1200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10 %</a:t>
                      </a:r>
                      <a:endParaRPr lang="hu-H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2 %</a:t>
                      </a:r>
                      <a:endParaRPr lang="hu-HU" sz="1200" dirty="0" smtClean="0"/>
                    </a:p>
                  </a:txBody>
                  <a:tcPr/>
                </a:tc>
              </a:tr>
              <a:tr h="365564">
                <a:tc>
                  <a:txBody>
                    <a:bodyPr/>
                    <a:lstStyle/>
                    <a:p>
                      <a:r>
                        <a:rPr lang="hu-HU" sz="12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Rezsi</a:t>
                      </a:r>
                      <a:endParaRPr lang="hu-HU" sz="12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0-5 %</a:t>
                      </a:r>
                      <a:endParaRPr lang="hu-H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1 %</a:t>
                      </a:r>
                      <a:endParaRPr lang="hu-H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6233</TotalTime>
  <Words>1637</Words>
  <Application>Microsoft Office PowerPoint</Application>
  <PresentationFormat>Diavetítés a képernyőre (4:3 oldalarány)</PresentationFormat>
  <Paragraphs>273</Paragraphs>
  <Slides>26</Slides>
  <Notes>8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26</vt:i4>
      </vt:variant>
    </vt:vector>
  </HeadingPairs>
  <TitlesOfParts>
    <vt:vector size="27" baseType="lpstr">
      <vt:lpstr>Office-téma</vt:lpstr>
      <vt:lpstr>Önkormányzatok fejlesztési lehetőségei a 2014-2020-as programozási időszakban</vt:lpstr>
      <vt:lpstr>Áttekintés</vt:lpstr>
      <vt:lpstr>Partnerségi Megállapodás </vt:lpstr>
      <vt:lpstr>2014-20 források megoszlása  az egyes OP-k között</vt:lpstr>
      <vt:lpstr>A 2014-2020 időszak szabályozása</vt:lpstr>
      <vt:lpstr>Főbb irányok </vt:lpstr>
      <vt:lpstr>Újdonságok: a tervezés, valamint a felhívások előkészítése, meghirdetése terén</vt:lpstr>
      <vt:lpstr>A 2014-2020-as időszak újdonságai a szabályozásban </vt:lpstr>
      <vt:lpstr>A projektek megvalósításához kapcsolódó költségek</vt:lpstr>
      <vt:lpstr>Kiválasztási eljárások  </vt:lpstr>
      <vt:lpstr>Terület- és Településfejlesztési  Operatív Program (TOP)</vt:lpstr>
      <vt:lpstr>TOP tartalma </vt:lpstr>
      <vt:lpstr>Térségi gazdaságfejlesztés (TOP 1)</vt:lpstr>
      <vt:lpstr>Vállalkozásbarát, népességmegtartó településfejlesztés (TOP 2)</vt:lpstr>
      <vt:lpstr>Alacsony széndioxid kibocsátású gazdaságra való áttérés (TOP 3.)</vt:lpstr>
      <vt:lpstr>Helyi közösségi szolgáltatások fejlesztése, foglalkozás ösztönzés, társadalmi együttműködés  TOP (4 és 5)</vt:lpstr>
      <vt:lpstr>Fenntartható városfejlesztés a megyei jogú városokban (TOP 6)</vt:lpstr>
      <vt:lpstr>Versenyképes Közép-Magyarország Operatív Program (VEKOP)</vt:lpstr>
      <vt:lpstr>PowerPoint bemutató</vt:lpstr>
      <vt:lpstr>Közigazgatási és Közszolgáltatás-fejlesztési Operatív Program (KÖFOP)</vt:lpstr>
      <vt:lpstr>Emberi Erőforrás Fejlesztési  Operatív Program (EFOP) </vt:lpstr>
      <vt:lpstr>Integrált Közlekedésfejlesztési  Operatív Program (IKOP)</vt:lpstr>
      <vt:lpstr>Környezet és Energiahatékonysági Operatív Program (KEHOP)</vt:lpstr>
      <vt:lpstr>Települési vízellátás, szennyvíz-elvezetés és –tisztítás, szennyvízkezelés fejlesztése (KEHOP 2.)</vt:lpstr>
      <vt:lpstr>Hulladékgazdálkodással és kármentesítéssel kapcsolatos fejlesztések (KEHOP 3.) </vt:lpstr>
      <vt:lpstr>Köszönöm a figyelmüket!</vt:lpstr>
    </vt:vector>
  </TitlesOfParts>
  <Company>novak.adam@gmail.com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Asdfsdafa dsfasd asdf</dc:title>
  <dc:creator>Ádám Novák</dc:creator>
  <cp:lastModifiedBy>Tatai Laura</cp:lastModifiedBy>
  <cp:revision>438</cp:revision>
  <dcterms:created xsi:type="dcterms:W3CDTF">2014-03-03T11:13:53Z</dcterms:created>
  <dcterms:modified xsi:type="dcterms:W3CDTF">2015-09-16T10:55:41Z</dcterms:modified>
</cp:coreProperties>
</file>