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2" r:id="rId4"/>
    <p:sldId id="263" r:id="rId5"/>
    <p:sldId id="264" r:id="rId6"/>
    <p:sldId id="265" r:id="rId7"/>
    <p:sldId id="269" r:id="rId8"/>
    <p:sldId id="270" r:id="rId9"/>
    <p:sldId id="271" r:id="rId10"/>
    <p:sldId id="272" r:id="rId11"/>
    <p:sldId id="273" r:id="rId12"/>
    <p:sldId id="274" r:id="rId13"/>
    <p:sldId id="268" r:id="rId14"/>
    <p:sldId id="275" r:id="rId15"/>
    <p:sldId id="267" r:id="rId16"/>
  </p:sldIdLst>
  <p:sldSz cx="9144000" cy="6858000" type="screen4x3"/>
  <p:notesSz cx="6735763" cy="9866313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100" d="100"/>
          <a:sy n="100" d="100"/>
        </p:scale>
        <p:origin x="-294" y="9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15018-FB49-4B25-AEE3-D81C1CFBCD71}" type="datetimeFigureOut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C46CC6-903C-4C69-BDDB-D826DEFE252D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451363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BB7DF-1C51-4BEF-8B64-857A9DF92099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85166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70EC0-8A8D-487D-BCFB-8353C1A3FA03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5122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C5ACA-7866-4F0A-A260-CDC3528432AD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397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3A888-AAF9-42C6-A835-B7C915503B7A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78207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56A7B-3FF5-423F-B0C1-3D417E581C85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68458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C399C-A49E-4D99-BAD0-DF122F48F922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22834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6C407-53A3-48B9-9D17-D62E8831D908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325962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58C8A3-CB5A-4A74-BEF4-FA5C1DD0DCF9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5049185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DBE72-BED5-4D39-805D-8D7433316268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6038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0BD01-E8B6-4C29-A058-1CA50B97F086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446054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F6815-DB34-44BE-BA6C-AA42395B12DA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34396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5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71DBE-A570-4173-B600-68C479BB0836}" type="datetime1">
              <a:rPr lang="hu-HU" smtClean="0"/>
              <a:pPr/>
              <a:t>2015.09.17.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D4788-3425-4164-8B15-06A9107E5035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73404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944216"/>
          </a:xfrm>
        </p:spPr>
        <p:txBody>
          <a:bodyPr>
            <a:noAutofit/>
          </a:bodyPr>
          <a:lstStyle/>
          <a:p>
            <a:r>
              <a:rPr lang="hu-HU" sz="4000" b="1" dirty="0">
                <a:latin typeface="+mn-lt"/>
              </a:rPr>
              <a:t>XXIII. </a:t>
            </a:r>
            <a:r>
              <a:rPr lang="hu-HU" sz="4000" b="1" dirty="0" smtClean="0">
                <a:latin typeface="+mn-lt"/>
              </a:rPr>
              <a:t/>
            </a:r>
            <a:br>
              <a:rPr lang="hu-HU" sz="4000" b="1" dirty="0" smtClean="0">
                <a:latin typeface="+mn-lt"/>
              </a:rPr>
            </a:br>
            <a:r>
              <a:rPr lang="hu-HU" sz="4000" b="1" dirty="0" smtClean="0">
                <a:latin typeface="+mn-lt"/>
              </a:rPr>
              <a:t>Országos Jegyző - </a:t>
            </a:r>
            <a:r>
              <a:rPr lang="hu-HU" sz="4000" b="1" dirty="0">
                <a:latin typeface="+mn-lt"/>
              </a:rPr>
              <a:t>Közigazgatási </a:t>
            </a:r>
            <a:r>
              <a:rPr lang="hu-HU" sz="4000" b="1" dirty="0" smtClean="0">
                <a:latin typeface="+mn-lt"/>
              </a:rPr>
              <a:t>konferencia</a:t>
            </a:r>
            <a:endParaRPr lang="hu-HU" sz="4000" b="1" dirty="0">
              <a:latin typeface="+mn-lt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275656" y="4941168"/>
            <a:ext cx="6400800" cy="1152128"/>
          </a:xfrm>
        </p:spPr>
        <p:txBody>
          <a:bodyPr>
            <a:noAutofit/>
          </a:bodyPr>
          <a:lstStyle/>
          <a:p>
            <a:pPr lvl="0" algn="r">
              <a:spcBef>
                <a:spcPts val="0"/>
              </a:spcBef>
              <a:defRPr/>
            </a:pPr>
            <a:r>
              <a:rPr lang="hu-HU" sz="2800" b="1" spc="-100" dirty="0" smtClean="0">
                <a:solidFill>
                  <a:schemeClr val="tx1"/>
                </a:solidFill>
              </a:rPr>
              <a:t>Pogácsás Tibor</a:t>
            </a:r>
            <a:endParaRPr lang="hu-HU" sz="2800" b="1" spc="-100" dirty="0">
              <a:solidFill>
                <a:schemeClr val="tx1"/>
              </a:solidFill>
            </a:endParaRPr>
          </a:p>
          <a:p>
            <a:pPr lvl="0" algn="r">
              <a:spcBef>
                <a:spcPts val="0"/>
              </a:spcBef>
              <a:defRPr/>
            </a:pPr>
            <a:r>
              <a:rPr lang="hu-HU" sz="2800" spc="-100" dirty="0" smtClean="0">
                <a:solidFill>
                  <a:schemeClr val="tx1"/>
                </a:solidFill>
              </a:rPr>
              <a:t>ö</a:t>
            </a:r>
            <a:r>
              <a:rPr lang="hu-HU" sz="2800" spc="-100" dirty="0" smtClean="0">
                <a:solidFill>
                  <a:schemeClr val="tx1"/>
                </a:solidFill>
              </a:rPr>
              <a:t>nkormányzati </a:t>
            </a:r>
            <a:r>
              <a:rPr lang="hu-HU" sz="2800" spc="-100" dirty="0" smtClean="0">
                <a:solidFill>
                  <a:schemeClr val="tx1"/>
                </a:solidFill>
              </a:rPr>
              <a:t>á</a:t>
            </a:r>
            <a:r>
              <a:rPr lang="hu-HU" sz="2800" spc="-100" dirty="0" smtClean="0">
                <a:solidFill>
                  <a:schemeClr val="tx1"/>
                </a:solidFill>
              </a:rPr>
              <a:t>llamtitkár</a:t>
            </a:r>
            <a:endParaRPr lang="hu-HU" sz="2800" spc="-100" dirty="0">
              <a:solidFill>
                <a:schemeClr val="tx1"/>
              </a:solidFill>
            </a:endParaRPr>
          </a:p>
        </p:txBody>
      </p:sp>
      <p:cxnSp>
        <p:nvCxnSpPr>
          <p:cNvPr id="7" name="Egyenes összekötő 6"/>
          <p:cNvCxnSpPr/>
          <p:nvPr/>
        </p:nvCxnSpPr>
        <p:spPr>
          <a:xfrm>
            <a:off x="467544" y="6237312"/>
            <a:ext cx="8208912" cy="0"/>
          </a:xfrm>
          <a:prstGeom prst="line">
            <a:avLst/>
          </a:prstGeom>
          <a:ln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85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zövegdoboz 10"/>
          <p:cNvSpPr txBox="1"/>
          <p:nvPr/>
        </p:nvSpPr>
        <p:spPr>
          <a:xfrm>
            <a:off x="1261925" y="3645024"/>
            <a:ext cx="651527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2015</a:t>
            </a:r>
            <a:r>
              <a:rPr lang="hu-HU" sz="3200" dirty="0"/>
              <a:t>. szeptember </a:t>
            </a:r>
            <a:r>
              <a:rPr lang="hu-HU" sz="3200" dirty="0" smtClean="0"/>
              <a:t>18.</a:t>
            </a:r>
          </a:p>
          <a:p>
            <a:pPr algn="ctr"/>
            <a:r>
              <a:rPr lang="hu-HU" sz="3200" dirty="0" smtClean="0"/>
              <a:t>Keszthely </a:t>
            </a:r>
            <a:endParaRPr lang="hu-HU" sz="3200" dirty="0"/>
          </a:p>
        </p:txBody>
      </p:sp>
      <p:cxnSp>
        <p:nvCxnSpPr>
          <p:cNvPr id="14" name="Egyenes összekötő 13"/>
          <p:cNvCxnSpPr/>
          <p:nvPr/>
        </p:nvCxnSpPr>
        <p:spPr>
          <a:xfrm>
            <a:off x="483615" y="1484784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Kép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80567" y="0"/>
            <a:ext cx="2171553" cy="1442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73698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764704"/>
            <a:ext cx="8352928" cy="504055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III</a:t>
            </a:r>
            <a:r>
              <a:rPr lang="hu-HU" sz="2700" b="1" dirty="0"/>
              <a:t>. A helyi önkormányzatok gazdálkodása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5" y="1596862"/>
            <a:ext cx="8280921" cy="514450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600" b="1" dirty="0"/>
              <a:t>Általános </a:t>
            </a:r>
            <a:r>
              <a:rPr lang="hu-HU" sz="1600" b="1" dirty="0" smtClean="0"/>
              <a:t>támogatások</a:t>
            </a:r>
          </a:p>
          <a:p>
            <a:pPr marL="0" indent="0" algn="just">
              <a:buNone/>
            </a:pPr>
            <a:r>
              <a:rPr lang="hu-HU" sz="1600" dirty="0" smtClean="0"/>
              <a:t>A </a:t>
            </a:r>
            <a:r>
              <a:rPr lang="hu-HU" sz="1600" dirty="0"/>
              <a:t>központi költségvetés alapján a helyi önkormányzatok </a:t>
            </a:r>
            <a:r>
              <a:rPr lang="hu-HU" sz="1600" b="1" dirty="0"/>
              <a:t>2016-ban összesen 662 041,7 millió forint </a:t>
            </a:r>
            <a:r>
              <a:rPr lang="hu-HU" sz="1600" dirty="0"/>
              <a:t>központi támogatásban részesülnek általános működésük, valamint köznevelési szociális, gyermekjóléti és gyermekétkeztetési stb. feladataik ellátása céljából. </a:t>
            </a:r>
            <a:endParaRPr lang="hu-HU" sz="1600" dirty="0" smtClean="0"/>
          </a:p>
          <a:p>
            <a:pPr marL="0" indent="0" algn="just">
              <a:buNone/>
            </a:pPr>
            <a:r>
              <a:rPr lang="hu-HU" sz="1600" b="1" dirty="0" smtClean="0"/>
              <a:t>Részletesebben </a:t>
            </a:r>
            <a:r>
              <a:rPr lang="hu-HU" sz="1600" b="1" dirty="0"/>
              <a:t>egyes területekről</a:t>
            </a:r>
            <a:r>
              <a:rPr lang="hu-HU" sz="1600" b="1" dirty="0" smtClean="0"/>
              <a:t>:</a:t>
            </a:r>
            <a:r>
              <a:rPr lang="hu-HU" sz="1600" dirty="0"/>
              <a:t>					    </a:t>
            </a:r>
          </a:p>
          <a:p>
            <a:pPr lvl="0" indent="-161925" algn="just"/>
            <a:r>
              <a:rPr lang="hu-HU" sz="1600" b="1" dirty="0"/>
              <a:t>kiemelt cél a kistelepülések támogatása</a:t>
            </a:r>
            <a:r>
              <a:rPr lang="hu-HU" sz="1600" dirty="0"/>
              <a:t>: a 20 000 forintos egy lakosra jutó adóerő-képesség határa 32 000 forintra emelkedik, így 15 – 20 %-kal is (pl. 4-ről 5 millióra nőhet az alaptámogatásuk</a:t>
            </a:r>
            <a:r>
              <a:rPr lang="hu-HU" sz="1600" dirty="0" smtClean="0"/>
              <a:t>),</a:t>
            </a:r>
            <a:endParaRPr lang="hu-HU" sz="1600" dirty="0"/>
          </a:p>
          <a:p>
            <a:pPr lvl="0" indent="-161925" algn="just"/>
            <a:r>
              <a:rPr lang="hu-HU" sz="1600" dirty="0"/>
              <a:t>a köznevelés területén marad a korábbi négyelemű rendszer, az óvodai kapacitásbővítést célzó beruházások támogatására 2,5 milliárd forint támogatás </a:t>
            </a:r>
            <a:r>
              <a:rPr lang="hu-HU" sz="1600" dirty="0" smtClean="0"/>
              <a:t>biztosított,</a:t>
            </a:r>
            <a:endParaRPr lang="hu-HU" sz="1600" dirty="0"/>
          </a:p>
          <a:p>
            <a:pPr lvl="0" indent="-161925" algn="just">
              <a:spcAft>
                <a:spcPts val="1200"/>
              </a:spcAft>
            </a:pPr>
            <a:r>
              <a:rPr lang="hu-HU" sz="1600" dirty="0"/>
              <a:t>jelentős a változás a gyermekétkeztetés (benne a szünidei) terültén, erre a </a:t>
            </a:r>
            <a:r>
              <a:rPr lang="hu-HU" sz="1600" dirty="0" err="1"/>
              <a:t>vélra</a:t>
            </a:r>
            <a:r>
              <a:rPr lang="hu-HU" sz="1600" dirty="0"/>
              <a:t> 9,4 milliárd forint összegű a </a:t>
            </a:r>
            <a:r>
              <a:rPr lang="hu-HU" sz="1600" dirty="0" smtClean="0"/>
              <a:t>többlettámogatás</a:t>
            </a:r>
            <a:endParaRPr lang="hu-HU" sz="1600" dirty="0"/>
          </a:p>
          <a:p>
            <a:pPr marL="0" indent="0" algn="just">
              <a:buNone/>
            </a:pPr>
            <a:r>
              <a:rPr lang="hu-HU" sz="1600" b="1" dirty="0"/>
              <a:t>Az önkormányzatok egyéb kiegészítő </a:t>
            </a:r>
            <a:r>
              <a:rPr lang="hu-HU" sz="1600" b="1" dirty="0" smtClean="0"/>
              <a:t>támogatásai:</a:t>
            </a:r>
            <a:endParaRPr lang="hu-HU" sz="1600" b="1" dirty="0"/>
          </a:p>
          <a:p>
            <a:pPr lvl="0" indent="-161925" algn="just"/>
            <a:r>
              <a:rPr lang="hu-HU" sz="1600" dirty="0"/>
              <a:t>önkormányzatok rendkívüli </a:t>
            </a:r>
            <a:r>
              <a:rPr lang="hu-HU" sz="1600" dirty="0" smtClean="0"/>
              <a:t>támogatása,</a:t>
            </a:r>
            <a:endParaRPr lang="hu-HU" sz="1600" dirty="0"/>
          </a:p>
          <a:p>
            <a:pPr lvl="0" indent="-161925" algn="just"/>
            <a:r>
              <a:rPr lang="hu-HU" sz="1600" dirty="0"/>
              <a:t>egyedi önkormányzati támogatások (beruházásaikhoz és egyedi működési kiadásaikhoz</a:t>
            </a:r>
            <a:r>
              <a:rPr lang="hu-HU" sz="1600" dirty="0" smtClean="0"/>
              <a:t>),</a:t>
            </a:r>
            <a:endParaRPr lang="hu-HU" sz="1600" dirty="0"/>
          </a:p>
          <a:p>
            <a:pPr lvl="0" indent="-161925" algn="just"/>
            <a:r>
              <a:rPr lang="hu-HU" sz="1600" dirty="0"/>
              <a:t>önkormányzati elszámolások előirányzata (előző évekről származó elszámolásainak rendezésére</a:t>
            </a:r>
            <a:r>
              <a:rPr lang="hu-HU" sz="1600" dirty="0" smtClean="0"/>
              <a:t>),</a:t>
            </a:r>
            <a:endParaRPr lang="hu-HU" sz="1600" dirty="0"/>
          </a:p>
          <a:p>
            <a:pPr lvl="0" indent="-161925" algn="just"/>
            <a:r>
              <a:rPr lang="hu-HU" sz="1600" dirty="0"/>
              <a:t>vis maior támogatás.</a:t>
            </a:r>
          </a:p>
          <a:p>
            <a:pPr marL="1617663" indent="-1617663" algn="just">
              <a:buNone/>
            </a:pPr>
            <a:endParaRPr lang="hu-HU" sz="16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483615" y="1196752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2. </a:t>
            </a:r>
            <a:r>
              <a:rPr lang="hu-HU" sz="2000" b="1" dirty="0"/>
              <a:t>2016. évi költségvetési törvény főbb </a:t>
            </a:r>
            <a:r>
              <a:rPr lang="hu-HU" sz="2000" b="1" dirty="0" smtClean="0"/>
              <a:t>sarokpontjai I.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825073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764704"/>
            <a:ext cx="8352928" cy="504055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III</a:t>
            </a:r>
            <a:r>
              <a:rPr lang="hu-HU" sz="2700" b="1" dirty="0"/>
              <a:t>. A helyi önkormányzatok gazdálkodása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5" y="1844824"/>
            <a:ext cx="8280921" cy="446449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hu-HU" sz="2200" b="1" dirty="0"/>
              <a:t>Önkormányzati fejlesztések </a:t>
            </a:r>
            <a:r>
              <a:rPr lang="hu-HU" sz="2200" b="1" dirty="0" smtClean="0"/>
              <a:t>támogatása</a:t>
            </a:r>
          </a:p>
          <a:p>
            <a:pPr lvl="0" indent="-161925" algn="just">
              <a:spcBef>
                <a:spcPts val="0"/>
              </a:spcBef>
              <a:spcAft>
                <a:spcPts val="600"/>
              </a:spcAft>
            </a:pPr>
            <a:r>
              <a:rPr lang="hu-HU" sz="2200" b="1" dirty="0" smtClean="0"/>
              <a:t>adósságkonszolidációban </a:t>
            </a:r>
            <a:r>
              <a:rPr lang="hu-HU" sz="2200" b="1" dirty="0"/>
              <a:t>részt nem vett települési önkormányzatok </a:t>
            </a:r>
            <a:r>
              <a:rPr lang="hu-HU" sz="2200" dirty="0"/>
              <a:t>fejlesztéseinek támogatására (12,5 milliárd forint</a:t>
            </a:r>
            <a:r>
              <a:rPr lang="hu-HU" sz="2200" dirty="0" smtClean="0"/>
              <a:t>),</a:t>
            </a:r>
            <a:endParaRPr lang="hu-HU" sz="2200" dirty="0"/>
          </a:p>
          <a:p>
            <a:pPr lvl="0" indent="-161925" algn="just">
              <a:spcAft>
                <a:spcPts val="600"/>
              </a:spcAft>
            </a:pPr>
            <a:r>
              <a:rPr lang="hu-HU" sz="2200" b="1" dirty="0"/>
              <a:t>kisösszegű fejlesztések, felújítások </a:t>
            </a:r>
            <a:r>
              <a:rPr lang="hu-HU" sz="2200" dirty="0"/>
              <a:t>támogatása (5,4 milliárd forintos</a:t>
            </a:r>
            <a:r>
              <a:rPr lang="hu-HU" sz="2200" dirty="0" smtClean="0"/>
              <a:t>),</a:t>
            </a:r>
            <a:endParaRPr lang="hu-HU" sz="2200" dirty="0"/>
          </a:p>
          <a:p>
            <a:pPr indent="-161925" algn="just">
              <a:spcAft>
                <a:spcPts val="600"/>
              </a:spcAft>
            </a:pPr>
            <a:r>
              <a:rPr lang="hu-HU" sz="2200" b="1" dirty="0"/>
              <a:t>az önerő biztosítása </a:t>
            </a:r>
            <a:r>
              <a:rPr lang="hu-HU" sz="2200" dirty="0"/>
              <a:t>az uniós támogatások pályázati kiírása szintjén differenciáltan – fejlesztési cél és az önkormányzat jövedelmi, társadalmi-gazdasági helyzete alapján – jelenik meg, e célra külön jogcím a jövőben nem fog szolgálni (a korábbi években megítélt és támogatási szerződésben rögzített központi költségvetési támogatásra az önkormányzati elszámolások előirányzat szolgál fedezetül).</a:t>
            </a:r>
            <a:endParaRPr lang="hu-HU" sz="22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483615" y="1340768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2. </a:t>
            </a:r>
            <a:r>
              <a:rPr lang="hu-HU" sz="2000" b="1" dirty="0"/>
              <a:t>2016. évi költségvetési törvény főbb </a:t>
            </a:r>
            <a:r>
              <a:rPr lang="hu-HU" sz="2000" b="1" dirty="0" smtClean="0"/>
              <a:t>sarokpontjai II.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98998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836713"/>
            <a:ext cx="8352928" cy="504055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III</a:t>
            </a:r>
            <a:r>
              <a:rPr lang="hu-HU" sz="2700" b="1" dirty="0"/>
              <a:t>. A helyi önkormányzatok gazdálkodása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45540" y="1844824"/>
            <a:ext cx="8280921" cy="4291300"/>
          </a:xfrm>
        </p:spPr>
        <p:txBody>
          <a:bodyPr>
            <a:noAutofit/>
          </a:bodyPr>
          <a:lstStyle/>
          <a:p>
            <a:pPr marL="0" indent="0" algn="just">
              <a:buNone/>
              <a:tabLst>
                <a:tab pos="361950" algn="l"/>
              </a:tabLst>
            </a:pPr>
            <a:r>
              <a:rPr lang="hu-HU" sz="1800" b="1" dirty="0" smtClean="0"/>
              <a:t>A </a:t>
            </a:r>
            <a:r>
              <a:rPr lang="hu-HU" sz="1800" b="1" dirty="0"/>
              <a:t>2015. évi költségvetés végrehajtása ütemezetten zajlik</a:t>
            </a:r>
            <a:r>
              <a:rPr lang="hu-HU" sz="1800" dirty="0"/>
              <a:t>, azonban folyamatban lévő pályázati rendszerek tekintetében még </a:t>
            </a:r>
            <a:r>
              <a:rPr lang="hu-HU" sz="1800" b="1" dirty="0"/>
              <a:t>fontos határidők előtt állunk</a:t>
            </a:r>
            <a:r>
              <a:rPr lang="hu-HU" sz="1800" dirty="0"/>
              <a:t>. </a:t>
            </a:r>
            <a:endParaRPr lang="hu-HU" sz="1800" dirty="0" smtClean="0"/>
          </a:p>
          <a:p>
            <a:pPr marL="0" indent="0" algn="just">
              <a:buNone/>
              <a:tabLst>
                <a:tab pos="361950" algn="l"/>
              </a:tabLst>
            </a:pPr>
            <a:r>
              <a:rPr lang="hu-HU" sz="1800" dirty="0" smtClean="0"/>
              <a:t>Ezek </a:t>
            </a:r>
            <a:r>
              <a:rPr lang="hu-HU" sz="1800" dirty="0"/>
              <a:t>az alábbiak</a:t>
            </a:r>
            <a:r>
              <a:rPr lang="hu-HU" sz="1800" dirty="0" smtClean="0"/>
              <a:t>:</a:t>
            </a:r>
            <a:endParaRPr lang="hu-HU" sz="1800" dirty="0"/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 smtClean="0"/>
              <a:t>rendkívüli </a:t>
            </a:r>
            <a:r>
              <a:rPr lang="hu-HU" sz="1800" b="1" dirty="0"/>
              <a:t>szociális támogatás </a:t>
            </a:r>
            <a:r>
              <a:rPr lang="hu-HU" sz="1800" dirty="0"/>
              <a:t>(a II. ütemről </a:t>
            </a:r>
            <a:r>
              <a:rPr lang="hu-HU" sz="1800" b="1" dirty="0"/>
              <a:t>döntés 2015. szeptember 30-ig</a:t>
            </a:r>
            <a:r>
              <a:rPr lang="hu-HU" sz="1800" dirty="0" smtClean="0"/>
              <a:t>),</a:t>
            </a:r>
            <a:endParaRPr lang="hu-HU" sz="1800" dirty="0"/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 smtClean="0"/>
              <a:t>rendkívüli </a:t>
            </a:r>
            <a:r>
              <a:rPr lang="hu-HU" sz="1800" b="1" dirty="0"/>
              <a:t>önkormányzati támogatás </a:t>
            </a:r>
            <a:r>
              <a:rPr lang="hu-HU" sz="1800" dirty="0"/>
              <a:t>(pályázatok benyújtása </a:t>
            </a:r>
            <a:r>
              <a:rPr lang="hu-HU" sz="1800" b="1" dirty="0"/>
              <a:t>szeptember 30-ig</a:t>
            </a:r>
            <a:r>
              <a:rPr lang="hu-HU" sz="1800" dirty="0"/>
              <a:t>, döntés határideje </a:t>
            </a:r>
            <a:r>
              <a:rPr lang="hu-HU" sz="1800" b="1" dirty="0"/>
              <a:t>2015. december 20</a:t>
            </a:r>
            <a:r>
              <a:rPr lang="hu-HU" sz="1800" b="1" dirty="0" smtClean="0"/>
              <a:t>.</a:t>
            </a:r>
            <a:r>
              <a:rPr lang="hu-HU" sz="1800" dirty="0" smtClean="0"/>
              <a:t>),</a:t>
            </a:r>
            <a:endParaRPr lang="hu-HU" sz="1800" dirty="0"/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 smtClean="0"/>
              <a:t>megyei </a:t>
            </a:r>
            <a:r>
              <a:rPr lang="hu-HU" sz="1800" b="1" dirty="0"/>
              <a:t>önkormányzatok rendkívüli támogatása </a:t>
            </a:r>
            <a:r>
              <a:rPr lang="hu-HU" sz="1800" dirty="0"/>
              <a:t>(pályázatok benyújtása </a:t>
            </a:r>
            <a:r>
              <a:rPr lang="hu-HU" sz="1800" b="1" dirty="0"/>
              <a:t>szeptember 30-ig</a:t>
            </a:r>
            <a:r>
              <a:rPr lang="hu-HU" sz="1800" dirty="0"/>
              <a:t>, döntés határideje </a:t>
            </a:r>
            <a:r>
              <a:rPr lang="hu-HU" sz="1800" b="1" dirty="0"/>
              <a:t>2015. december 20.</a:t>
            </a:r>
            <a:r>
              <a:rPr lang="hu-HU" sz="1800" dirty="0"/>
              <a:t>)</a:t>
            </a:r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 smtClean="0"/>
              <a:t>szociális </a:t>
            </a:r>
            <a:r>
              <a:rPr lang="hu-HU" sz="1800" b="1" dirty="0"/>
              <a:t>célú tüzelő támogatás </a:t>
            </a:r>
            <a:r>
              <a:rPr lang="hu-HU" sz="1800" dirty="0"/>
              <a:t>(pályázatok benyújtása </a:t>
            </a:r>
            <a:r>
              <a:rPr lang="hu-HU" sz="1800" b="1" dirty="0"/>
              <a:t>szeptember 30-ig</a:t>
            </a:r>
            <a:r>
              <a:rPr lang="hu-HU" sz="1800" dirty="0"/>
              <a:t>, döntés </a:t>
            </a:r>
            <a:r>
              <a:rPr lang="hu-HU" sz="1800" b="1" dirty="0"/>
              <a:t>október 30-áig</a:t>
            </a:r>
            <a:r>
              <a:rPr lang="hu-HU" sz="1800" dirty="0"/>
              <a:t>)</a:t>
            </a:r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/>
              <a:t>EU Önerő </a:t>
            </a:r>
            <a:r>
              <a:rPr lang="hu-HU" sz="1800" dirty="0"/>
              <a:t>(a 2007-2013 programozási időszakhoz kapcsolódó projektek esetében a pályázat </a:t>
            </a:r>
            <a:r>
              <a:rPr lang="hu-HU" sz="1800" b="1" dirty="0"/>
              <a:t>2015. október 1-jéig nyújtható be</a:t>
            </a:r>
            <a:r>
              <a:rPr lang="hu-HU" sz="1800" dirty="0"/>
              <a:t>)</a:t>
            </a:r>
          </a:p>
          <a:p>
            <a:pPr lvl="0" indent="-161925" algn="just">
              <a:tabLst>
                <a:tab pos="361950" algn="l"/>
              </a:tabLst>
            </a:pPr>
            <a:r>
              <a:rPr lang="hu-HU" sz="1800" b="1" dirty="0" smtClean="0"/>
              <a:t>létszámcsökkentési </a:t>
            </a:r>
            <a:r>
              <a:rPr lang="hu-HU" sz="1800" b="1" dirty="0"/>
              <a:t>pályázat </a:t>
            </a:r>
            <a:r>
              <a:rPr lang="hu-HU" sz="1800" dirty="0"/>
              <a:t>(a pályáztok benyújtásainak határidejét a költségvetési törvény rögzíti, a III. ütem tekintetében a beadási határidő </a:t>
            </a:r>
            <a:r>
              <a:rPr lang="hu-HU" sz="1800" b="1" dirty="0"/>
              <a:t>2015. szeptember 25.</a:t>
            </a:r>
            <a:r>
              <a:rPr lang="hu-HU" sz="1800" dirty="0"/>
              <a:t>)</a:t>
            </a:r>
          </a:p>
          <a:p>
            <a:pPr lvl="0" algn="just">
              <a:spcAft>
                <a:spcPts val="1800"/>
              </a:spcAft>
            </a:pPr>
            <a:endParaRPr lang="hu-HU" sz="18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483615" y="1376671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3. A 2015. évi költségvetési törvényt érintő főbb, folyamatban lévő </a:t>
            </a:r>
            <a:r>
              <a:rPr lang="hu-HU" sz="2000" b="1" dirty="0" smtClean="0"/>
              <a:t>ügyek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7308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836713"/>
            <a:ext cx="8352928" cy="648071"/>
          </a:xfrm>
        </p:spPr>
        <p:txBody>
          <a:bodyPr>
            <a:noAutofit/>
          </a:bodyPr>
          <a:lstStyle/>
          <a:p>
            <a:r>
              <a:rPr lang="hu-HU" sz="2700" b="1" dirty="0"/>
              <a:t>IV. </a:t>
            </a:r>
            <a:r>
              <a:rPr lang="hu-HU" sz="2700" b="1" dirty="0" smtClean="0"/>
              <a:t>Egyéb aktuális </a:t>
            </a:r>
            <a:r>
              <a:rPr lang="hu-HU" sz="2700" b="1" dirty="0"/>
              <a:t>kérdések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996053"/>
            <a:ext cx="8280921" cy="438159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800" dirty="0"/>
              <a:t>A Kormány </a:t>
            </a:r>
            <a:r>
              <a:rPr lang="hu-HU" sz="1800" b="1" dirty="0" smtClean="0"/>
              <a:t>az </a:t>
            </a:r>
            <a:r>
              <a:rPr lang="hu-HU" sz="1800" b="1" dirty="0"/>
              <a:t>1014/2015. (I. 22.) Korm. határozatban </a:t>
            </a:r>
            <a:r>
              <a:rPr lang="hu-HU" sz="1800" dirty="0"/>
              <a:t>döntött az önkormányzati projekteket érintő legfontosabb rendelkezésekről. </a:t>
            </a:r>
            <a:r>
              <a:rPr lang="hu-HU" sz="1800" dirty="0" smtClean="0"/>
              <a:t>Ezek </a:t>
            </a:r>
            <a:r>
              <a:rPr lang="hu-HU" sz="1800" dirty="0"/>
              <a:t>a következők</a:t>
            </a:r>
            <a:r>
              <a:rPr lang="hu-HU" sz="1800" dirty="0" smtClean="0"/>
              <a:t>:</a:t>
            </a:r>
            <a:endParaRPr lang="hu-HU" sz="1800" dirty="0"/>
          </a:p>
          <a:p>
            <a:pPr lvl="0" indent="-161925" algn="just"/>
            <a:r>
              <a:rPr lang="hu-HU" sz="1800" dirty="0"/>
              <a:t>az Irányító Hatóság csak olyan kötelezettséget vállalhat, ahol a kedvezményezettek </a:t>
            </a:r>
            <a:r>
              <a:rPr lang="hu-HU" sz="1800" b="1" dirty="0"/>
              <a:t>az utolsó kifizetést 2015. december 31-ig</a:t>
            </a:r>
            <a:r>
              <a:rPr lang="hu-HU" sz="1800" dirty="0"/>
              <a:t> teljesítik</a:t>
            </a:r>
          </a:p>
          <a:p>
            <a:pPr lvl="0" indent="-161925" algn="just"/>
            <a:r>
              <a:rPr lang="hu-HU" sz="1800" dirty="0"/>
              <a:t>ha </a:t>
            </a:r>
            <a:r>
              <a:rPr lang="hu-HU" sz="1800" b="1" dirty="0"/>
              <a:t>az önkormányzat neki felróható okból késedelmet </a:t>
            </a:r>
            <a:r>
              <a:rPr lang="hu-HU" sz="1800" dirty="0"/>
              <a:t>szenved, </a:t>
            </a:r>
            <a:r>
              <a:rPr lang="hu-HU" sz="1800" b="1" dirty="0"/>
              <a:t>csökken</a:t>
            </a:r>
            <a:r>
              <a:rPr lang="hu-HU" sz="1800" dirty="0"/>
              <a:t> az önkormányzat részére 2016. évben nyújtandó </a:t>
            </a:r>
            <a:r>
              <a:rPr lang="hu-HU" sz="1800" b="1" dirty="0"/>
              <a:t>költségvetési </a:t>
            </a:r>
            <a:r>
              <a:rPr lang="hu-HU" sz="1800" b="1" dirty="0" smtClean="0"/>
              <a:t>támogatása</a:t>
            </a:r>
            <a:r>
              <a:rPr lang="hu-HU" sz="1800" dirty="0" smtClean="0"/>
              <a:t>, </a:t>
            </a:r>
            <a:r>
              <a:rPr lang="hu-HU" sz="1800" dirty="0"/>
              <a:t>a 2014–2020 közötti programozási időszakban a teljesítésig </a:t>
            </a:r>
            <a:r>
              <a:rPr lang="hu-HU" sz="1800" b="1" dirty="0"/>
              <a:t>nem köthet </a:t>
            </a:r>
            <a:r>
              <a:rPr lang="hu-HU" sz="1800" b="1" dirty="0" smtClean="0"/>
              <a:t>újabb támogatási </a:t>
            </a:r>
            <a:r>
              <a:rPr lang="hu-HU" sz="1800" b="1" dirty="0"/>
              <a:t>szerződést</a:t>
            </a:r>
            <a:r>
              <a:rPr lang="hu-HU" sz="1800" dirty="0"/>
              <a:t> európai uniós forrásra</a:t>
            </a:r>
          </a:p>
          <a:p>
            <a:pPr lvl="0" indent="-161925" algn="just"/>
            <a:r>
              <a:rPr lang="hu-HU" sz="1800" b="1" dirty="0"/>
              <a:t>2015. december 31-e után </a:t>
            </a:r>
            <a:r>
              <a:rPr lang="hu-HU" sz="1800" dirty="0"/>
              <a:t>kifizetett számla az OP terhére nem számolható el, ezen </a:t>
            </a:r>
            <a:r>
              <a:rPr lang="hu-HU" sz="1800" b="1" dirty="0"/>
              <a:t>költségeket az önkormányzat fedezi</a:t>
            </a:r>
          </a:p>
          <a:p>
            <a:pPr lvl="0" indent="-161925" algn="just"/>
            <a:r>
              <a:rPr lang="hu-HU" sz="1800" dirty="0"/>
              <a:t>az Irányító Hatóság a támogatási </a:t>
            </a:r>
            <a:r>
              <a:rPr lang="hu-HU" sz="1800" b="1" dirty="0"/>
              <a:t>szerződés megszüntetéséről </a:t>
            </a:r>
            <a:r>
              <a:rPr lang="hu-HU" sz="1800" dirty="0"/>
              <a:t>is dönthet, a támogatást </a:t>
            </a:r>
            <a:r>
              <a:rPr lang="hu-HU" sz="1800" b="1" dirty="0"/>
              <a:t>kamatokkal terhelten vissza kell fizetnie az önkormányzatnak</a:t>
            </a:r>
          </a:p>
          <a:p>
            <a:pPr indent="-161925" algn="just"/>
            <a:r>
              <a:rPr lang="hu-HU" sz="1800" dirty="0"/>
              <a:t>azoknak a (főként ivóvízminőség-javító) projekteknek a lezárásával kapcsolatban, amelyek 2015. december 31-ig csak a próbaüzemi fázisig jutnak el, erre vonatkozóan még nem ismertek </a:t>
            </a:r>
            <a:r>
              <a:rPr lang="hu-HU" sz="1800" dirty="0" smtClean="0"/>
              <a:t>teljes körűen </a:t>
            </a:r>
            <a:r>
              <a:rPr lang="hu-HU" sz="1800" dirty="0"/>
              <a:t>a szabályozások.</a:t>
            </a:r>
            <a:endParaRPr lang="hu-HU" sz="18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412776"/>
            <a:ext cx="79928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b="1" dirty="0" smtClean="0"/>
              <a:t>1. A </a:t>
            </a:r>
            <a:r>
              <a:rPr lang="hu-HU" sz="2200" b="1" dirty="0"/>
              <a:t>2007-2013 programozási időszak projektjeinek zárási feladatai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63791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836713"/>
            <a:ext cx="8352928" cy="504055"/>
          </a:xfrm>
        </p:spPr>
        <p:txBody>
          <a:bodyPr>
            <a:noAutofit/>
          </a:bodyPr>
          <a:lstStyle/>
          <a:p>
            <a:r>
              <a:rPr lang="hu-HU" sz="2700" b="1" dirty="0"/>
              <a:t>IV. </a:t>
            </a:r>
            <a:r>
              <a:rPr lang="hu-HU" sz="2700" b="1" dirty="0" smtClean="0"/>
              <a:t>Egyéb aktuális </a:t>
            </a:r>
            <a:r>
              <a:rPr lang="hu-HU" sz="2700" b="1" dirty="0"/>
              <a:t>kérdések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9618" y="1700808"/>
            <a:ext cx="8280921" cy="4680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1700" dirty="0"/>
              <a:t>A 2014-2020 programozási időszak uniós támogatását szabályozó nemzeti jogszabályi </a:t>
            </a:r>
            <a:r>
              <a:rPr lang="hu-HU" sz="1700" dirty="0" smtClean="0"/>
              <a:t>háttér: a </a:t>
            </a:r>
            <a:r>
              <a:rPr lang="hu-HU" sz="1700" b="1" dirty="0"/>
              <a:t>272/2014. (XI.5.) Korm. rendelet</a:t>
            </a:r>
            <a:r>
              <a:rPr lang="hu-HU" sz="1700" dirty="0"/>
              <a:t>. A rendelet tartalmazza az egyes alapok megnevezését (Európai Regionális Fejlesztési Alap, Európai Szociális Alap, Kohéziós Alap stb.) és rendeltetési </a:t>
            </a:r>
            <a:r>
              <a:rPr lang="hu-HU" sz="1700" dirty="0" smtClean="0"/>
              <a:t>célját. A </a:t>
            </a:r>
            <a:r>
              <a:rPr lang="hu-HU" sz="1700" dirty="0"/>
              <a:t>rendelet kiterjed:</a:t>
            </a:r>
          </a:p>
          <a:p>
            <a:pPr lvl="0" indent="-161925"/>
            <a:r>
              <a:rPr lang="hu-HU" sz="1700" dirty="0"/>
              <a:t>a felsorolt alapokból származó források terhére történő </a:t>
            </a:r>
            <a:r>
              <a:rPr lang="hu-HU" sz="1700" b="1" dirty="0"/>
              <a:t>kötelezettségek vállalására</a:t>
            </a:r>
            <a:r>
              <a:rPr lang="hu-HU" sz="1700" dirty="0"/>
              <a:t>, a  programok </a:t>
            </a:r>
            <a:r>
              <a:rPr lang="hu-HU" sz="1700" b="1" dirty="0"/>
              <a:t>tervezésére</a:t>
            </a:r>
            <a:r>
              <a:rPr lang="hu-HU" sz="1700" dirty="0"/>
              <a:t>, </a:t>
            </a:r>
            <a:r>
              <a:rPr lang="hu-HU" sz="1700" b="1" dirty="0"/>
              <a:t>végrehajtására, nyomon követésére</a:t>
            </a:r>
            <a:r>
              <a:rPr lang="hu-HU" sz="1700" dirty="0"/>
              <a:t>, </a:t>
            </a:r>
          </a:p>
          <a:p>
            <a:pPr indent="-161925"/>
            <a:r>
              <a:rPr lang="hu-HU" sz="1700" dirty="0"/>
              <a:t>továbbá a  </a:t>
            </a:r>
            <a:r>
              <a:rPr lang="hu-HU" sz="1700" b="1" dirty="0"/>
              <a:t>teljesítés ellenőrzésére</a:t>
            </a:r>
            <a:r>
              <a:rPr lang="hu-HU" sz="1700" dirty="0"/>
              <a:t>, a  felhasználásban, a  lebonyolításban, és az  ellenőrzésben részt vevő szervezetekre, a támogatást igénylőkre és a támogatásban részesülőkre. </a:t>
            </a:r>
          </a:p>
          <a:p>
            <a:pPr marL="0" indent="0">
              <a:buNone/>
            </a:pPr>
            <a:r>
              <a:rPr lang="hu-HU" sz="1700" dirty="0"/>
              <a:t>A </a:t>
            </a:r>
            <a:r>
              <a:rPr lang="hu-HU" sz="1700" b="1" dirty="0"/>
              <a:t>legfőbb változások a 2007-2013 közötti programozási időszakhoz képest</a:t>
            </a:r>
            <a:r>
              <a:rPr lang="hu-HU" sz="1700" dirty="0"/>
              <a:t>, hogy a rendelkezések</a:t>
            </a:r>
          </a:p>
          <a:p>
            <a:pPr lvl="0" indent="-161925">
              <a:spcBef>
                <a:spcPts val="0"/>
              </a:spcBef>
            </a:pPr>
            <a:r>
              <a:rPr lang="hu-HU" sz="1700" b="1" dirty="0"/>
              <a:t>egységes jogszabályi keretben</a:t>
            </a:r>
            <a:r>
              <a:rPr lang="hu-HU" sz="1700" dirty="0"/>
              <a:t> jelennek meg</a:t>
            </a:r>
          </a:p>
          <a:p>
            <a:pPr lvl="0" indent="-161925">
              <a:spcBef>
                <a:spcPts val="0"/>
              </a:spcBef>
            </a:pPr>
            <a:r>
              <a:rPr lang="hu-HU" sz="1700" dirty="0"/>
              <a:t>az </a:t>
            </a:r>
            <a:r>
              <a:rPr lang="hu-HU" sz="1700" b="1" dirty="0"/>
              <a:t>eljárásrendek egyszerűsödnek</a:t>
            </a:r>
            <a:r>
              <a:rPr lang="hu-HU" sz="1700" dirty="0"/>
              <a:t>, gyorsabbá válhat a projektek megvalósítása.</a:t>
            </a:r>
          </a:p>
          <a:p>
            <a:pPr lvl="0" indent="-161925">
              <a:spcBef>
                <a:spcPts val="0"/>
              </a:spcBef>
            </a:pPr>
            <a:r>
              <a:rPr lang="hu-HU" sz="1700" dirty="0"/>
              <a:t>a pályázatok </a:t>
            </a:r>
            <a:r>
              <a:rPr lang="hu-HU" sz="1700" b="1" dirty="0"/>
              <a:t>elektronikus úton </a:t>
            </a:r>
            <a:r>
              <a:rPr lang="hu-HU" sz="1700" dirty="0"/>
              <a:t>nyújthatók be</a:t>
            </a:r>
          </a:p>
          <a:p>
            <a:pPr indent="-161925">
              <a:spcBef>
                <a:spcPts val="0"/>
              </a:spcBef>
            </a:pPr>
            <a:r>
              <a:rPr lang="hu-HU" sz="1700" b="1" dirty="0"/>
              <a:t>új pályázatkezelő </a:t>
            </a:r>
            <a:r>
              <a:rPr lang="hu-HU" sz="1700" dirty="0"/>
              <a:t>elektronikus rendszert kell működtetni</a:t>
            </a:r>
            <a:r>
              <a:rPr lang="hu-HU" sz="1700" dirty="0" smtClean="0"/>
              <a:t>.</a:t>
            </a:r>
          </a:p>
          <a:p>
            <a:pPr marL="0" indent="0" algn="just">
              <a:buNone/>
            </a:pPr>
            <a:r>
              <a:rPr lang="hu-HU" sz="1700" dirty="0"/>
              <a:t>A költségkeretek az egyes projektelemek esetén limitáltak és eltérnek a 2007-2013 programozási időszakban alkalmazott feltételektől.</a:t>
            </a:r>
          </a:p>
          <a:p>
            <a:pPr marL="0" indent="0">
              <a:buNone/>
            </a:pPr>
            <a:endParaRPr lang="hu-HU" sz="17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300460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b="1" dirty="0" smtClean="0"/>
              <a:t>2. </a:t>
            </a:r>
            <a:r>
              <a:rPr lang="hu-HU" sz="2400" b="1" dirty="0"/>
              <a:t>A 2014-2020 programozási </a:t>
            </a:r>
            <a:r>
              <a:rPr lang="hu-HU" sz="2400" b="1" dirty="0" smtClean="0"/>
              <a:t>időszakról</a:t>
            </a:r>
            <a:endParaRPr lang="hu-HU" sz="2400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8418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2454013"/>
            <a:ext cx="8280921" cy="2199123"/>
          </a:xfrm>
        </p:spPr>
        <p:txBody>
          <a:bodyPr>
            <a:noAutofit/>
          </a:bodyPr>
          <a:lstStyle/>
          <a:p>
            <a:pPr marL="1617663" indent="-1617663" algn="ctr">
              <a:buNone/>
            </a:pPr>
            <a:r>
              <a:rPr lang="hu-HU" sz="6000" dirty="0"/>
              <a:t>Köszönöm </a:t>
            </a:r>
            <a:r>
              <a:rPr lang="hu-HU" sz="6000" dirty="0" smtClean="0"/>
              <a:t>megtisztelő</a:t>
            </a:r>
          </a:p>
          <a:p>
            <a:pPr marL="1617663" indent="-1617663" algn="ctr">
              <a:buNone/>
            </a:pPr>
            <a:r>
              <a:rPr lang="hu-HU" sz="6000" dirty="0" smtClean="0"/>
              <a:t>figyelmüket!</a:t>
            </a:r>
            <a:endParaRPr lang="hu-HU" sz="6000" dirty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5905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836713"/>
            <a:ext cx="8229600" cy="504056"/>
          </a:xfrm>
        </p:spPr>
        <p:txBody>
          <a:bodyPr>
            <a:noAutofit/>
          </a:bodyPr>
          <a:lstStyle/>
          <a:p>
            <a:r>
              <a:rPr lang="hu-HU" sz="2800" b="1" dirty="0" smtClean="0"/>
              <a:t>I. A helyi önkormányzatok rendszerének megújítása</a:t>
            </a:r>
            <a:endParaRPr lang="hu-HU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916832"/>
            <a:ext cx="8280921" cy="452561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dirty="0" smtClean="0"/>
              <a:t>A tanácsrendszert felváltották a helyi önkormányzatok demokratikus rendszere</a:t>
            </a:r>
          </a:p>
          <a:p>
            <a:pPr marL="182563" indent="0" algn="just">
              <a:buNone/>
            </a:pPr>
            <a:r>
              <a:rPr lang="hu-HU" sz="2000" b="1" dirty="0" smtClean="0"/>
              <a:t>„erős” önkormányzatok</a:t>
            </a:r>
          </a:p>
          <a:p>
            <a:pPr marL="719138" indent="-179388" algn="just" defTabSz="808038"/>
            <a:r>
              <a:rPr lang="hu-HU" sz="2000" dirty="0"/>
              <a:t>n</a:t>
            </a:r>
            <a:r>
              <a:rPr lang="hu-HU" sz="2000" dirty="0" smtClean="0"/>
              <a:t>agyfokú önállóság,</a:t>
            </a:r>
          </a:p>
          <a:p>
            <a:pPr marL="719138" indent="-179388" algn="just" defTabSz="808038"/>
            <a:r>
              <a:rPr lang="hu-HU" sz="2000" dirty="0"/>
              <a:t>s</a:t>
            </a:r>
            <a:r>
              <a:rPr lang="hu-HU" sz="2000" dirty="0" smtClean="0"/>
              <a:t>zéles feladat-és hatáskör,</a:t>
            </a:r>
          </a:p>
          <a:p>
            <a:pPr marL="719138" indent="-179388" algn="just" defTabSz="808038"/>
            <a:r>
              <a:rPr lang="hu-HU" sz="2000" dirty="0"/>
              <a:t>m</a:t>
            </a:r>
            <a:r>
              <a:rPr lang="hu-HU" sz="2000" dirty="0" smtClean="0"/>
              <a:t>eghatározó szerep a közszolgáltatások biztosításában</a:t>
            </a:r>
            <a:endParaRPr lang="hu-HU" sz="2000" dirty="0"/>
          </a:p>
          <a:p>
            <a:pPr marL="182563" indent="0" algn="just">
              <a:buNone/>
            </a:pPr>
            <a:r>
              <a:rPr lang="hu-HU" sz="2000" b="1" dirty="0"/>
              <a:t>u</a:t>
            </a:r>
            <a:r>
              <a:rPr lang="hu-HU" sz="2000" b="1" dirty="0" smtClean="0"/>
              <a:t>gyanakkor</a:t>
            </a:r>
          </a:p>
          <a:p>
            <a:pPr marL="719138" indent="-179388" algn="just" defTabSz="808038"/>
            <a:r>
              <a:rPr lang="hu-HU" sz="2000" dirty="0"/>
              <a:t>s</a:t>
            </a:r>
            <a:r>
              <a:rPr lang="hu-HU" sz="2000" dirty="0" smtClean="0"/>
              <a:t>zétaprózódott településszerkezet, széles feladat- és hatásköri rendszer,</a:t>
            </a:r>
          </a:p>
          <a:p>
            <a:pPr marL="719138" indent="-179388" algn="just" defTabSz="808038"/>
            <a:r>
              <a:rPr lang="hu-HU" sz="2000" dirty="0" smtClean="0"/>
              <a:t>a méretgazdaságosság hiánya, alacsony társulási hajlandóság,</a:t>
            </a:r>
          </a:p>
          <a:p>
            <a:pPr marL="719138" indent="-179388" algn="just" defTabSz="808038"/>
            <a:r>
              <a:rPr lang="hu-HU" sz="2000" dirty="0" smtClean="0"/>
              <a:t>finanszírozási problémák, nagyfokú eladósodás,</a:t>
            </a:r>
          </a:p>
          <a:p>
            <a:pPr marL="719138" indent="-179388" algn="just" defTabSz="808038">
              <a:spcAft>
                <a:spcPts val="600"/>
              </a:spcAft>
            </a:pPr>
            <a:r>
              <a:rPr lang="hu-HU" sz="2000" dirty="0" smtClean="0"/>
              <a:t>gyenge állami kontroll.</a:t>
            </a:r>
          </a:p>
          <a:p>
            <a:pPr marL="0" indent="0" algn="just">
              <a:buNone/>
            </a:pPr>
            <a:r>
              <a:rPr lang="hu-HU" sz="2000" dirty="0" smtClean="0"/>
              <a:t>2010-re </a:t>
            </a:r>
            <a:r>
              <a:rPr lang="hu-HU" sz="2000" b="1" dirty="0" smtClean="0"/>
              <a:t>az átfogó megújítás </a:t>
            </a:r>
            <a:r>
              <a:rPr lang="hu-HU" sz="2000" dirty="0" smtClean="0"/>
              <a:t>elkerülhetetlenné vált.</a:t>
            </a:r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375635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/>
              <a:t>1. Az önkormányzati rendszer kialakulása és fejlődése</a:t>
            </a:r>
            <a:endParaRPr lang="hu-HU" sz="24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70955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854189"/>
            <a:ext cx="8229600" cy="504056"/>
          </a:xfrm>
        </p:spPr>
        <p:txBody>
          <a:bodyPr>
            <a:noAutofit/>
          </a:bodyPr>
          <a:lstStyle/>
          <a:p>
            <a:r>
              <a:rPr lang="hu-HU" sz="2800" b="1" dirty="0" smtClean="0"/>
              <a:t>I. A helyi önkormányzatok rendszerének megújítása</a:t>
            </a:r>
            <a:endParaRPr lang="hu-HU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837300"/>
            <a:ext cx="8280921" cy="45976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hu-HU" sz="2000" dirty="0" smtClean="0"/>
              <a:t>Az államszerkezet átalakulásának részeként az új Alaptörvényre építkezve született meg a Magyarország helyi önkormányzatairól szóló 2011. évi CLXXXIX. törvény.</a:t>
            </a:r>
          </a:p>
          <a:p>
            <a:pPr marL="1703388" indent="-1703388" algn="just">
              <a:spcAft>
                <a:spcPts val="600"/>
              </a:spcAft>
              <a:buNone/>
            </a:pPr>
            <a:r>
              <a:rPr lang="hu-HU" sz="2000" b="1" dirty="0" smtClean="0"/>
              <a:t>Alapvető cél: </a:t>
            </a:r>
            <a:r>
              <a:rPr lang="hu-HU" sz="2000" dirty="0" smtClean="0"/>
              <a:t>modern, hatékony, feladatorientált, fenntartható rendszer  kialakítása</a:t>
            </a:r>
          </a:p>
          <a:p>
            <a:pPr marL="0" indent="0" algn="just">
              <a:buNone/>
            </a:pPr>
            <a:r>
              <a:rPr lang="hu-HU" sz="2000" b="1" dirty="0" smtClean="0"/>
              <a:t>Az </a:t>
            </a:r>
            <a:r>
              <a:rPr lang="hu-HU" sz="2000" b="1" dirty="0" err="1" smtClean="0"/>
              <a:t>Mötv</a:t>
            </a:r>
            <a:r>
              <a:rPr lang="hu-HU" sz="2000" b="1" dirty="0" smtClean="0"/>
              <a:t>. megalkotása és hatálybalépése:</a:t>
            </a:r>
            <a:endParaRPr lang="hu-HU" sz="2000" b="1" dirty="0"/>
          </a:p>
          <a:p>
            <a:pPr marL="1614488" indent="-160338" algn="just"/>
            <a:r>
              <a:rPr lang="hu-HU" sz="2000" dirty="0" smtClean="0"/>
              <a:t>2012</a:t>
            </a:r>
            <a:r>
              <a:rPr lang="hu-HU" sz="2000" dirty="0"/>
              <a:t>. január 1</a:t>
            </a:r>
            <a:r>
              <a:rPr lang="hu-HU" sz="2000" dirty="0" smtClean="0"/>
              <a:t>. – megyei </a:t>
            </a:r>
            <a:r>
              <a:rPr lang="hu-HU" sz="2000" dirty="0"/>
              <a:t>önkormányzatok, vagyongazdálkodás, törvényességi felügyelet; </a:t>
            </a:r>
          </a:p>
          <a:p>
            <a:pPr marL="1614488" indent="-160338" algn="just"/>
            <a:r>
              <a:rPr lang="hu-HU" sz="2000" dirty="0" smtClean="0"/>
              <a:t>2013</a:t>
            </a:r>
            <a:r>
              <a:rPr lang="hu-HU" sz="2000" dirty="0"/>
              <a:t>. január 1. – testület, hivatal, társulások; </a:t>
            </a:r>
          </a:p>
          <a:p>
            <a:pPr marL="1614488" indent="-160338" algn="just">
              <a:spcAft>
                <a:spcPts val="600"/>
              </a:spcAft>
            </a:pPr>
            <a:r>
              <a:rPr lang="hu-HU" sz="2000" dirty="0" smtClean="0"/>
              <a:t>2014</a:t>
            </a:r>
            <a:r>
              <a:rPr lang="hu-HU" sz="2000" dirty="0"/>
              <a:t>. október 12. – polgármesterek, képviselők, összeférhetetlenség, méltatlanság</a:t>
            </a:r>
            <a:r>
              <a:rPr lang="hu-HU" sz="2000" dirty="0" smtClean="0"/>
              <a:t>.</a:t>
            </a:r>
          </a:p>
          <a:p>
            <a:pPr marL="0" indent="0" algn="just">
              <a:buNone/>
            </a:pPr>
            <a:r>
              <a:rPr lang="hu-HU" sz="2000" b="1" dirty="0" smtClean="0"/>
              <a:t>További törvények: </a:t>
            </a:r>
            <a:r>
              <a:rPr lang="hu-HU" sz="2000" dirty="0" smtClean="0"/>
              <a:t>nemzeti vagyonról, a közszolgálati tisztviselőkről, a nemzetiségekről, gazdasági stabilitásról, járások rendszeréről.</a:t>
            </a:r>
            <a:endParaRPr lang="hu-HU" sz="2000" b="1" dirty="0"/>
          </a:p>
          <a:p>
            <a:pPr marL="1617663" indent="-1617663" algn="just">
              <a:buNone/>
            </a:pPr>
            <a:endParaRPr lang="hu-HU" sz="2000" b="1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375635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/>
              <a:t>2. Az önkormányzati rendszer reformja</a:t>
            </a:r>
            <a:endParaRPr lang="hu-HU" sz="24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4197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908720"/>
            <a:ext cx="8229600" cy="504056"/>
          </a:xfrm>
        </p:spPr>
        <p:txBody>
          <a:bodyPr>
            <a:noAutofit/>
          </a:bodyPr>
          <a:lstStyle/>
          <a:p>
            <a:r>
              <a:rPr lang="hu-HU" sz="2800" b="1" dirty="0" smtClean="0"/>
              <a:t>I. A helyi önkormányzatok rendszerének megújítása</a:t>
            </a:r>
            <a:endParaRPr lang="hu-HU" sz="28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1354" y="2238863"/>
            <a:ext cx="8280921" cy="4214473"/>
          </a:xfrm>
        </p:spPr>
        <p:txBody>
          <a:bodyPr>
            <a:noAutofit/>
          </a:bodyPr>
          <a:lstStyle/>
          <a:p>
            <a:pPr marL="1617663" indent="-1617663" algn="just">
              <a:buNone/>
            </a:pPr>
            <a:r>
              <a:rPr lang="hu-HU" sz="1800" b="1" dirty="0" smtClean="0"/>
              <a:t>A szabályozás súlyponti elemei:</a:t>
            </a:r>
          </a:p>
          <a:p>
            <a:pPr lvl="0" indent="-160338"/>
            <a:r>
              <a:rPr lang="hu-HU" sz="1700" dirty="0"/>
              <a:t>a lakosság önszerveződő közösségeinek támogatása, </a:t>
            </a:r>
            <a:r>
              <a:rPr lang="hu-HU" sz="1700" b="1" dirty="0"/>
              <a:t>a település önfenntartó képességének erősítése</a:t>
            </a:r>
            <a:r>
              <a:rPr lang="hu-HU" sz="1700" dirty="0"/>
              <a:t>,</a:t>
            </a:r>
          </a:p>
          <a:p>
            <a:pPr lvl="0" indent="-160338"/>
            <a:r>
              <a:rPr lang="hu-HU" sz="1700" b="1" dirty="0"/>
              <a:t>az állami és önkormányzati feladatok újraszabályozása</a:t>
            </a:r>
            <a:r>
              <a:rPr lang="hu-HU" sz="1700" dirty="0"/>
              <a:t>, az önkormányzati feladatok pontosabb és differenciáltabb meghatározása,</a:t>
            </a:r>
          </a:p>
          <a:p>
            <a:pPr lvl="0" indent="-160338"/>
            <a:r>
              <a:rPr lang="hu-HU" sz="1700" b="1" dirty="0"/>
              <a:t>a polgármester </a:t>
            </a:r>
            <a:r>
              <a:rPr lang="hu-HU" sz="1700" dirty="0"/>
              <a:t>státuszának, feladat- és hatáskörének </a:t>
            </a:r>
            <a:r>
              <a:rPr lang="hu-HU" sz="1700" b="1" dirty="0"/>
              <a:t>megerősítése</a:t>
            </a:r>
            <a:r>
              <a:rPr lang="hu-HU" sz="1700" dirty="0"/>
              <a:t>,</a:t>
            </a:r>
          </a:p>
          <a:p>
            <a:pPr lvl="0" indent="-160338"/>
            <a:r>
              <a:rPr lang="hu-HU" sz="1700" dirty="0"/>
              <a:t>összeférhetetlenség, méltatlanság jogintézményének </a:t>
            </a:r>
            <a:r>
              <a:rPr lang="hu-HU" sz="1700" dirty="0" smtClean="0"/>
              <a:t>szabályozása,</a:t>
            </a:r>
            <a:endParaRPr lang="hu-HU" sz="1700" dirty="0"/>
          </a:p>
          <a:p>
            <a:pPr lvl="0" indent="-160338"/>
            <a:r>
              <a:rPr lang="hu-HU" sz="1700" b="1" dirty="0"/>
              <a:t>új feladatfinanszírozási rendszer kialakítása</a:t>
            </a:r>
            <a:r>
              <a:rPr lang="hu-HU" sz="1700" dirty="0"/>
              <a:t>, a működőképesség fenntartása, </a:t>
            </a:r>
          </a:p>
          <a:p>
            <a:pPr lvl="0" indent="-160338"/>
            <a:r>
              <a:rPr lang="hu-HU" sz="1700" dirty="0"/>
              <a:t>a közös önkormányzati hivatal struktúrájának kialakítása, </a:t>
            </a:r>
          </a:p>
          <a:p>
            <a:pPr lvl="0" indent="-160338"/>
            <a:r>
              <a:rPr lang="hu-HU" sz="1700" b="1" dirty="0"/>
              <a:t>a megyei önkormányzatok feladatkörének változása</a:t>
            </a:r>
            <a:r>
              <a:rPr lang="hu-HU" sz="1700" dirty="0"/>
              <a:t>,</a:t>
            </a:r>
          </a:p>
          <a:p>
            <a:pPr lvl="0" indent="-160338"/>
            <a:r>
              <a:rPr lang="hu-HU" sz="1700" dirty="0"/>
              <a:t>a törvényességi felügyelet eszközrendszerének kialakítása, </a:t>
            </a:r>
          </a:p>
          <a:p>
            <a:pPr lvl="0" indent="-160338">
              <a:spcAft>
                <a:spcPts val="600"/>
              </a:spcAft>
            </a:pPr>
            <a:r>
              <a:rPr lang="hu-HU" sz="1700" dirty="0"/>
              <a:t>a helyi önkormányzatok kötelezettségvállalására vonatkozó </a:t>
            </a:r>
            <a:r>
              <a:rPr lang="hu-HU" sz="1700" dirty="0" smtClean="0"/>
              <a:t>új szabályzás</a:t>
            </a:r>
          </a:p>
          <a:p>
            <a:pPr marL="0" lvl="0" indent="0">
              <a:spcAft>
                <a:spcPts val="600"/>
              </a:spcAft>
              <a:buNone/>
            </a:pPr>
            <a:r>
              <a:rPr lang="hu-HU" sz="1800" dirty="0" smtClean="0"/>
              <a:t>Az elfogadás óta több, mint húsz esetben módosult.</a:t>
            </a:r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635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375634"/>
            <a:ext cx="79928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200" b="1" dirty="0" smtClean="0"/>
              <a:t>3. A Magyarország </a:t>
            </a:r>
            <a:r>
              <a:rPr lang="hu-HU" sz="2200" b="1" dirty="0"/>
              <a:t>helyi önkormányzatairól szóló </a:t>
            </a:r>
            <a:endParaRPr lang="hu-HU" sz="2200" b="1" dirty="0" smtClean="0"/>
          </a:p>
          <a:p>
            <a:pPr algn="ctr"/>
            <a:r>
              <a:rPr lang="hu-HU" sz="2200" b="1" dirty="0" smtClean="0"/>
              <a:t>2011</a:t>
            </a:r>
            <a:r>
              <a:rPr lang="hu-HU" sz="2200" b="1" dirty="0"/>
              <a:t>. évi CLXXXIX. </a:t>
            </a:r>
            <a:r>
              <a:rPr lang="hu-HU" sz="2200" b="1" dirty="0" smtClean="0"/>
              <a:t>törvény</a:t>
            </a:r>
            <a:endParaRPr lang="hu-HU" sz="22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39128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772555"/>
            <a:ext cx="8964488" cy="568213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II. A helyi önkormányzatok által ellátott feladatok rendszere</a:t>
            </a:r>
            <a:endParaRPr lang="hu-HU" sz="27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43443" y="1654497"/>
            <a:ext cx="8280921" cy="4787949"/>
          </a:xfrm>
        </p:spPr>
        <p:txBody>
          <a:bodyPr>
            <a:noAutofit/>
          </a:bodyPr>
          <a:lstStyle/>
          <a:p>
            <a:pPr marL="1617663" indent="-1617663" algn="just">
              <a:buNone/>
            </a:pPr>
            <a:r>
              <a:rPr lang="hu-HU" sz="1900" b="1" dirty="0" smtClean="0"/>
              <a:t>A helyi önkormányzatok és szerveik ellátnak</a:t>
            </a:r>
          </a:p>
          <a:p>
            <a:pPr marL="719138" indent="-169863" algn="just"/>
            <a:r>
              <a:rPr lang="hu-HU" sz="1900" b="1" dirty="0" smtClean="0"/>
              <a:t>önkormányzati feladat-és hatásköröket</a:t>
            </a:r>
          </a:p>
          <a:p>
            <a:pPr marL="2160588" indent="-187325" algn="just">
              <a:buFont typeface="Wingdings" panose="05000000000000000000" pitchFamily="2" charset="2"/>
              <a:buChar char="§"/>
            </a:pPr>
            <a:r>
              <a:rPr lang="hu-HU" sz="1900" dirty="0" smtClean="0"/>
              <a:t>kötelező (kizárólag a törvény arányos támogatásával együtt),</a:t>
            </a:r>
          </a:p>
          <a:p>
            <a:pPr marL="2160588" indent="-187325" algn="just">
              <a:buFont typeface="Wingdings" panose="05000000000000000000" pitchFamily="2" charset="2"/>
              <a:buChar char="§"/>
            </a:pPr>
            <a:r>
              <a:rPr lang="hu-HU" sz="1900" dirty="0"/>
              <a:t>f</a:t>
            </a:r>
            <a:r>
              <a:rPr lang="hu-HU" sz="1900" dirty="0" smtClean="0"/>
              <a:t>akultatív (saját, illetve külön forrás terhére),</a:t>
            </a:r>
            <a:endParaRPr lang="hu-HU" sz="1900" dirty="0"/>
          </a:p>
          <a:p>
            <a:pPr marL="719138" indent="-169863" algn="just">
              <a:spcAft>
                <a:spcPts val="600"/>
              </a:spcAft>
            </a:pPr>
            <a:r>
              <a:rPr lang="hu-HU" sz="1900" b="1" dirty="0" smtClean="0"/>
              <a:t>államigazgatási feladat- és hatásköröket</a:t>
            </a:r>
          </a:p>
          <a:p>
            <a:pPr marL="0" indent="0" algn="just">
              <a:buNone/>
            </a:pPr>
            <a:r>
              <a:rPr lang="hu-HU" sz="1900" b="1" dirty="0" smtClean="0"/>
              <a:t>Kötelező a differenciált feladat-telepítés </a:t>
            </a:r>
            <a:r>
              <a:rPr lang="hu-HU" sz="1900" dirty="0" smtClean="0"/>
              <a:t>és a szakmai szabályok meghatározása</a:t>
            </a:r>
          </a:p>
          <a:p>
            <a:pPr marL="719138" indent="-169863" algn="just"/>
            <a:r>
              <a:rPr lang="hu-HU" sz="1900" dirty="0" smtClean="0"/>
              <a:t>általános követelmény (gazdasági teljesítőképesség, lakosságszám, testület),</a:t>
            </a:r>
          </a:p>
          <a:p>
            <a:pPr marL="719138" indent="-169863" algn="just">
              <a:spcAft>
                <a:spcPts val="600"/>
              </a:spcAft>
            </a:pPr>
            <a:r>
              <a:rPr lang="hu-HU" sz="1900" dirty="0" smtClean="0"/>
              <a:t>önkormányzati típusonként</a:t>
            </a:r>
            <a:endParaRPr lang="hu-HU" sz="1900" dirty="0"/>
          </a:p>
          <a:p>
            <a:pPr marL="0" indent="0" algn="just">
              <a:buNone/>
            </a:pPr>
            <a:r>
              <a:rPr lang="hu-HU" sz="1900" b="1" dirty="0" smtClean="0"/>
              <a:t>A feladat-ellátás szabadsága és korlátai</a:t>
            </a:r>
          </a:p>
          <a:p>
            <a:pPr marL="719138" indent="-179388" algn="just"/>
            <a:r>
              <a:rPr lang="hu-HU" sz="1900" dirty="0" smtClean="0"/>
              <a:t>a feladatait ellátható intézmény (költségvetési szerv, gazdasági társaság) alapításával a szolgáltatás megvásárlásával, társulás létrehozásával,</a:t>
            </a:r>
          </a:p>
          <a:p>
            <a:pPr marL="719138" indent="-179388" algn="just"/>
            <a:r>
              <a:rPr lang="hu-HU" sz="1900" dirty="0" smtClean="0"/>
              <a:t>az ágazati törvény előírhatja egyes közszolgáltatások kötelező formában történő ellátását</a:t>
            </a:r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663635" y="1253951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/>
              <a:t>1. A feladat-telepítés elvei, követelményei</a:t>
            </a:r>
            <a:endParaRPr lang="hu-HU" sz="24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03574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964488" cy="504056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II. A helyi önkormányzatok által ellátott feladatok rendszere</a:t>
            </a:r>
            <a:endParaRPr lang="hu-HU" sz="27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876252"/>
            <a:ext cx="8280921" cy="4577084"/>
          </a:xfrm>
        </p:spPr>
        <p:txBody>
          <a:bodyPr>
            <a:noAutofit/>
          </a:bodyPr>
          <a:lstStyle/>
          <a:p>
            <a:pPr marL="1617663" indent="-1617663" algn="just">
              <a:buNone/>
            </a:pPr>
            <a:r>
              <a:rPr lang="hu-HU" sz="1600" dirty="0"/>
              <a:t>A feladatátrendeződés alapvető jellemzője: </a:t>
            </a:r>
            <a:r>
              <a:rPr lang="hu-HU" sz="1600" b="1" dirty="0"/>
              <a:t>nagyobb állami </a:t>
            </a:r>
            <a:r>
              <a:rPr lang="hu-HU" sz="1600" b="1" dirty="0" smtClean="0"/>
              <a:t>szerepvállalás</a:t>
            </a:r>
            <a:endParaRPr lang="hu-HU" sz="1600" b="1" dirty="0"/>
          </a:p>
          <a:p>
            <a:pPr marL="1617663" indent="-1617663" algn="just">
              <a:buNone/>
            </a:pPr>
            <a:r>
              <a:rPr lang="hu-HU" sz="1600" b="1" dirty="0"/>
              <a:t>Az államigazgatási feladatok </a:t>
            </a:r>
            <a:r>
              <a:rPr lang="hu-HU" sz="1600" dirty="0"/>
              <a:t>tekintetében általánosságban elmondható, </a:t>
            </a:r>
            <a:r>
              <a:rPr lang="hu-HU" sz="1600" dirty="0" smtClean="0"/>
              <a:t>hogy</a:t>
            </a:r>
            <a:endParaRPr lang="hu-HU" sz="1600" dirty="0"/>
          </a:p>
          <a:p>
            <a:pPr marL="625475" indent="-173038" algn="just">
              <a:buNone/>
            </a:pPr>
            <a:r>
              <a:rPr lang="hu-HU" sz="1600" dirty="0"/>
              <a:t>•	az önkormányzatok által ellátott feladatok mintegy 40 %-kal </a:t>
            </a:r>
            <a:r>
              <a:rPr lang="hu-HU" sz="1600" dirty="0" smtClean="0"/>
              <a:t>csökkentek,</a:t>
            </a:r>
            <a:endParaRPr lang="hu-HU" sz="1600" dirty="0"/>
          </a:p>
          <a:p>
            <a:pPr marL="625475" indent="-173038" algn="just">
              <a:spcAft>
                <a:spcPts val="600"/>
              </a:spcAft>
              <a:buNone/>
            </a:pPr>
            <a:r>
              <a:rPr lang="hu-HU" sz="1600" dirty="0"/>
              <a:t>•	az okmányirodák is a járási hivatalokhoz </a:t>
            </a:r>
            <a:r>
              <a:rPr lang="hu-HU" sz="1600" dirty="0" smtClean="0"/>
              <a:t>kerültek</a:t>
            </a:r>
            <a:endParaRPr lang="hu-HU" sz="1600" dirty="0"/>
          </a:p>
          <a:p>
            <a:pPr marL="1885950" indent="-1885950" algn="just">
              <a:spcAft>
                <a:spcPts val="600"/>
              </a:spcAft>
              <a:buNone/>
            </a:pPr>
            <a:r>
              <a:rPr lang="hu-HU" sz="1600" b="1" dirty="0"/>
              <a:t>Várható változások: </a:t>
            </a:r>
            <a:r>
              <a:rPr lang="hu-HU" sz="1600" dirty="0"/>
              <a:t>a folyamat nem fejeződött be, több feladat tekintetében (anyakönyv, vadkárelhárítás, ipar-kereskedelem stb.) lehetséges további hatáskörök járási hivatalhoz történő telepítésére</a:t>
            </a:r>
            <a:r>
              <a:rPr lang="hu-HU" sz="1600" dirty="0" smtClean="0"/>
              <a:t>.</a:t>
            </a:r>
            <a:endParaRPr lang="hu-HU" sz="1600" dirty="0"/>
          </a:p>
          <a:p>
            <a:pPr marL="1617663" indent="-1617663" algn="just">
              <a:spcBef>
                <a:spcPts val="600"/>
              </a:spcBef>
              <a:buNone/>
            </a:pPr>
            <a:r>
              <a:rPr lang="hu-HU" sz="1600" b="1" dirty="0"/>
              <a:t>Az egészségügy területén </a:t>
            </a:r>
            <a:r>
              <a:rPr lang="hu-HU" sz="1600" dirty="0"/>
              <a:t>bekövetkezett változások:</a:t>
            </a:r>
          </a:p>
          <a:p>
            <a:pPr marL="625475" indent="-173038" algn="just">
              <a:buNone/>
            </a:pPr>
            <a:r>
              <a:rPr lang="hu-HU" sz="1600" dirty="0"/>
              <a:t>•	az egészségügyi szakellátás (fekvőbeteg- és járóbeteg-szakellátás) állami feladat </a:t>
            </a:r>
            <a:r>
              <a:rPr lang="hu-HU" sz="1600" dirty="0" smtClean="0"/>
              <a:t>lett, </a:t>
            </a:r>
            <a:endParaRPr lang="hu-HU" sz="1600" dirty="0"/>
          </a:p>
          <a:p>
            <a:pPr marL="625475" indent="-173038" algn="just">
              <a:buNone/>
            </a:pPr>
            <a:r>
              <a:rPr lang="hu-HU" sz="1600" dirty="0"/>
              <a:t>•	az önkormányzatok feladata a szakellátások területén főszabályként a járóbeteg-ellátást biztosító nem integrált rendelőintézetek </a:t>
            </a:r>
            <a:r>
              <a:rPr lang="hu-HU" sz="1600" dirty="0" smtClean="0"/>
              <a:t>működtetése,</a:t>
            </a:r>
            <a:endParaRPr lang="hu-HU" sz="1600" dirty="0"/>
          </a:p>
          <a:p>
            <a:pPr marL="625475" indent="-173038" algn="just">
              <a:buNone/>
            </a:pPr>
            <a:r>
              <a:rPr lang="hu-HU" sz="1600" dirty="0"/>
              <a:t>•	az alapellátásról továbbra is önkormányzati feladat maradt (külön törvény az egészségügyi alapellátásról</a:t>
            </a:r>
            <a:r>
              <a:rPr lang="hu-HU" sz="1600" dirty="0" smtClean="0"/>
              <a:t>)</a:t>
            </a:r>
            <a:endParaRPr lang="hu-HU" sz="1600" dirty="0"/>
          </a:p>
          <a:p>
            <a:pPr marL="1617663" indent="-1617663" algn="just">
              <a:buNone/>
            </a:pPr>
            <a:r>
              <a:rPr lang="hu-HU" sz="1600" b="1" dirty="0"/>
              <a:t>Várható változások: </a:t>
            </a:r>
            <a:r>
              <a:rPr lang="hu-HU" sz="1600" dirty="0"/>
              <a:t>az önkormányzati területet érintően nincs tervben rendszerszintű átalakítás, az alapellátás „kapuőr” szerepének erősítése (praxisközösség, csoportpraxis), a háziorvosi feladatok finanszírozásának növekedése várható.</a:t>
            </a:r>
          </a:p>
          <a:p>
            <a:pPr marL="1617663" indent="-1617663" algn="just">
              <a:buNone/>
            </a:pPr>
            <a:endParaRPr lang="hu-HU" sz="18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483615" y="126876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2</a:t>
            </a:r>
            <a:r>
              <a:rPr lang="hu-HU" sz="2000" b="1" dirty="0"/>
              <a:t>. A helyi önkormányzatok által ellátott feladatok változása 2010 </a:t>
            </a:r>
            <a:r>
              <a:rPr lang="hu-HU" sz="2000" b="1" dirty="0" smtClean="0"/>
              <a:t>után, </a:t>
            </a:r>
          </a:p>
          <a:p>
            <a:pPr algn="ctr"/>
            <a:r>
              <a:rPr lang="hu-HU" sz="2000" b="1" dirty="0" smtClean="0"/>
              <a:t>a várható további változások </a:t>
            </a:r>
            <a:endParaRPr lang="hu-HU" sz="20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94440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964488" cy="504056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II. A helyi önkormányzatok által ellátott feladatok rendszere</a:t>
            </a:r>
            <a:endParaRPr lang="hu-HU" sz="27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993757"/>
            <a:ext cx="8280921" cy="4448689"/>
          </a:xfrm>
        </p:spPr>
        <p:txBody>
          <a:bodyPr>
            <a:noAutofit/>
          </a:bodyPr>
          <a:lstStyle/>
          <a:p>
            <a:pPr marL="1617663" indent="-1617663" algn="just">
              <a:buNone/>
            </a:pPr>
            <a:endParaRPr lang="hu-H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1617663" indent="-1617663" algn="just">
              <a:buNone/>
            </a:pPr>
            <a:endParaRPr lang="hu-HU" sz="18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483615" y="126876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2</a:t>
            </a:r>
            <a:r>
              <a:rPr lang="hu-HU" sz="2000" b="1" dirty="0"/>
              <a:t>. A helyi önkormányzatok által ellátott feladatok változása 2010 </a:t>
            </a:r>
            <a:r>
              <a:rPr lang="hu-HU" sz="2000" b="1" dirty="0" smtClean="0"/>
              <a:t>után, </a:t>
            </a:r>
          </a:p>
          <a:p>
            <a:pPr algn="ctr"/>
            <a:r>
              <a:rPr lang="hu-HU" sz="2000" b="1" dirty="0" smtClean="0"/>
              <a:t>a várható további változások </a:t>
            </a:r>
            <a:endParaRPr lang="hu-HU" sz="20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75166" y="1990576"/>
            <a:ext cx="846137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b="1" dirty="0"/>
              <a:t>A szociális, gyámügyi/gyermekvédelmi </a:t>
            </a:r>
            <a:r>
              <a:rPr lang="hu-HU" dirty="0"/>
              <a:t>területen:</a:t>
            </a:r>
          </a:p>
          <a:p>
            <a:pPr marL="625475" indent="-173038" algn="just"/>
            <a:r>
              <a:rPr lang="hu-HU" dirty="0"/>
              <a:t>•	a gyámhatósági feladatok ellátása legnagyobb részben a járási hivatalokhoz </a:t>
            </a:r>
            <a:r>
              <a:rPr lang="hu-HU" dirty="0" smtClean="0"/>
              <a:t>került,</a:t>
            </a:r>
            <a:endParaRPr lang="hu-HU" dirty="0"/>
          </a:p>
          <a:p>
            <a:pPr marL="625475" indent="-173038" algn="just"/>
            <a:r>
              <a:rPr lang="hu-HU" dirty="0"/>
              <a:t>•	alanyi jogon járó segélyeket az állam biztosítja (járási hivatal</a:t>
            </a:r>
            <a:r>
              <a:rPr lang="hu-HU" dirty="0" smtClean="0"/>
              <a:t>),</a:t>
            </a:r>
            <a:endParaRPr lang="hu-HU" dirty="0"/>
          </a:p>
          <a:p>
            <a:pPr marL="625475" indent="-173038" algn="just">
              <a:spcAft>
                <a:spcPts val="600"/>
              </a:spcAft>
            </a:pPr>
            <a:r>
              <a:rPr lang="hu-HU" dirty="0"/>
              <a:t>•	a helyi önkormányzatok által mérlegelésen alapuló települési támogatás nyújtható </a:t>
            </a:r>
          </a:p>
          <a:p>
            <a:pPr algn="just">
              <a:spcAft>
                <a:spcPts val="600"/>
              </a:spcAft>
            </a:pPr>
            <a:r>
              <a:rPr lang="hu-HU" dirty="0"/>
              <a:t>Ezen a területen alapvető változás nem várható, legfeljebb kisebb módosításokra kerülhet sor. Aktuális feladat, hogy </a:t>
            </a:r>
            <a:r>
              <a:rPr lang="hu-HU" b="1" dirty="0"/>
              <a:t>a helyi önkormányzatoknak 2015. október 31-éig felül kell vizsgálniuk a családsegítés,</a:t>
            </a:r>
            <a:r>
              <a:rPr lang="hu-HU" dirty="0"/>
              <a:t> </a:t>
            </a:r>
            <a:r>
              <a:rPr lang="hu-HU" b="1" dirty="0"/>
              <a:t>illetve a gyermekjóléti szolgáltatások ellátásának módját</a:t>
            </a:r>
            <a:r>
              <a:rPr lang="hu-HU" dirty="0"/>
              <a:t>, szervezeti kereteit, valamint az e feladatok biztosítására kötött ellátási szerződéseket. </a:t>
            </a:r>
          </a:p>
          <a:p>
            <a:pPr algn="just"/>
            <a:r>
              <a:rPr lang="hu-HU" dirty="0"/>
              <a:t>A</a:t>
            </a:r>
            <a:r>
              <a:rPr lang="hu-HU" b="1" dirty="0"/>
              <a:t> köznevelés </a:t>
            </a:r>
            <a:r>
              <a:rPr lang="hu-HU" dirty="0"/>
              <a:t>területén a feladatellátás nagymértékben átalakult:</a:t>
            </a:r>
          </a:p>
          <a:p>
            <a:pPr marL="625475" indent="-173038" algn="just"/>
            <a:r>
              <a:rPr lang="hu-HU" dirty="0"/>
              <a:t>•	az óvodai ellátás önkormányzati feladat </a:t>
            </a:r>
            <a:r>
              <a:rPr lang="hu-HU" dirty="0" smtClean="0"/>
              <a:t>maradt,</a:t>
            </a:r>
            <a:endParaRPr lang="hu-HU" dirty="0"/>
          </a:p>
          <a:p>
            <a:pPr marL="625475" indent="-173038" algn="just"/>
            <a:r>
              <a:rPr lang="hu-HU" dirty="0"/>
              <a:t>•	a köznevelés többi (fenntartói) feladatát az állam látja </a:t>
            </a:r>
            <a:r>
              <a:rPr lang="hu-HU" dirty="0" smtClean="0"/>
              <a:t>el,</a:t>
            </a:r>
            <a:endParaRPr lang="hu-HU" dirty="0"/>
          </a:p>
          <a:p>
            <a:pPr marL="625475" indent="-173038" algn="just">
              <a:spcAft>
                <a:spcPts val="600"/>
              </a:spcAft>
            </a:pPr>
            <a:r>
              <a:rPr lang="hu-HU" dirty="0"/>
              <a:t>•	az önkormányzat az oktatási célra használt intézményeket köteles működtetni (differenciáltan, 3000 fő lakosságszám alatt/fölött</a:t>
            </a:r>
            <a:r>
              <a:rPr lang="hu-HU" dirty="0" smtClean="0"/>
              <a:t>)</a:t>
            </a:r>
            <a:endParaRPr lang="hu-HU" dirty="0"/>
          </a:p>
          <a:p>
            <a:pPr algn="just"/>
            <a:r>
              <a:rPr lang="hu-HU" sz="1700" dirty="0"/>
              <a:t>Ezen a területen sem várható lényegi változás, legfeljebb bizonyos rendelkezések pontosítása.</a:t>
            </a:r>
          </a:p>
        </p:txBody>
      </p:sp>
    </p:spTree>
    <p:extLst>
      <p:ext uri="{BB962C8B-B14F-4D97-AF65-F5344CB8AC3E}">
        <p14:creationId xmlns:p14="http://schemas.microsoft.com/office/powerpoint/2010/main" xmlns="" val="221441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964488" cy="504056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II. A helyi önkormányzatok által ellátott feladatok rendszere</a:t>
            </a:r>
            <a:endParaRPr lang="hu-HU" sz="2700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55622" y="1993757"/>
            <a:ext cx="8280921" cy="4448689"/>
          </a:xfrm>
        </p:spPr>
        <p:txBody>
          <a:bodyPr>
            <a:noAutofit/>
          </a:bodyPr>
          <a:lstStyle/>
          <a:p>
            <a:pPr marL="1617663" indent="-1617663" algn="just">
              <a:buNone/>
            </a:pPr>
            <a:endParaRPr lang="hu-HU" sz="1800" dirty="0">
              <a:solidFill>
                <a:schemeClr val="bg2">
                  <a:lumMod val="25000"/>
                </a:schemeClr>
              </a:solidFill>
            </a:endParaRPr>
          </a:p>
          <a:p>
            <a:pPr marL="1617663" indent="-1617663" algn="just">
              <a:buNone/>
            </a:pPr>
            <a:endParaRPr lang="hu-HU" sz="1800" dirty="0" smtClean="0">
              <a:solidFill>
                <a:schemeClr val="bg2">
                  <a:lumMod val="25000"/>
                </a:schemeClr>
              </a:solidFill>
            </a:endParaRPr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zövegdoboz 8"/>
          <p:cNvSpPr txBox="1"/>
          <p:nvPr/>
        </p:nvSpPr>
        <p:spPr>
          <a:xfrm>
            <a:off x="483615" y="1268760"/>
            <a:ext cx="83529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/>
              <a:t>2</a:t>
            </a:r>
            <a:r>
              <a:rPr lang="hu-HU" sz="2000" b="1" dirty="0"/>
              <a:t>. A helyi önkormányzatok által ellátott feladatok változása 2010 </a:t>
            </a:r>
            <a:r>
              <a:rPr lang="hu-HU" sz="2000" b="1" dirty="0" smtClean="0"/>
              <a:t>után, </a:t>
            </a:r>
          </a:p>
          <a:p>
            <a:pPr algn="ctr"/>
            <a:r>
              <a:rPr lang="hu-HU" sz="2000" b="1" dirty="0" smtClean="0"/>
              <a:t>a </a:t>
            </a:r>
            <a:r>
              <a:rPr lang="hu-HU" sz="2000" b="1" dirty="0"/>
              <a:t>várható </a:t>
            </a:r>
            <a:r>
              <a:rPr lang="hu-HU" sz="2000" b="1" dirty="0" smtClean="0"/>
              <a:t>további változások </a:t>
            </a:r>
            <a:endParaRPr lang="hu-HU" sz="2000" b="1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396596" y="1964297"/>
            <a:ext cx="8461375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000" dirty="0"/>
              <a:t>A </a:t>
            </a:r>
            <a:r>
              <a:rPr lang="hu-HU" sz="2000" b="1" dirty="0"/>
              <a:t>közüzemi szolgáltatások </a:t>
            </a:r>
            <a:r>
              <a:rPr lang="hu-HU" sz="2000" dirty="0"/>
              <a:t>(hulladékgazdálkodás, kéményseprés, ivóvízellátás, szennyvízkezelés, távhőszolgáltatás) tekintetében </a:t>
            </a:r>
            <a:r>
              <a:rPr lang="hu-HU" sz="2000" b="1" dirty="0"/>
              <a:t>jelentős változások következtek be:</a:t>
            </a:r>
          </a:p>
          <a:p>
            <a:pPr marL="625475" indent="-173038" algn="just"/>
            <a:r>
              <a:rPr lang="hu-HU" sz="2000" dirty="0"/>
              <a:t>•	szinte minden területen nőtt az állam </a:t>
            </a:r>
            <a:r>
              <a:rPr lang="hu-HU" sz="2000" dirty="0" smtClean="0"/>
              <a:t>szerepvállalása,</a:t>
            </a:r>
            <a:endParaRPr lang="hu-HU" sz="2000" dirty="0"/>
          </a:p>
          <a:p>
            <a:pPr marL="625475" indent="-173038" algn="just"/>
            <a:r>
              <a:rPr lang="hu-HU" sz="2000" dirty="0"/>
              <a:t>•	a helyi önkormányzatok jellemzően a közszolgáltatást biztosító szerződések megkötését </a:t>
            </a:r>
            <a:r>
              <a:rPr lang="hu-HU" sz="2000" dirty="0" smtClean="0"/>
              <a:t>végzik,</a:t>
            </a:r>
            <a:endParaRPr lang="hu-HU" sz="2000" dirty="0"/>
          </a:p>
          <a:p>
            <a:pPr marL="625475" indent="-173038" algn="just"/>
            <a:r>
              <a:rPr lang="hu-HU" sz="2000" dirty="0"/>
              <a:t>•	a szolgáltatási díjak megállapítása az önkormányzati szférából az államhoz </a:t>
            </a:r>
            <a:r>
              <a:rPr lang="hu-HU" sz="2000" dirty="0" smtClean="0"/>
              <a:t>került,</a:t>
            </a:r>
            <a:endParaRPr lang="hu-HU" sz="2000" dirty="0"/>
          </a:p>
          <a:p>
            <a:pPr marL="625475" indent="-173038" algn="just">
              <a:spcAft>
                <a:spcPts val="600"/>
              </a:spcAft>
            </a:pPr>
            <a:r>
              <a:rPr lang="hu-HU" sz="2000" dirty="0"/>
              <a:t>•	egyes területeken (pl. hulladékgazdálkodás, kéményseprés) az állami szervek biztosítják az egyes közszolgáltatások ideiglenes ellátását, ha a szolgáltató nem tudja vagy nem képes azt átmenetileg biztosítani</a:t>
            </a:r>
            <a:r>
              <a:rPr lang="hu-HU" sz="2000" dirty="0" smtClean="0"/>
              <a:t>.</a:t>
            </a:r>
            <a:endParaRPr lang="hu-HU" sz="2000" dirty="0"/>
          </a:p>
          <a:p>
            <a:pPr algn="just"/>
            <a:r>
              <a:rPr lang="hu-HU" sz="2000" dirty="0"/>
              <a:t>A közszolgáltatások területén a közeljövőben további, részben jelentősebb, másrészt kisebb mértékű változások várhatóak, </a:t>
            </a:r>
            <a:r>
              <a:rPr lang="hu-HU" sz="2000" b="1" dirty="0"/>
              <a:t>az állami szerepvállalás </a:t>
            </a:r>
            <a:r>
              <a:rPr lang="hu-HU" sz="2000" b="1" dirty="0" smtClean="0"/>
              <a:t>növekszik.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17312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83615" y="764704"/>
            <a:ext cx="8352928" cy="504055"/>
          </a:xfrm>
        </p:spPr>
        <p:txBody>
          <a:bodyPr>
            <a:noAutofit/>
          </a:bodyPr>
          <a:lstStyle/>
          <a:p>
            <a:r>
              <a:rPr lang="hu-HU" sz="2700" b="1" dirty="0" smtClean="0"/>
              <a:t>III</a:t>
            </a:r>
            <a:r>
              <a:rPr lang="hu-HU" sz="2700" b="1" dirty="0"/>
              <a:t>. A helyi önkormányzatok gazdálkodása 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5394" y="1772816"/>
            <a:ext cx="8280921" cy="4464496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hu-HU" sz="1900" dirty="0"/>
              <a:t>Az állami-önkormányzati </a:t>
            </a:r>
            <a:r>
              <a:rPr lang="hu-HU" sz="1900" b="1" dirty="0"/>
              <a:t>intézmény- és feladatrendszer átalakításával</a:t>
            </a:r>
            <a:r>
              <a:rPr lang="hu-HU" sz="1900" dirty="0"/>
              <a:t>, továbbá az önkormányzatok </a:t>
            </a:r>
            <a:r>
              <a:rPr lang="hu-HU" sz="1900" b="1" dirty="0"/>
              <a:t>adósságkonszolidációjával</a:t>
            </a:r>
            <a:r>
              <a:rPr lang="hu-HU" sz="1900" dirty="0"/>
              <a:t> egyidejűleg </a:t>
            </a:r>
            <a:r>
              <a:rPr lang="hu-HU" sz="1900" b="1" dirty="0"/>
              <a:t>új gazdálkodási rendszer </a:t>
            </a:r>
            <a:r>
              <a:rPr lang="hu-HU" sz="1900" dirty="0"/>
              <a:t>kialakítása történt meg.</a:t>
            </a:r>
          </a:p>
          <a:p>
            <a:pPr marL="1617663" indent="-1617663" algn="just">
              <a:buNone/>
            </a:pPr>
            <a:r>
              <a:rPr lang="hu-HU" sz="1900" dirty="0"/>
              <a:t>Normatív helyett alapvetően </a:t>
            </a:r>
            <a:r>
              <a:rPr lang="hu-HU" sz="1900" b="1" dirty="0"/>
              <a:t>feladatalapú finanszírozás</a:t>
            </a:r>
            <a:r>
              <a:rPr lang="hu-HU" sz="1900" dirty="0"/>
              <a:t>:</a:t>
            </a:r>
          </a:p>
          <a:p>
            <a:pPr marL="628650" indent="-180975" algn="just">
              <a:spcBef>
                <a:spcPts val="0"/>
              </a:spcBef>
              <a:buNone/>
            </a:pPr>
            <a:r>
              <a:rPr lang="hu-HU" sz="1900" dirty="0"/>
              <a:t>•	törvényben előírt kötelezően ellátandó feladathoz rendelten,</a:t>
            </a:r>
          </a:p>
          <a:p>
            <a:pPr marL="628650" indent="-180975" algn="just">
              <a:spcBef>
                <a:spcPts val="0"/>
              </a:spcBef>
              <a:buNone/>
            </a:pPr>
            <a:r>
              <a:rPr lang="hu-HU" sz="1900" dirty="0"/>
              <a:t>•	jogszabályban megjelölt közszolgáltatási szintnek megfelelő ellátás biztosítása céljából,</a:t>
            </a:r>
          </a:p>
          <a:p>
            <a:pPr marL="628650" indent="-180975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hu-HU" sz="1900" dirty="0"/>
              <a:t>•	felhasználási kötöttséggel járó támogatás</a:t>
            </a:r>
          </a:p>
          <a:p>
            <a:pPr marL="1617663" indent="-1617663" algn="just">
              <a:buNone/>
            </a:pPr>
            <a:r>
              <a:rPr lang="hu-HU" sz="1900" b="1" dirty="0"/>
              <a:t>Törvényhozói elvárás az önkormányzatok felé:</a:t>
            </a:r>
          </a:p>
          <a:p>
            <a:pPr marL="628650" indent="-180975" algn="just">
              <a:spcBef>
                <a:spcPts val="0"/>
              </a:spcBef>
              <a:buNone/>
            </a:pPr>
            <a:r>
              <a:rPr lang="hu-HU" sz="1900" dirty="0"/>
              <a:t>•	takarékos gazdálkodás,</a:t>
            </a:r>
          </a:p>
          <a:p>
            <a:pPr marL="628650" indent="-180975" algn="just">
              <a:spcBef>
                <a:spcPts val="0"/>
              </a:spcBef>
              <a:buNone/>
            </a:pPr>
            <a:r>
              <a:rPr lang="hu-HU" sz="1900" dirty="0"/>
              <a:t>•	a helyi önkormányzat jogszabályon alapuló, elvárható saját bevétele,</a:t>
            </a:r>
          </a:p>
          <a:p>
            <a:pPr marL="628650" indent="-180975" algn="just">
              <a:spcBef>
                <a:spcPts val="0"/>
              </a:spcBef>
              <a:buNone/>
            </a:pPr>
            <a:r>
              <a:rPr lang="hu-HU" sz="1900" dirty="0"/>
              <a:t>•	a helyi önkormányzat tényleges saját bevétele (iparűzési adó beszámítása).</a:t>
            </a:r>
          </a:p>
          <a:p>
            <a:pPr marL="0" indent="0" algn="just">
              <a:buNone/>
            </a:pPr>
            <a:r>
              <a:rPr lang="hu-HU" sz="1900" dirty="0"/>
              <a:t>Egyéb feladatokhoz pályázati úton is biztosított központi forrás – a feladathoz kapcsolódó mutatószámok, vagy lakosságszám alapján.</a:t>
            </a:r>
          </a:p>
          <a:p>
            <a:pPr marL="1617663" indent="-1617663" algn="just">
              <a:buNone/>
            </a:pPr>
            <a:endParaRPr lang="hu-HU" sz="1900" dirty="0" smtClean="0"/>
          </a:p>
        </p:txBody>
      </p:sp>
      <p:cxnSp>
        <p:nvCxnSpPr>
          <p:cNvPr id="4" name="Egyenes összekötő 3"/>
          <p:cNvCxnSpPr/>
          <p:nvPr/>
        </p:nvCxnSpPr>
        <p:spPr>
          <a:xfrm>
            <a:off x="483615" y="836713"/>
            <a:ext cx="8352928" cy="0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  <a:effectLst>
            <a:glow rad="50800">
              <a:schemeClr val="bg2">
                <a:lumMod val="90000"/>
                <a:alpha val="68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5168" y="6381328"/>
            <a:ext cx="8461375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colorTemperature colorTemp="7200"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71800" y="0"/>
            <a:ext cx="3528393" cy="7647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483615" y="1268760"/>
            <a:ext cx="8352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/>
              <a:t>1</a:t>
            </a:r>
            <a:r>
              <a:rPr lang="hu-HU" sz="2000" b="1" dirty="0" smtClean="0"/>
              <a:t>. A feladatfinanszírozás rendszere</a:t>
            </a:r>
            <a:endParaRPr lang="hu-HU" sz="2000" b="1" dirty="0"/>
          </a:p>
        </p:txBody>
      </p:sp>
    </p:spTree>
    <p:extLst>
      <p:ext uri="{BB962C8B-B14F-4D97-AF65-F5344CB8AC3E}">
        <p14:creationId xmlns:p14="http://schemas.microsoft.com/office/powerpoint/2010/main" xmlns="" val="357860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1111</Words>
  <Application>Microsoft Office PowerPoint</Application>
  <PresentationFormat>Diavetítés a képernyőre (4:3 oldalarány)</PresentationFormat>
  <Paragraphs>151</Paragraphs>
  <Slides>15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6" baseType="lpstr">
      <vt:lpstr>Office-téma</vt:lpstr>
      <vt:lpstr>XXIII.  Országos Jegyző - Közigazgatási konferencia</vt:lpstr>
      <vt:lpstr>I. A helyi önkormányzatok rendszerének megújítása</vt:lpstr>
      <vt:lpstr>I. A helyi önkormányzatok rendszerének megújítása</vt:lpstr>
      <vt:lpstr>I. A helyi önkormányzatok rendszerének megújítása</vt:lpstr>
      <vt:lpstr>II. A helyi önkormányzatok által ellátott feladatok rendszere</vt:lpstr>
      <vt:lpstr>II. A helyi önkormányzatok által ellátott feladatok rendszere</vt:lpstr>
      <vt:lpstr>II. A helyi önkormányzatok által ellátott feladatok rendszere</vt:lpstr>
      <vt:lpstr>II. A helyi önkormányzatok által ellátott feladatok rendszere</vt:lpstr>
      <vt:lpstr>III. A helyi önkormányzatok gazdálkodása </vt:lpstr>
      <vt:lpstr>III. A helyi önkormányzatok gazdálkodása </vt:lpstr>
      <vt:lpstr>III. A helyi önkormányzatok gazdálkodása </vt:lpstr>
      <vt:lpstr>III. A helyi önkormányzatok gazdálkodása </vt:lpstr>
      <vt:lpstr>IV. Egyéb aktuális kérdések</vt:lpstr>
      <vt:lpstr>IV. Egyéb aktuális kérdések</vt:lpstr>
      <vt:lpstr>15.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Krajczár Szabina</dc:creator>
  <cp:lastModifiedBy>Helikon 3</cp:lastModifiedBy>
  <cp:revision>42</cp:revision>
  <cp:lastPrinted>2015-09-15T12:58:02Z</cp:lastPrinted>
  <dcterms:created xsi:type="dcterms:W3CDTF">2015-09-11T09:47:11Z</dcterms:created>
  <dcterms:modified xsi:type="dcterms:W3CDTF">2015-09-17T16:04:17Z</dcterms:modified>
</cp:coreProperties>
</file>