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commentAuthors.xml" ContentType="application/vnd.openxmlformats-officedocument.presentationml.commentAuth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  <p:sldMasterId id="2147483650" r:id="rId2"/>
    <p:sldMasterId id="2147483756" r:id="rId3"/>
  </p:sldMasterIdLst>
  <p:notesMasterIdLst>
    <p:notesMasterId r:id="rId38"/>
  </p:notesMasterIdLst>
  <p:handoutMasterIdLst>
    <p:handoutMasterId r:id="rId39"/>
  </p:handoutMasterIdLst>
  <p:sldIdLst>
    <p:sldId id="256" r:id="rId4"/>
    <p:sldId id="257" r:id="rId5"/>
    <p:sldId id="317" r:id="rId6"/>
    <p:sldId id="284" r:id="rId7"/>
    <p:sldId id="285" r:id="rId8"/>
    <p:sldId id="286" r:id="rId9"/>
    <p:sldId id="295" r:id="rId10"/>
    <p:sldId id="303" r:id="rId11"/>
    <p:sldId id="293" r:id="rId12"/>
    <p:sldId id="289" r:id="rId13"/>
    <p:sldId id="307" r:id="rId14"/>
    <p:sldId id="292" r:id="rId15"/>
    <p:sldId id="290" r:id="rId16"/>
    <p:sldId id="305" r:id="rId17"/>
    <p:sldId id="308" r:id="rId18"/>
    <p:sldId id="294" r:id="rId19"/>
    <p:sldId id="298" r:id="rId20"/>
    <p:sldId id="299" r:id="rId21"/>
    <p:sldId id="318" r:id="rId22"/>
    <p:sldId id="319" r:id="rId23"/>
    <p:sldId id="321" r:id="rId24"/>
    <p:sldId id="306" r:id="rId25"/>
    <p:sldId id="322" r:id="rId26"/>
    <p:sldId id="323" r:id="rId27"/>
    <p:sldId id="325" r:id="rId28"/>
    <p:sldId id="326" r:id="rId29"/>
    <p:sldId id="327" r:id="rId30"/>
    <p:sldId id="310" r:id="rId31"/>
    <p:sldId id="311" r:id="rId32"/>
    <p:sldId id="314" r:id="rId33"/>
    <p:sldId id="315" r:id="rId34"/>
    <p:sldId id="309" r:id="rId35"/>
    <p:sldId id="302" r:id="rId36"/>
    <p:sldId id="282" r:id="rId37"/>
  </p:sldIdLst>
  <p:sldSz cx="9144000" cy="6858000" type="screen4x3"/>
  <p:notesSz cx="6800850" cy="9931400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r. Tóth Zsófia" initials="TZ" lastIdx="10" clrIdx="0"/>
  <p:cmAuthor id="1" name="Hajós Andrea Dr." initials="HAD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A69765"/>
    <a:srgbClr val="A2906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Közepesen sötét stíl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96" autoAdjust="0"/>
  </p:normalViewPr>
  <p:slideViewPr>
    <p:cSldViewPr>
      <p:cViewPr>
        <p:scale>
          <a:sx n="118" d="100"/>
          <a:sy n="118" d="100"/>
        </p:scale>
        <p:origin x="-72" y="9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6902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2" d="100"/>
          <a:sy n="82" d="100"/>
        </p:scale>
        <p:origin x="-2064" y="-90"/>
      </p:cViewPr>
      <p:guideLst>
        <p:guide orient="horz" pos="3128"/>
        <p:guide pos="2142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commentAuthors" Target="commentAuthor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\\gvvrcommon10\gvvrcommon10\lun04\EMMI\SZMM\P&#233;nzbeli%20Ell&#225;t&#225;si%20F&#337;oszt&#225;ly\2015\Zs&#243;fi\tanulm&#225;nyok,%20ppt\ppt\jegyz&#337;i%20konf%20Nyitrai%20I%202015%20szept\Munkaf&#252;zet1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gvvrdesktops02\gvvrdesktops02\toth.zsofia.v2\Desktop\Munkaf&#252;zet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u-HU"/>
  <c:style val="7"/>
  <c:clrMapOvr bg1="lt1" tx1="dk1" bg2="lt2" tx2="dk2" accent1="accent1" accent2="accent2" accent3="accent3" accent4="accent4" accent5="accent5" accent6="accent6" hlink="hlink" folHlink="folHlink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dLbls>
            <c:dLbl>
              <c:idx val="0"/>
              <c:layout>
                <c:manualLayout>
                  <c:x val="8.0482897384305824E-3"/>
                  <c:y val="-1.3995801259622121E-2"/>
                </c:manualLayout>
              </c:layout>
              <c:tx>
                <c:rich>
                  <a:bodyPr/>
                  <a:lstStyle/>
                  <a:p>
                    <a:r>
                      <a:rPr lang="en-US" sz="1200" dirty="0"/>
                      <a:t>100%</a:t>
                    </a:r>
                  </a:p>
                </c:rich>
              </c:tx>
              <c:showVal val="1"/>
            </c:dLbl>
            <c:dLbl>
              <c:idx val="1"/>
              <c:layout>
                <c:manualLayout>
                  <c:x val="8.0482897384305824E-3"/>
                  <c:y val="-1.6794961511546538E-2"/>
                </c:manualLayout>
              </c:layout>
              <c:spPr/>
              <c:txPr>
                <a:bodyPr/>
                <a:lstStyle/>
                <a:p>
                  <a:pPr>
                    <a:defRPr sz="1200"/>
                  </a:pPr>
                  <a:endParaRPr lang="hu-HU"/>
                </a:p>
              </c:txPr>
              <c:showVal val="1"/>
            </c:dLbl>
            <c:dLbl>
              <c:idx val="2"/>
              <c:layout>
                <c:manualLayout>
                  <c:x val="4.8289738430582901E-3"/>
                  <c:y val="-1.6794961511546538E-2"/>
                </c:manualLayout>
              </c:layout>
              <c:spPr/>
              <c:txPr>
                <a:bodyPr/>
                <a:lstStyle/>
                <a:p>
                  <a:pPr>
                    <a:defRPr sz="1200"/>
                  </a:pPr>
                  <a:endParaRPr lang="hu-HU"/>
                </a:p>
              </c:txPr>
              <c:showVal val="1"/>
            </c:dLbl>
            <c:dLbl>
              <c:idx val="3"/>
              <c:layout>
                <c:manualLayout>
                  <c:x val="1.6096579476861171E-3"/>
                  <c:y val="-2.2393282015395387E-2"/>
                </c:manualLayout>
              </c:layout>
              <c:spPr/>
              <c:txPr>
                <a:bodyPr/>
                <a:lstStyle/>
                <a:p>
                  <a:pPr>
                    <a:defRPr sz="1200"/>
                  </a:pPr>
                  <a:endParaRPr lang="hu-HU"/>
                </a:p>
              </c:txPr>
              <c:showVal val="1"/>
            </c:dLbl>
            <c:dLbl>
              <c:idx val="4"/>
              <c:layout>
                <c:manualLayout>
                  <c:x val="1.7706237424547286E-2"/>
                  <c:y val="-8.3974807557732224E-3"/>
                </c:manualLayout>
              </c:layout>
              <c:spPr/>
              <c:txPr>
                <a:bodyPr/>
                <a:lstStyle/>
                <a:p>
                  <a:pPr>
                    <a:defRPr sz="1200"/>
                  </a:pPr>
                  <a:endParaRPr lang="hu-HU"/>
                </a:p>
              </c:txPr>
              <c:showVal val="1"/>
            </c:dLbl>
            <c:dLbl>
              <c:idx val="5"/>
              <c:layout>
                <c:manualLayout>
                  <c:x val="1.2877263581488932E-2"/>
                  <c:y val="-2.7991602519244242E-2"/>
                </c:manualLayout>
              </c:layout>
              <c:spPr/>
              <c:txPr>
                <a:bodyPr/>
                <a:lstStyle/>
                <a:p>
                  <a:pPr>
                    <a:defRPr sz="1200"/>
                  </a:pPr>
                  <a:endParaRPr lang="hu-HU"/>
                </a:p>
              </c:txPr>
              <c:showVal val="1"/>
            </c:dLbl>
            <c:showVal val="1"/>
          </c:dLbls>
          <c:cat>
            <c:strRef>
              <c:f>Munka1!$A$3:$A$8</c:f>
              <c:strCache>
                <c:ptCount val="6"/>
                <c:pt idx="0">
                  <c:v>rendkívüli települési támogatás</c:v>
                </c:pt>
                <c:pt idx="1">
                  <c:v>lakhatási támogatás</c:v>
                </c:pt>
                <c:pt idx="2">
                  <c:v>gyógyszertámogatás</c:v>
                </c:pt>
                <c:pt idx="3">
                  <c:v>ápolási támogatás</c:v>
                </c:pt>
                <c:pt idx="4">
                  <c:v>hátralékkezelési támogatás</c:v>
                </c:pt>
                <c:pt idx="5">
                  <c:v>egyéb támogatás</c:v>
                </c:pt>
              </c:strCache>
            </c:strRef>
          </c:cat>
          <c:val>
            <c:numRef>
              <c:f>Munka1!$B$3:$B$8</c:f>
              <c:numCache>
                <c:formatCode>0%</c:formatCode>
                <c:ptCount val="6"/>
                <c:pt idx="0">
                  <c:v>1</c:v>
                </c:pt>
                <c:pt idx="1">
                  <c:v>0.8600000000000001</c:v>
                </c:pt>
                <c:pt idx="2">
                  <c:v>0.75000000000000011</c:v>
                </c:pt>
                <c:pt idx="3">
                  <c:v>0.36000000000000004</c:v>
                </c:pt>
                <c:pt idx="4">
                  <c:v>0.33000000000000007</c:v>
                </c:pt>
                <c:pt idx="5">
                  <c:v>0.65000000000000013</c:v>
                </c:pt>
              </c:numCache>
            </c:numRef>
          </c:val>
        </c:ser>
        <c:dLbls/>
        <c:shape val="cylinder"/>
        <c:axId val="57227136"/>
        <c:axId val="57228672"/>
        <c:axId val="0"/>
      </c:bar3DChart>
      <c:catAx>
        <c:axId val="57227136"/>
        <c:scaling>
          <c:orientation val="minMax"/>
        </c:scaling>
        <c:axPos val="b"/>
        <c:tickLblPos val="nextTo"/>
        <c:crossAx val="57228672"/>
        <c:crosses val="autoZero"/>
        <c:auto val="1"/>
        <c:lblAlgn val="ctr"/>
        <c:lblOffset val="100"/>
      </c:catAx>
      <c:valAx>
        <c:axId val="57228672"/>
        <c:scaling>
          <c:orientation val="minMax"/>
        </c:scaling>
        <c:axPos val="l"/>
        <c:numFmt formatCode="0%" sourceLinked="1"/>
        <c:tickLblPos val="nextTo"/>
        <c:crossAx val="57227136"/>
        <c:crosses val="autoZero"/>
        <c:crossBetween val="between"/>
      </c:valAx>
    </c:plotArea>
    <c:plotVisOnly val="1"/>
    <c:dispBlanksAs val="gap"/>
  </c:chart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u-HU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Munka2!$B$1</c:f>
              <c:strCache>
                <c:ptCount val="1"/>
                <c:pt idx="0">
                  <c:v>ezer lakosra jutó települési támogatásban részesülők száma</c:v>
                </c:pt>
              </c:strCache>
            </c:strRef>
          </c:tx>
          <c:dPt>
            <c:idx val="10"/>
            <c:spPr>
              <a:solidFill>
                <a:schemeClr val="accent1">
                  <a:lumMod val="40000"/>
                  <a:lumOff val="60000"/>
                </a:schemeClr>
              </a:solidFill>
            </c:spPr>
          </c:dPt>
          <c:dLbls>
            <c:showVal val="1"/>
          </c:dLbls>
          <c:cat>
            <c:strRef>
              <c:f>Munka2!$A$2:$A$22</c:f>
              <c:strCache>
                <c:ptCount val="21"/>
                <c:pt idx="0">
                  <c:v>Győr-MS</c:v>
                </c:pt>
                <c:pt idx="1">
                  <c:v>Komárom-E</c:v>
                </c:pt>
                <c:pt idx="2">
                  <c:v>Vas</c:v>
                </c:pt>
                <c:pt idx="3">
                  <c:v>Pest</c:v>
                </c:pt>
                <c:pt idx="4">
                  <c:v>Fejér</c:v>
                </c:pt>
                <c:pt idx="5">
                  <c:v>Zala</c:v>
                </c:pt>
                <c:pt idx="6">
                  <c:v>Veszprém</c:v>
                </c:pt>
                <c:pt idx="7">
                  <c:v>Budapest</c:v>
                </c:pt>
                <c:pt idx="8">
                  <c:v>Bács-KK</c:v>
                </c:pt>
                <c:pt idx="9">
                  <c:v>Somogy</c:v>
                </c:pt>
                <c:pt idx="10">
                  <c:v>Összesen</c:v>
                </c:pt>
                <c:pt idx="11">
                  <c:v>Csongrád</c:v>
                </c:pt>
                <c:pt idx="12">
                  <c:v>Heves</c:v>
                </c:pt>
                <c:pt idx="13">
                  <c:v>Hajdú-B</c:v>
                </c:pt>
                <c:pt idx="14">
                  <c:v>BAZ</c:v>
                </c:pt>
                <c:pt idx="15">
                  <c:v>JNSZ</c:v>
                </c:pt>
                <c:pt idx="16">
                  <c:v>Baranya</c:v>
                </c:pt>
                <c:pt idx="17">
                  <c:v>Tolna</c:v>
                </c:pt>
                <c:pt idx="18">
                  <c:v>Nógrád</c:v>
                </c:pt>
                <c:pt idx="19">
                  <c:v>Békés</c:v>
                </c:pt>
                <c:pt idx="20">
                  <c:v>Szabolcs-SzB</c:v>
                </c:pt>
              </c:strCache>
            </c:strRef>
          </c:cat>
          <c:val>
            <c:numRef>
              <c:f>Munka2!$B$2:$B$22</c:f>
              <c:numCache>
                <c:formatCode>0.0</c:formatCode>
                <c:ptCount val="21"/>
                <c:pt idx="0">
                  <c:v>4.0186639212792574</c:v>
                </c:pt>
                <c:pt idx="1">
                  <c:v>4.8677743973788896</c:v>
                </c:pt>
                <c:pt idx="2">
                  <c:v>5.7323511695020022</c:v>
                </c:pt>
                <c:pt idx="3">
                  <c:v>6.3574787030580326</c:v>
                </c:pt>
                <c:pt idx="4">
                  <c:v>6.977117258189252</c:v>
                </c:pt>
                <c:pt idx="5">
                  <c:v>8.7706011756644671</c:v>
                </c:pt>
                <c:pt idx="6">
                  <c:v>9.1014778723023717</c:v>
                </c:pt>
                <c:pt idx="7">
                  <c:v>9.2272609861756063</c:v>
                </c:pt>
                <c:pt idx="8">
                  <c:v>11.370737433495496</c:v>
                </c:pt>
                <c:pt idx="9">
                  <c:v>11.692364876123095</c:v>
                </c:pt>
                <c:pt idx="10">
                  <c:v>12.055719551916376</c:v>
                </c:pt>
                <c:pt idx="11">
                  <c:v>12.570007754705136</c:v>
                </c:pt>
                <c:pt idx="12">
                  <c:v>14.109048908714355</c:v>
                </c:pt>
                <c:pt idx="13">
                  <c:v>14.519755503770932</c:v>
                </c:pt>
                <c:pt idx="14">
                  <c:v>14.937222323747667</c:v>
                </c:pt>
                <c:pt idx="15">
                  <c:v>16.333374572581516</c:v>
                </c:pt>
                <c:pt idx="16">
                  <c:v>16.768613079679874</c:v>
                </c:pt>
                <c:pt idx="17">
                  <c:v>20.412860279017067</c:v>
                </c:pt>
                <c:pt idx="18">
                  <c:v>22.927374529789766</c:v>
                </c:pt>
                <c:pt idx="19">
                  <c:v>25.02078895508447</c:v>
                </c:pt>
                <c:pt idx="20">
                  <c:v>26.020837297304027</c:v>
                </c:pt>
              </c:numCache>
            </c:numRef>
          </c:val>
        </c:ser>
        <c:dLbls/>
        <c:axId val="57268864"/>
        <c:axId val="57160064"/>
      </c:barChart>
      <c:catAx>
        <c:axId val="57268864"/>
        <c:scaling>
          <c:orientation val="minMax"/>
        </c:scaling>
        <c:axPos val="b"/>
        <c:tickLblPos val="nextTo"/>
        <c:crossAx val="57160064"/>
        <c:crosses val="autoZero"/>
        <c:auto val="1"/>
        <c:lblAlgn val="ctr"/>
        <c:lblOffset val="100"/>
      </c:catAx>
      <c:valAx>
        <c:axId val="57160064"/>
        <c:scaling>
          <c:orientation val="minMax"/>
        </c:scaling>
        <c:axPos val="l"/>
        <c:majorGridlines>
          <c:spPr>
            <a:ln>
              <a:noFill/>
            </a:ln>
          </c:spPr>
        </c:majorGridlines>
        <c:numFmt formatCode="0.0" sourceLinked="1"/>
        <c:tickLblPos val="nextTo"/>
        <c:crossAx val="5726886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52863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B1AFFFF-FEB8-4539-80D9-072AD5FACE1D}" type="datetimeFigureOut">
              <a:rPr lang="hu-HU"/>
              <a:pPr>
                <a:defRPr/>
              </a:pPr>
              <a:t>2015.09.16.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32925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52863" y="9432925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578788E-FF90-4B72-BFFB-E33E99B19579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7398007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2863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BC62938-C5F4-4A1A-8B70-7CE90159161C}" type="datetimeFigureOut">
              <a:rPr lang="hu-HU"/>
              <a:pPr>
                <a:defRPr/>
              </a:pPr>
              <a:t>2015.09.16.</a:t>
            </a:fld>
            <a:endParaRPr lang="hu-H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u-HU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8050"/>
            <a:ext cx="5441950" cy="44688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hu-HU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2925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2863" y="9432925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711E64C-51D9-46B6-8D3A-B4C8BE25BA6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8683571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A5C11E-540C-488B-B718-84796C0B45F1}" type="slidenum">
              <a:rPr lang="hu-HU" smtClean="0"/>
              <a:pPr/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4112389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37FC9-A592-4477-BF4A-F9C41513AD4D}" type="datetimeFigureOut">
              <a:rPr lang="hu-HU" smtClean="0"/>
              <a:pPr/>
              <a:t>2015.09.16.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E87A2-1B6D-488E-8F5C-E907C000E2DB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585312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37FC9-A592-4477-BF4A-F9C41513AD4D}" type="datetimeFigureOut">
              <a:rPr lang="hu-HU" smtClean="0"/>
              <a:pPr/>
              <a:t>2015.09.16.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E87A2-1B6D-488E-8F5C-E907C000E2DB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9755613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37FC9-A592-4477-BF4A-F9C41513AD4D}" type="datetimeFigureOut">
              <a:rPr lang="hu-HU" smtClean="0"/>
              <a:pPr/>
              <a:t>2015.09.16.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E87A2-1B6D-488E-8F5C-E907C000E2DB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0056952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ső oldal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28736"/>
            <a:ext cx="7772400" cy="1285884"/>
          </a:xfrm>
        </p:spPr>
        <p:txBody>
          <a:bodyPr anchor="t">
            <a:normAutofit/>
          </a:bodyPr>
          <a:lstStyle>
            <a:lvl1pPr>
              <a:defRPr sz="3000">
                <a:solidFill>
                  <a:srgbClr val="A69765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u-H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86058"/>
            <a:ext cx="6400800" cy="71438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hu-HU" dirty="0"/>
          </a:p>
        </p:txBody>
      </p:sp>
      <p:sp>
        <p:nvSpPr>
          <p:cNvPr id="8" name="Content Placeholder 4"/>
          <p:cNvSpPr>
            <a:spLocks noGrp="1"/>
          </p:cNvSpPr>
          <p:nvPr>
            <p:ph idx="13"/>
          </p:nvPr>
        </p:nvSpPr>
        <p:spPr bwMode="auto">
          <a:xfrm>
            <a:off x="785786" y="3571876"/>
            <a:ext cx="7572428" cy="1143008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>
              <a:buNone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9" name="Content Placeholder 4"/>
          <p:cNvSpPr>
            <a:spLocks noGrp="1"/>
          </p:cNvSpPr>
          <p:nvPr>
            <p:ph idx="14"/>
          </p:nvPr>
        </p:nvSpPr>
        <p:spPr bwMode="auto">
          <a:xfrm>
            <a:off x="785786" y="4786322"/>
            <a:ext cx="7572428" cy="1000132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 algn="l">
              <a:buFont typeface="+mj-lt"/>
              <a:buAutoNum type="arabicPeriod"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181427-C0A3-4FB1-9CDB-83EF3F151E62}" type="datetimeFigureOut">
              <a:rPr lang="hu-HU"/>
              <a:pPr>
                <a:defRPr/>
              </a:pPr>
              <a:t>2015.09.16.</a:t>
            </a:fld>
            <a:endParaRPr lang="hu-H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6982923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ső olda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1910" y="1285860"/>
            <a:ext cx="3471858" cy="857256"/>
          </a:xfrm>
        </p:spPr>
        <p:txBody>
          <a:bodyPr anchor="t">
            <a:normAutofit/>
          </a:bodyPr>
          <a:lstStyle>
            <a:lvl1pPr algn="l">
              <a:defRPr sz="1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u-HU" dirty="0"/>
          </a:p>
        </p:txBody>
      </p:sp>
      <p:sp>
        <p:nvSpPr>
          <p:cNvPr id="8" name="Content Placeholder 4"/>
          <p:cNvSpPr>
            <a:spLocks noGrp="1"/>
          </p:cNvSpPr>
          <p:nvPr>
            <p:ph idx="14"/>
          </p:nvPr>
        </p:nvSpPr>
        <p:spPr bwMode="auto">
          <a:xfrm>
            <a:off x="3663561" y="2214554"/>
            <a:ext cx="4714908" cy="4000528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>
              <a:buFont typeface="Arial" pitchFamily="34" charset="0"/>
              <a:buChar char="•"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10" name="Tartalom helye 2"/>
          <p:cNvSpPr>
            <a:spLocks noGrp="1"/>
          </p:cNvSpPr>
          <p:nvPr>
            <p:ph idx="13"/>
          </p:nvPr>
        </p:nvSpPr>
        <p:spPr>
          <a:xfrm>
            <a:off x="908566" y="1376038"/>
            <a:ext cx="2651379" cy="4802819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endParaRPr lang="hu-HU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FE906E-DCD5-4095-B98D-5EFDA8AC17A9}" type="datetimeFigureOut">
              <a:rPr lang="hu-HU"/>
              <a:pPr>
                <a:defRPr/>
              </a:pPr>
              <a:t>2015.09.16.</a:t>
            </a:fld>
            <a:endParaRPr lang="hu-H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1027959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ső olda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281107"/>
            <a:ext cx="7772400" cy="504819"/>
          </a:xfrm>
        </p:spPr>
        <p:txBody>
          <a:bodyPr anchor="t">
            <a:normAutofit/>
          </a:bodyPr>
          <a:lstStyle>
            <a:lvl1pPr algn="ctr">
              <a:defRPr sz="1800" b="0" cap="none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hu-HU" dirty="0"/>
          </a:p>
        </p:txBody>
      </p:sp>
      <p:sp>
        <p:nvSpPr>
          <p:cNvPr id="8" name="Content Placeholder 4"/>
          <p:cNvSpPr>
            <a:spLocks noGrp="1"/>
          </p:cNvSpPr>
          <p:nvPr>
            <p:ph idx="13"/>
          </p:nvPr>
        </p:nvSpPr>
        <p:spPr bwMode="auto">
          <a:xfrm>
            <a:off x="785786" y="4786322"/>
            <a:ext cx="7572428" cy="1500198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>
              <a:buNone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9" name="Tartalom helye 2"/>
          <p:cNvSpPr>
            <a:spLocks noGrp="1"/>
          </p:cNvSpPr>
          <p:nvPr>
            <p:ph idx="14"/>
          </p:nvPr>
        </p:nvSpPr>
        <p:spPr>
          <a:xfrm>
            <a:off x="908566" y="1928803"/>
            <a:ext cx="3601290" cy="2696464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endParaRPr lang="hu-HU" dirty="0"/>
          </a:p>
        </p:txBody>
      </p:sp>
      <p:sp>
        <p:nvSpPr>
          <p:cNvPr id="12" name="Tartalom helye 2"/>
          <p:cNvSpPr>
            <a:spLocks noGrp="1"/>
          </p:cNvSpPr>
          <p:nvPr>
            <p:ph idx="15"/>
          </p:nvPr>
        </p:nvSpPr>
        <p:spPr>
          <a:xfrm>
            <a:off x="4643438" y="1928803"/>
            <a:ext cx="3601290" cy="2696464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endParaRPr lang="hu-HU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DF99C-3842-45C3-B7C8-D4B3B210BF63}" type="datetimeFigureOut">
              <a:rPr lang="hu-HU"/>
              <a:pPr>
                <a:defRPr/>
              </a:pPr>
              <a:t>2015.09.16.</a:t>
            </a:fld>
            <a:endParaRPr lang="hu-H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6299907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8"/>
          <p:cNvSpPr>
            <a:spLocks noGrp="1"/>
          </p:cNvSpPr>
          <p:nvPr>
            <p:ph type="title" hasCustomPrompt="1"/>
          </p:nvPr>
        </p:nvSpPr>
        <p:spPr>
          <a:xfrm>
            <a:off x="4495800" y="2286000"/>
            <a:ext cx="4419600" cy="1143000"/>
          </a:xfrm>
        </p:spPr>
        <p:txBody>
          <a:bodyPr anchor="t">
            <a:noAutofit/>
          </a:bodyPr>
          <a:lstStyle>
            <a:lvl1pPr algn="l">
              <a:defRPr sz="4400" b="1" cap="all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hu-HU" dirty="0" smtClean="0"/>
              <a:t>Prezentáció Címe</a:t>
            </a:r>
            <a:endParaRPr lang="en-US" dirty="0"/>
          </a:p>
        </p:txBody>
      </p:sp>
      <p:sp>
        <p:nvSpPr>
          <p:cNvPr id="17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4495800" y="3886200"/>
            <a:ext cx="4343400" cy="914400"/>
          </a:xfrm>
        </p:spPr>
        <p:txBody>
          <a:bodyPr wrap="square" anchor="t"/>
          <a:lstStyle>
            <a:lvl1pPr marL="514350" indent="-514350" algn="l">
              <a:spcAft>
                <a:spcPts val="600"/>
              </a:spcAft>
              <a:buFontTx/>
              <a:buNone/>
              <a:defRPr cap="all" baseline="0">
                <a:solidFill>
                  <a:srgbClr val="FFFFFF"/>
                </a:solidFill>
                <a:latin typeface="Arial"/>
                <a:cs typeface="Arial"/>
              </a:defRPr>
            </a:lvl1pPr>
            <a:lvl2pPr>
              <a:buNone/>
              <a:defRPr/>
            </a:lvl2pPr>
          </a:lstStyle>
          <a:p>
            <a:pPr lvl="0"/>
            <a:r>
              <a:rPr lang="hu-HU" dirty="0" smtClean="0"/>
              <a:t>Click to edit Alcím</a:t>
            </a:r>
          </a:p>
          <a:p>
            <a:pPr lvl="0"/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xmlns="" val="7229801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957637-0196-4866-838B-D8E885C2BC0E}" type="datetimeFigureOut">
              <a:rPr lang="hu-HU" smtClean="0"/>
              <a:pPr>
                <a:defRPr/>
              </a:pPr>
              <a:t>2015.09.16.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C0940B-E91D-45AA-9E5F-3AA299AC97B3}" type="slidenum">
              <a:rPr lang="hu-HU" smtClean="0"/>
              <a:pPr>
                <a:defRPr/>
              </a:pPr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8103255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957637-0196-4866-838B-D8E885C2BC0E}" type="datetimeFigureOut">
              <a:rPr lang="hu-HU" smtClean="0"/>
              <a:pPr>
                <a:defRPr/>
              </a:pPr>
              <a:t>2015.09.16.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C0940B-E91D-45AA-9E5F-3AA299AC97B3}" type="slidenum">
              <a:rPr lang="hu-HU" smtClean="0"/>
              <a:pPr>
                <a:defRPr/>
              </a:pPr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33846157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957637-0196-4866-838B-D8E885C2BC0E}" type="datetimeFigureOut">
              <a:rPr lang="hu-HU" smtClean="0"/>
              <a:pPr>
                <a:defRPr/>
              </a:pPr>
              <a:t>2015.09.16.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C0940B-E91D-45AA-9E5F-3AA299AC97B3}" type="slidenum">
              <a:rPr lang="hu-HU" smtClean="0"/>
              <a:pPr>
                <a:defRPr/>
              </a:pPr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35573692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957637-0196-4866-838B-D8E885C2BC0E}" type="datetimeFigureOut">
              <a:rPr lang="hu-HU" smtClean="0"/>
              <a:pPr>
                <a:defRPr/>
              </a:pPr>
              <a:t>2015.09.16.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C0940B-E91D-45AA-9E5F-3AA299AC97B3}" type="slidenum">
              <a:rPr lang="hu-HU" smtClean="0"/>
              <a:pPr>
                <a:defRPr/>
              </a:pPr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20457568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37FC9-A592-4477-BF4A-F9C41513AD4D}" type="datetimeFigureOut">
              <a:rPr lang="hu-HU" smtClean="0"/>
              <a:pPr/>
              <a:t>2015.09.16.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E87A2-1B6D-488E-8F5C-E907C000E2DB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4990302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957637-0196-4866-838B-D8E885C2BC0E}" type="datetimeFigureOut">
              <a:rPr lang="hu-HU" smtClean="0"/>
              <a:pPr>
                <a:defRPr/>
              </a:pPr>
              <a:t>2015.09.16.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C0940B-E91D-45AA-9E5F-3AA299AC97B3}" type="slidenum">
              <a:rPr lang="hu-HU" smtClean="0"/>
              <a:pPr>
                <a:defRPr/>
              </a:pPr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28368172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957637-0196-4866-838B-D8E885C2BC0E}" type="datetimeFigureOut">
              <a:rPr lang="hu-HU" smtClean="0"/>
              <a:pPr>
                <a:defRPr/>
              </a:pPr>
              <a:t>2015.09.16.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C0940B-E91D-45AA-9E5F-3AA299AC97B3}" type="slidenum">
              <a:rPr lang="hu-HU" smtClean="0"/>
              <a:pPr>
                <a:defRPr/>
              </a:pPr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26751353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957637-0196-4866-838B-D8E885C2BC0E}" type="datetimeFigureOut">
              <a:rPr lang="hu-HU" smtClean="0"/>
              <a:pPr>
                <a:defRPr/>
              </a:pPr>
              <a:t>2015.09.16.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C0940B-E91D-45AA-9E5F-3AA299AC97B3}" type="slidenum">
              <a:rPr lang="hu-HU" smtClean="0"/>
              <a:pPr>
                <a:defRPr/>
              </a:pPr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11344756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957637-0196-4866-838B-D8E885C2BC0E}" type="datetimeFigureOut">
              <a:rPr lang="hu-HU" smtClean="0"/>
              <a:pPr>
                <a:defRPr/>
              </a:pPr>
              <a:t>2015.09.16.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C0940B-E91D-45AA-9E5F-3AA299AC97B3}" type="slidenum">
              <a:rPr lang="hu-HU" smtClean="0"/>
              <a:pPr>
                <a:defRPr/>
              </a:pPr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28724193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957637-0196-4866-838B-D8E885C2BC0E}" type="datetimeFigureOut">
              <a:rPr lang="hu-HU" smtClean="0"/>
              <a:pPr>
                <a:defRPr/>
              </a:pPr>
              <a:t>2015.09.16.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C0940B-E91D-45AA-9E5F-3AA299AC97B3}" type="slidenum">
              <a:rPr lang="hu-HU" smtClean="0"/>
              <a:pPr>
                <a:defRPr/>
              </a:pPr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39375802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957637-0196-4866-838B-D8E885C2BC0E}" type="datetimeFigureOut">
              <a:rPr lang="hu-HU" smtClean="0"/>
              <a:pPr>
                <a:defRPr/>
              </a:pPr>
              <a:t>2015.09.16.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C0940B-E91D-45AA-9E5F-3AA299AC97B3}" type="slidenum">
              <a:rPr lang="hu-HU" smtClean="0"/>
              <a:pPr>
                <a:defRPr/>
              </a:pPr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11881798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957637-0196-4866-838B-D8E885C2BC0E}" type="datetimeFigureOut">
              <a:rPr lang="hu-HU" smtClean="0"/>
              <a:pPr>
                <a:defRPr/>
              </a:pPr>
              <a:t>2015.09.16.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C0940B-E91D-45AA-9E5F-3AA299AC97B3}" type="slidenum">
              <a:rPr lang="hu-HU" smtClean="0"/>
              <a:pPr>
                <a:defRPr/>
              </a:pPr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42387358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37FC9-A592-4477-BF4A-F9C41513AD4D}" type="datetimeFigureOut">
              <a:rPr lang="hu-HU" smtClean="0"/>
              <a:pPr/>
              <a:t>2015.09.16.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E87A2-1B6D-488E-8F5C-E907C000E2DB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3042140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37FC9-A592-4477-BF4A-F9C41513AD4D}" type="datetimeFigureOut">
              <a:rPr lang="hu-HU" smtClean="0"/>
              <a:pPr/>
              <a:t>2015.09.16.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E87A2-1B6D-488E-8F5C-E907C000E2DB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6328146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37FC9-A592-4477-BF4A-F9C41513AD4D}" type="datetimeFigureOut">
              <a:rPr lang="hu-HU" smtClean="0"/>
              <a:pPr/>
              <a:t>2015.09.16.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E87A2-1B6D-488E-8F5C-E907C000E2DB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689498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37FC9-A592-4477-BF4A-F9C41513AD4D}" type="datetimeFigureOut">
              <a:rPr lang="hu-HU" smtClean="0"/>
              <a:pPr/>
              <a:t>2015.09.16.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E87A2-1B6D-488E-8F5C-E907C000E2DB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7955573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37FC9-A592-4477-BF4A-F9C41513AD4D}" type="datetimeFigureOut">
              <a:rPr lang="hu-HU" smtClean="0"/>
              <a:pPr/>
              <a:t>2015.09.16.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E87A2-1B6D-488E-8F5C-E907C000E2DB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6661807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37FC9-A592-4477-BF4A-F9C41513AD4D}" type="datetimeFigureOut">
              <a:rPr lang="hu-HU" smtClean="0"/>
              <a:pPr/>
              <a:t>2015.09.16.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E87A2-1B6D-488E-8F5C-E907C000E2DB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4773722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37FC9-A592-4477-BF4A-F9C41513AD4D}" type="datetimeFigureOut">
              <a:rPr lang="hu-HU" smtClean="0"/>
              <a:pPr/>
              <a:t>2015.09.16.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E87A2-1B6D-488E-8F5C-E907C000E2DB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4117247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.jpe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E37FC9-A592-4477-BF4A-F9C41513AD4D}" type="datetimeFigureOut">
              <a:rPr lang="hu-HU" smtClean="0"/>
              <a:pPr/>
              <a:t>2015.09.16.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5E87A2-1B6D-488E-8F5C-E907C000E2DB}" type="slidenum">
              <a:rPr lang="hu-HU" smtClean="0"/>
              <a:pPr/>
              <a:t>‹#›</a:t>
            </a:fld>
            <a:endParaRPr lang="hu-HU"/>
          </a:p>
        </p:txBody>
      </p:sp>
      <p:pic>
        <p:nvPicPr>
          <p:cNvPr id="8" name="Picture 5" descr="EMMI logó vonalas arany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24300" y="196850"/>
            <a:ext cx="12954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346732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7" descr="bg_2_beloldal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88" y="14288"/>
            <a:ext cx="9140825" cy="682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  <a:endParaRPr lang="hu-HU" dirty="0" smtClean="0"/>
          </a:p>
        </p:txBody>
      </p:sp>
      <p:sp>
        <p:nvSpPr>
          <p:cNvPr id="205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00145E4-15E6-48D4-B492-76913296D128}" type="datetimeFigureOut">
              <a:rPr lang="hu-HU"/>
              <a:pPr>
                <a:defRPr/>
              </a:pPr>
              <a:t>2015.09.16.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740525" y="6421438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A69765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8881EB83-3DE7-4989-8CA3-27D9E51DD8DB}" type="slidenum">
              <a:rPr lang="hu-HU" smtClean="0"/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hu-HU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68" r:id="rId4"/>
  </p:sldLayoutIdLst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D957637-0196-4866-838B-D8E885C2BC0E}" type="datetimeFigureOut">
              <a:rPr lang="hu-HU" smtClean="0"/>
              <a:pPr>
                <a:defRPr/>
              </a:pPr>
              <a:t>2015.09.16.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C0940B-E91D-45AA-9E5F-3AA299AC97B3}" type="slidenum">
              <a:rPr lang="hu-HU" smtClean="0"/>
              <a:pPr>
                <a:defRPr/>
              </a:pPr>
              <a:t>‹#›</a:t>
            </a:fld>
            <a:endParaRPr lang="hu-HU" dirty="0"/>
          </a:p>
        </p:txBody>
      </p:sp>
      <p:pic>
        <p:nvPicPr>
          <p:cNvPr id="7" name="Picture 6" descr="bg_1.jpg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88" y="14288"/>
            <a:ext cx="9140825" cy="682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952026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>
          <a:xfrm>
            <a:off x="685800" y="3178175"/>
            <a:ext cx="7772400" cy="1330325"/>
          </a:xfrm>
        </p:spPr>
        <p:txBody>
          <a:bodyPr/>
          <a:lstStyle/>
          <a:p>
            <a:pPr eaLnBrk="1" hangingPunct="1"/>
            <a:r>
              <a:rPr lang="hu-HU" sz="3200" b="1" dirty="0" smtClean="0"/>
              <a:t>A szociális segélyezési rendszer átalakítása</a:t>
            </a:r>
          </a:p>
        </p:txBody>
      </p:sp>
      <p:sp>
        <p:nvSpPr>
          <p:cNvPr id="4099" name="Subtitle 2"/>
          <p:cNvSpPr>
            <a:spLocks noGrp="1"/>
          </p:cNvSpPr>
          <p:nvPr>
            <p:ph type="subTitle" idx="1"/>
          </p:nvPr>
        </p:nvSpPr>
        <p:spPr>
          <a:xfrm>
            <a:off x="755650" y="4508500"/>
            <a:ext cx="7848600" cy="1635125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hu-HU" sz="1900" dirty="0" smtClean="0">
                <a:latin typeface="+mj-lt"/>
                <a:cs typeface="Times New Roman" pitchFamily="18" charset="0"/>
              </a:rPr>
              <a:t>XXIII. ORSZÁGOS JEGYZŐ-KÖZIGAZGATÁSI KONFERENCIA</a:t>
            </a:r>
          </a:p>
          <a:p>
            <a:pPr algn="l"/>
            <a:r>
              <a:rPr lang="hu-HU" sz="1800" dirty="0" smtClean="0">
                <a:latin typeface="+mj-lt"/>
                <a:cs typeface="Times New Roman" pitchFamily="18" charset="0"/>
              </a:rPr>
              <a:t>Keszthely, 2015. szeptember 18. </a:t>
            </a:r>
          </a:p>
          <a:p>
            <a:pPr algn="r">
              <a:spcBef>
                <a:spcPts val="0"/>
              </a:spcBef>
            </a:pPr>
            <a:endParaRPr lang="hu-HU" sz="1800" dirty="0" smtClean="0">
              <a:latin typeface="+mj-lt"/>
              <a:cs typeface="Times New Roman" pitchFamily="18" charset="0"/>
            </a:endParaRPr>
          </a:p>
          <a:p>
            <a:pPr algn="r">
              <a:spcBef>
                <a:spcPts val="0"/>
              </a:spcBef>
            </a:pPr>
            <a:r>
              <a:rPr lang="hu-HU" sz="1900" b="1" dirty="0" smtClean="0">
                <a:solidFill>
                  <a:schemeClr val="tx1"/>
                </a:solidFill>
                <a:latin typeface="+mj-lt"/>
                <a:cs typeface="Times New Roman" pitchFamily="18" charset="0"/>
              </a:rPr>
              <a:t>Nyitrai Imre</a:t>
            </a:r>
          </a:p>
          <a:p>
            <a:pPr algn="r">
              <a:spcBef>
                <a:spcPts val="0"/>
              </a:spcBef>
            </a:pPr>
            <a:r>
              <a:rPr lang="hu-HU" sz="1700" dirty="0" smtClean="0">
                <a:latin typeface="+mj-lt"/>
                <a:cs typeface="Times New Roman" pitchFamily="18" charset="0"/>
              </a:rPr>
              <a:t>szociálpolitikáért felelős</a:t>
            </a:r>
          </a:p>
          <a:p>
            <a:pPr algn="r">
              <a:spcBef>
                <a:spcPts val="0"/>
              </a:spcBef>
            </a:pPr>
            <a:r>
              <a:rPr lang="hu-HU" sz="1700" dirty="0" smtClean="0">
                <a:latin typeface="+mj-lt"/>
                <a:cs typeface="Times New Roman" pitchFamily="18" charset="0"/>
              </a:rPr>
              <a:t>helyettes államtitkár</a:t>
            </a:r>
          </a:p>
          <a:p>
            <a:pPr eaLnBrk="1" hangingPunct="1"/>
            <a:endParaRPr lang="hu-HU" sz="1800" dirty="0" smtClean="0">
              <a:latin typeface="+mj-lt"/>
              <a:cs typeface="Times New Roman" pitchFamily="18" charset="0"/>
            </a:endParaRPr>
          </a:p>
          <a:p>
            <a:pPr eaLnBrk="1" hangingPunct="1"/>
            <a:endParaRPr lang="hu-HU" sz="1800" dirty="0" smtClean="0">
              <a:latin typeface="+mj-lt"/>
              <a:cs typeface="Times New Roman" pitchFamily="18" charset="0"/>
            </a:endParaRPr>
          </a:p>
        </p:txBody>
      </p:sp>
      <p:pic>
        <p:nvPicPr>
          <p:cNvPr id="4100" name="Picture 5" descr="EMMI logó vonalas aran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3013" y="188913"/>
            <a:ext cx="3930650" cy="266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3"/>
          <p:cNvSpPr>
            <a:spLocks noGrp="1"/>
          </p:cNvSpPr>
          <p:nvPr>
            <p:ph type="ctrTitle"/>
          </p:nvPr>
        </p:nvSpPr>
        <p:spPr>
          <a:xfrm>
            <a:off x="685800" y="1428750"/>
            <a:ext cx="7772400" cy="631825"/>
          </a:xfrm>
        </p:spPr>
        <p:txBody>
          <a:bodyPr>
            <a:normAutofit/>
          </a:bodyPr>
          <a:lstStyle/>
          <a:p>
            <a:pPr eaLnBrk="1" hangingPunct="1"/>
            <a:r>
              <a:rPr lang="hu-HU" sz="2700" dirty="0" smtClean="0">
                <a:latin typeface="+mj-lt"/>
              </a:rPr>
              <a:t>Az</a:t>
            </a:r>
            <a:r>
              <a:rPr lang="hu-HU" sz="1600" dirty="0" smtClean="0">
                <a:solidFill>
                  <a:srgbClr val="000000"/>
                </a:solidFill>
                <a:latin typeface="+mj-lt"/>
                <a:cs typeface="Arial" charset="0"/>
              </a:rPr>
              <a:t> </a:t>
            </a:r>
            <a:r>
              <a:rPr lang="hu-HU" sz="2700" dirty="0" smtClean="0">
                <a:latin typeface="+mj-lt"/>
              </a:rPr>
              <a:t>ellátórendszerben nem kötelező ellátások II.</a:t>
            </a:r>
            <a:endParaRPr lang="hu-HU" dirty="0" smtClean="0">
              <a:latin typeface="+mj-lt"/>
            </a:endParaRPr>
          </a:p>
        </p:txBody>
      </p:sp>
      <p:sp>
        <p:nvSpPr>
          <p:cNvPr id="5123" name="Content Placeholder 5"/>
          <p:cNvSpPr>
            <a:spLocks noGrp="1"/>
          </p:cNvSpPr>
          <p:nvPr>
            <p:ph idx="13"/>
          </p:nvPr>
        </p:nvSpPr>
        <p:spPr>
          <a:xfrm>
            <a:off x="785813" y="2060575"/>
            <a:ext cx="7572375" cy="4537075"/>
          </a:xfrm>
        </p:spPr>
        <p:txBody>
          <a:bodyPr/>
          <a:lstStyle/>
          <a:p>
            <a:pPr marL="0" indent="0" algn="just">
              <a:defRPr/>
            </a:pPr>
            <a:r>
              <a:rPr lang="hu-HU" sz="2000" b="1" dirty="0" smtClean="0">
                <a:latin typeface="+mj-lt"/>
                <a:cs typeface="Times New Roman" panose="02020603050405020304" pitchFamily="18" charset="0"/>
              </a:rPr>
              <a:t>Átmeneti szabályok</a:t>
            </a:r>
          </a:p>
          <a:p>
            <a:pPr marL="0" indent="0" algn="just">
              <a:spcBef>
                <a:spcPts val="0"/>
              </a:spcBef>
              <a:defRPr/>
            </a:pPr>
            <a:endParaRPr lang="hu-HU" sz="2000" b="1" dirty="0" smtClean="0">
              <a:latin typeface="+mj-lt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hu-HU" sz="2000" dirty="0" smtClean="0">
                <a:latin typeface="+mj-lt"/>
                <a:cs typeface="Times New Roman" panose="02020603050405020304" pitchFamily="18" charset="0"/>
              </a:rPr>
              <a:t>Az ellátások megszüntetésére „</a:t>
            </a:r>
            <a:r>
              <a:rPr lang="hu-HU" sz="2000" b="1" dirty="0" smtClean="0">
                <a:latin typeface="+mj-lt"/>
                <a:cs typeface="Times New Roman" panose="02020603050405020304" pitchFamily="18" charset="0"/>
              </a:rPr>
              <a:t>felmenő rendszerben</a:t>
            </a:r>
            <a:r>
              <a:rPr lang="hu-HU" sz="2000" dirty="0" smtClean="0">
                <a:latin typeface="+mj-lt"/>
                <a:cs typeface="Times New Roman" panose="02020603050405020304" pitchFamily="18" charset="0"/>
              </a:rPr>
              <a:t>” kerül(t) sor. </a:t>
            </a:r>
          </a:p>
          <a:p>
            <a:pPr algn="just">
              <a:buFont typeface="Arial" pitchFamily="34" charset="0"/>
              <a:buChar char="•"/>
              <a:defRPr/>
            </a:pPr>
            <a:r>
              <a:rPr lang="hu-HU" sz="2000" dirty="0" smtClean="0">
                <a:latin typeface="+mj-lt"/>
                <a:cs typeface="Times New Roman" panose="02020603050405020304" pitchFamily="18" charset="0"/>
              </a:rPr>
              <a:t>A megállapított jogosultságokat főszabály szerint a módosítás nem érintette, ezek biztosítására a korábban hatályos szabályozás szerinti feltételek alapján kerül sor. </a:t>
            </a:r>
          </a:p>
          <a:p>
            <a:pPr algn="just">
              <a:buFont typeface="Arial" pitchFamily="34" charset="0"/>
              <a:buChar char="•"/>
              <a:defRPr/>
            </a:pPr>
            <a:r>
              <a:rPr lang="hu-HU" sz="2000" dirty="0" smtClean="0">
                <a:latin typeface="+mj-lt"/>
                <a:cs typeface="Times New Roman" panose="02020603050405020304" pitchFamily="18" charset="0"/>
              </a:rPr>
              <a:t>E főszabály alól kivétel a méltányossági ápolási díj, amely 2015. március 1-je után ebben a formában nem nyújtható. (A méltányossági ápolási díj biztosítása azonban korábban is az önkormányzatok döntésétől függött).</a:t>
            </a:r>
          </a:p>
          <a:p>
            <a:pPr algn="just">
              <a:buFont typeface="Arial" pitchFamily="34" charset="0"/>
              <a:buChar char="•"/>
              <a:defRPr/>
            </a:pPr>
            <a:r>
              <a:rPr lang="hu-HU" sz="2000" dirty="0">
                <a:latin typeface="+mj-lt"/>
                <a:cs typeface="Times New Roman" panose="02020603050405020304" pitchFamily="18" charset="0"/>
              </a:rPr>
              <a:t>Az önkormányzatok a </a:t>
            </a:r>
            <a:r>
              <a:rPr lang="hu-HU" sz="2000" b="1" dirty="0">
                <a:latin typeface="+mj-lt"/>
                <a:cs typeface="Times New Roman" panose="02020603050405020304" pitchFamily="18" charset="0"/>
              </a:rPr>
              <a:t>települési támogatás keretében </a:t>
            </a:r>
            <a:r>
              <a:rPr lang="hu-HU" sz="2000" dirty="0">
                <a:latin typeface="+mj-lt"/>
                <a:cs typeface="Times New Roman" panose="02020603050405020304" pitchFamily="18" charset="0"/>
              </a:rPr>
              <a:t>biztosíthatnak támogatást </a:t>
            </a:r>
            <a:r>
              <a:rPr lang="hu-HU" sz="2000" dirty="0" smtClean="0">
                <a:latin typeface="+mj-lt"/>
                <a:cs typeface="Times New Roman" panose="02020603050405020304" pitchFamily="18" charset="0"/>
              </a:rPr>
              <a:t>a kötelezettségi körben nem maradó ellátások által finanszírozott célokra. </a:t>
            </a:r>
            <a:endParaRPr lang="hu-HU" sz="2000" dirty="0">
              <a:latin typeface="+mj-lt"/>
              <a:cs typeface="Times New Roman" panose="02020603050405020304" pitchFamily="18" charset="0"/>
            </a:endParaRPr>
          </a:p>
          <a:p>
            <a:pPr>
              <a:defRPr/>
            </a:pPr>
            <a:endParaRPr lang="hu-HU" sz="2000" b="1" dirty="0" smtClean="0">
              <a:latin typeface="+mj-lt"/>
              <a:cs typeface="Times New Roman" panose="02020603050405020304" pitchFamily="18" charset="0"/>
            </a:endParaRPr>
          </a:p>
        </p:txBody>
      </p:sp>
      <p:pic>
        <p:nvPicPr>
          <p:cNvPr id="13316" name="Picture 5" descr="EMMI logó vonalas aran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24300" y="196850"/>
            <a:ext cx="12954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115616" y="1285860"/>
            <a:ext cx="7056784" cy="630972"/>
          </a:xfrm>
        </p:spPr>
        <p:txBody>
          <a:bodyPr>
            <a:normAutofit fontScale="90000"/>
          </a:bodyPr>
          <a:lstStyle/>
          <a:p>
            <a:pPr algn="ctr"/>
            <a:r>
              <a:rPr lang="hu-HU" sz="2800" dirty="0">
                <a:solidFill>
                  <a:srgbClr val="A69765"/>
                </a:solidFill>
                <a:latin typeface="+mj-lt"/>
                <a:cs typeface="Times New Roman" pitchFamily="18" charset="0"/>
              </a:rPr>
              <a:t>Az</a:t>
            </a:r>
            <a:r>
              <a:rPr lang="hu-HU" sz="2800" dirty="0">
                <a:solidFill>
                  <a:srgbClr val="000000"/>
                </a:solidFill>
                <a:latin typeface="+mj-lt"/>
                <a:cs typeface="Times New Roman" pitchFamily="18" charset="0"/>
              </a:rPr>
              <a:t> </a:t>
            </a:r>
            <a:r>
              <a:rPr lang="hu-HU" sz="2800" dirty="0">
                <a:solidFill>
                  <a:srgbClr val="A69765"/>
                </a:solidFill>
                <a:latin typeface="+mj-lt"/>
                <a:cs typeface="Times New Roman" pitchFamily="18" charset="0"/>
              </a:rPr>
              <a:t>ellátórendszerből kivezetésre került </a:t>
            </a:r>
            <a:r>
              <a:rPr lang="hu-HU" sz="2800" dirty="0" smtClean="0">
                <a:solidFill>
                  <a:srgbClr val="A69765"/>
                </a:solidFill>
                <a:latin typeface="+mj-lt"/>
                <a:cs typeface="Times New Roman" pitchFamily="18" charset="0"/>
              </a:rPr>
              <a:t>ellátás</a:t>
            </a:r>
            <a:r>
              <a:rPr lang="hu-HU" sz="2000" dirty="0" smtClean="0">
                <a:solidFill>
                  <a:srgbClr val="A69765"/>
                </a:solidFill>
                <a:latin typeface="+mj-lt"/>
                <a:cs typeface="Times New Roman" pitchFamily="18" charset="0"/>
              </a:rPr>
              <a:t/>
            </a:r>
            <a:br>
              <a:rPr lang="hu-HU" sz="2000" dirty="0" smtClean="0">
                <a:solidFill>
                  <a:srgbClr val="A69765"/>
                </a:solidFill>
                <a:latin typeface="+mj-lt"/>
                <a:cs typeface="Times New Roman" pitchFamily="18" charset="0"/>
              </a:rPr>
            </a:br>
            <a:r>
              <a:rPr lang="hu-HU" sz="2700" dirty="0">
                <a:solidFill>
                  <a:srgbClr val="A69765"/>
                </a:solidFill>
                <a:latin typeface="+mj-lt"/>
                <a:cs typeface="Times New Roman" pitchFamily="18" charset="0"/>
              </a:rPr>
              <a:t/>
            </a:r>
            <a:br>
              <a:rPr lang="hu-HU" sz="2700" dirty="0">
                <a:solidFill>
                  <a:srgbClr val="A69765"/>
                </a:solidFill>
                <a:latin typeface="+mj-lt"/>
                <a:cs typeface="Times New Roman" pitchFamily="18" charset="0"/>
              </a:rPr>
            </a:br>
            <a:endParaRPr lang="hu-HU" dirty="0">
              <a:latin typeface="+mj-lt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4"/>
          </p:nvPr>
        </p:nvSpPr>
        <p:spPr>
          <a:xfrm>
            <a:off x="971600" y="2214554"/>
            <a:ext cx="7406869" cy="4000528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1200"/>
              </a:spcAft>
              <a:defRPr/>
            </a:pPr>
            <a:r>
              <a:rPr lang="hu-HU" sz="2400" dirty="0" smtClean="0">
                <a:latin typeface="+mj-lt"/>
                <a:cs typeface="Times New Roman" panose="02020603050405020304" pitchFamily="18" charset="0"/>
              </a:rPr>
              <a:t> Az </a:t>
            </a:r>
            <a:r>
              <a:rPr lang="hu-HU" sz="2400" b="1" dirty="0">
                <a:latin typeface="+mj-lt"/>
                <a:cs typeface="Times New Roman" panose="02020603050405020304" pitchFamily="18" charset="0"/>
              </a:rPr>
              <a:t>óvodáztatási támogatásra </a:t>
            </a:r>
            <a:r>
              <a:rPr lang="hu-HU" sz="2400" dirty="0">
                <a:latin typeface="+mj-lt"/>
                <a:cs typeface="Times New Roman" panose="02020603050405020304" pitchFamily="18" charset="0"/>
              </a:rPr>
              <a:t>vonatkozó rendelkezések a kötelező óvodáztatás bevezetésével összefüggésben </a:t>
            </a:r>
            <a:r>
              <a:rPr lang="hu-HU" sz="2400" b="1" dirty="0">
                <a:latin typeface="+mj-lt"/>
                <a:cs typeface="Times New Roman" panose="02020603050405020304" pitchFamily="18" charset="0"/>
              </a:rPr>
              <a:t>2015. szeptember 1-jével </a:t>
            </a:r>
            <a:r>
              <a:rPr lang="hu-HU" sz="2400" dirty="0">
                <a:latin typeface="+mj-lt"/>
                <a:cs typeface="Times New Roman" panose="02020603050405020304" pitchFamily="18" charset="0"/>
              </a:rPr>
              <a:t>hatályon kívül helyezésre </a:t>
            </a:r>
            <a:r>
              <a:rPr lang="hu-HU" sz="2400" dirty="0" smtClean="0">
                <a:latin typeface="+mj-lt"/>
                <a:cs typeface="Times New Roman" panose="02020603050405020304" pitchFamily="18" charset="0"/>
              </a:rPr>
              <a:t>kerültek  </a:t>
            </a:r>
            <a:r>
              <a:rPr lang="hu-HU" sz="2400" dirty="0">
                <a:latin typeface="+mj-lt"/>
                <a:cs typeface="Times New Roman" panose="02020603050405020304" pitchFamily="18" charset="0"/>
              </a:rPr>
              <a:t>a gyermekek védelméről és a gyámügyi igazgatásról szóló törvényből. </a:t>
            </a:r>
          </a:p>
          <a:p>
            <a:pPr marL="0" indent="0" algn="just">
              <a:spcAft>
                <a:spcPts val="1200"/>
              </a:spcAft>
              <a:defRPr/>
            </a:pPr>
            <a:r>
              <a:rPr lang="hu-HU" sz="2400" dirty="0" smtClean="0">
                <a:latin typeface="+mj-lt"/>
                <a:cs typeface="Times New Roman" panose="02020603050405020304" pitchFamily="18" charset="0"/>
              </a:rPr>
              <a:t> Az </a:t>
            </a:r>
            <a:r>
              <a:rPr lang="hu-HU" sz="2400" dirty="0">
                <a:latin typeface="+mj-lt"/>
                <a:cs typeface="Times New Roman" panose="02020603050405020304" pitchFamily="18" charset="0"/>
              </a:rPr>
              <a:t>utolsó folyósításra 2015 júniusában </a:t>
            </a:r>
            <a:r>
              <a:rPr lang="hu-HU" sz="2400" dirty="0" smtClean="0">
                <a:latin typeface="+mj-lt"/>
                <a:cs typeface="Times New Roman" panose="02020603050405020304" pitchFamily="18" charset="0"/>
              </a:rPr>
              <a:t>került </a:t>
            </a:r>
            <a:r>
              <a:rPr lang="hu-HU" sz="2400" dirty="0">
                <a:latin typeface="+mj-lt"/>
                <a:cs typeface="Times New Roman" panose="02020603050405020304" pitchFamily="18" charset="0"/>
              </a:rPr>
              <a:t>sor.</a:t>
            </a:r>
          </a:p>
          <a:p>
            <a:pPr marL="0" indent="0" algn="just">
              <a:defRPr/>
            </a:pPr>
            <a:r>
              <a:rPr lang="hu-HU" sz="2400" dirty="0" smtClean="0">
                <a:latin typeface="+mj-lt"/>
                <a:cs typeface="Times New Roman" panose="02020603050405020304" pitchFamily="18" charset="0"/>
              </a:rPr>
              <a:t> Az </a:t>
            </a:r>
            <a:r>
              <a:rPr lang="hu-HU" sz="2400" dirty="0">
                <a:latin typeface="+mj-lt"/>
                <a:cs typeface="Times New Roman" panose="02020603050405020304" pitchFamily="18" charset="0"/>
              </a:rPr>
              <a:t>ellátás </a:t>
            </a:r>
            <a:r>
              <a:rPr lang="hu-HU" sz="2400" dirty="0" smtClean="0">
                <a:latin typeface="+mj-lt"/>
                <a:cs typeface="Times New Roman" panose="02020603050405020304" pitchFamily="18" charset="0"/>
              </a:rPr>
              <a:t>alapja – motiválás az óvoda igénybevételére – megszűnt a „kötelező óvodáztatással”.</a:t>
            </a:r>
            <a:endParaRPr lang="hu-HU" sz="2400" dirty="0">
              <a:latin typeface="+mj-lt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sz="2400" dirty="0">
              <a:latin typeface="+mj-lt"/>
            </a:endParaRPr>
          </a:p>
        </p:txBody>
      </p:sp>
      <p:pic>
        <p:nvPicPr>
          <p:cNvPr id="5" name="Picture 5" descr="EMMI logó vonalas aran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24300" y="196850"/>
            <a:ext cx="12954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5111294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3"/>
          <p:cNvSpPr>
            <a:spLocks noGrp="1"/>
          </p:cNvSpPr>
          <p:nvPr>
            <p:ph type="ctrTitle"/>
          </p:nvPr>
        </p:nvSpPr>
        <p:spPr>
          <a:xfrm>
            <a:off x="685800" y="1052513"/>
            <a:ext cx="7772400" cy="78581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hu-HU" dirty="0" smtClean="0">
                <a:latin typeface="+mj-lt"/>
              </a:rPr>
              <a:t>A segélyezési rendszer átalakításának összefoglalása</a:t>
            </a:r>
          </a:p>
        </p:txBody>
      </p:sp>
      <p:pic>
        <p:nvPicPr>
          <p:cNvPr id="14339" name="Picture 5" descr="EMMI logó vonalas aran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24300" y="196850"/>
            <a:ext cx="12954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Táblázat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476093415"/>
              </p:ext>
            </p:extLst>
          </p:nvPr>
        </p:nvGraphicFramePr>
        <p:xfrm>
          <a:off x="496888" y="1557338"/>
          <a:ext cx="8150225" cy="479266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484493"/>
                <a:gridCol w="1391904"/>
                <a:gridCol w="3273828"/>
              </a:tblGrid>
              <a:tr h="349643">
                <a:tc>
                  <a:txBody>
                    <a:bodyPr/>
                    <a:lstStyle/>
                    <a:p>
                      <a:pPr algn="l"/>
                      <a:r>
                        <a:rPr lang="hu-HU" sz="1600" dirty="0" smtClean="0">
                          <a:latin typeface="+mj-lt"/>
                          <a:cs typeface="Times New Roman" panose="02020603050405020304" pitchFamily="18" charset="0"/>
                        </a:rPr>
                        <a:t>Jelenlegi ellátások</a:t>
                      </a:r>
                      <a:endParaRPr lang="hu-HU" sz="16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1457" marR="91457" marT="45715" marB="45715">
                    <a:solidFill>
                      <a:srgbClr val="A2906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u-HU" sz="16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1457" marR="91457" marT="45715" marB="45715">
                    <a:solidFill>
                      <a:srgbClr val="A2906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1600" dirty="0" smtClean="0">
                          <a:latin typeface="+mj-lt"/>
                          <a:cs typeface="Times New Roman" panose="02020603050405020304" pitchFamily="18" charset="0"/>
                        </a:rPr>
                        <a:t>Az átalakítás</a:t>
                      </a:r>
                      <a:r>
                        <a:rPr lang="hu-HU" sz="1600" baseline="0" dirty="0" smtClean="0">
                          <a:latin typeface="+mj-lt"/>
                          <a:cs typeface="Times New Roman" panose="02020603050405020304" pitchFamily="18" charset="0"/>
                        </a:rPr>
                        <a:t>t követő e</a:t>
                      </a:r>
                      <a:r>
                        <a:rPr lang="hu-HU" sz="1600" dirty="0" smtClean="0">
                          <a:latin typeface="+mj-lt"/>
                          <a:cs typeface="Times New Roman" panose="02020603050405020304" pitchFamily="18" charset="0"/>
                        </a:rPr>
                        <a:t>llátások </a:t>
                      </a:r>
                      <a:endParaRPr lang="hu-HU" sz="16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1457" marR="91457" marT="45715" marB="45715">
                    <a:solidFill>
                      <a:srgbClr val="A29061"/>
                    </a:solidFill>
                  </a:tcPr>
                </a:tc>
              </a:tr>
              <a:tr h="457190">
                <a:tc>
                  <a:txBody>
                    <a:bodyPr/>
                    <a:lstStyle/>
                    <a:p>
                      <a:pPr algn="l"/>
                      <a:r>
                        <a:rPr lang="hu-HU" sz="1200" dirty="0" smtClean="0">
                          <a:latin typeface="+mj-lt"/>
                          <a:cs typeface="Times New Roman" panose="02020603050405020304" pitchFamily="18" charset="0"/>
                        </a:rPr>
                        <a:t>Aktív</a:t>
                      </a:r>
                      <a:r>
                        <a:rPr lang="hu-HU" sz="1200" baseline="0" dirty="0" smtClean="0">
                          <a:latin typeface="+mj-lt"/>
                          <a:cs typeface="Times New Roman" panose="02020603050405020304" pitchFamily="18" charset="0"/>
                        </a:rPr>
                        <a:t> korúak ellátása – f</a:t>
                      </a:r>
                      <a:r>
                        <a:rPr lang="hu-HU" sz="1200" dirty="0" smtClean="0">
                          <a:latin typeface="+mj-lt"/>
                          <a:cs typeface="Times New Roman" panose="02020603050405020304" pitchFamily="18" charset="0"/>
                        </a:rPr>
                        <a:t>oglalkoztatást helyettesítő támogatás</a:t>
                      </a:r>
                      <a:endParaRPr lang="hu-HU" sz="12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1457" marR="91457" marT="45715" marB="45715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u-HU" sz="12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1457" marR="91457" marT="45715" marB="45715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1200" dirty="0" smtClean="0">
                          <a:latin typeface="+mj-lt"/>
                          <a:cs typeface="Times New Roman" panose="02020603050405020304" pitchFamily="18" charset="0"/>
                        </a:rPr>
                        <a:t>Aktív korúak ellátása – foglalkoztatást helyettesítő</a:t>
                      </a:r>
                      <a:r>
                        <a:rPr lang="hu-HU" sz="1200" baseline="0" dirty="0" smtClean="0">
                          <a:latin typeface="+mj-lt"/>
                          <a:cs typeface="Times New Roman" panose="02020603050405020304" pitchFamily="18" charset="0"/>
                        </a:rPr>
                        <a:t> támogatás</a:t>
                      </a:r>
                      <a:endParaRPr lang="hu-HU" sz="12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1457" marR="91457" marT="45715" marB="45715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457190">
                <a:tc>
                  <a:txBody>
                    <a:bodyPr/>
                    <a:lstStyle/>
                    <a:p>
                      <a:pPr algn="l"/>
                      <a:r>
                        <a:rPr lang="hu-HU" sz="1200" dirty="0" smtClean="0">
                          <a:latin typeface="+mj-lt"/>
                          <a:cs typeface="Times New Roman" panose="02020603050405020304" pitchFamily="18" charset="0"/>
                        </a:rPr>
                        <a:t>Aktív korúak ellátása – rendszeres</a:t>
                      </a:r>
                      <a:r>
                        <a:rPr lang="hu-HU" sz="1200" baseline="0" dirty="0" smtClean="0">
                          <a:latin typeface="+mj-lt"/>
                          <a:cs typeface="Times New Roman" panose="02020603050405020304" pitchFamily="18" charset="0"/>
                        </a:rPr>
                        <a:t> szociális segély</a:t>
                      </a:r>
                      <a:endParaRPr lang="hu-HU" sz="12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1457" marR="91457" marT="45715" marB="45715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u-HU" sz="12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1457" marR="91457" marT="45715" marB="45715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1200" dirty="0" smtClean="0">
                          <a:latin typeface="+mj-lt"/>
                          <a:cs typeface="Times New Roman" panose="02020603050405020304" pitchFamily="18" charset="0"/>
                        </a:rPr>
                        <a:t>Aktív korúak ellátása – </a:t>
                      </a:r>
                      <a:r>
                        <a:rPr lang="hu-HU" sz="1200" baseline="0" dirty="0" smtClean="0">
                          <a:latin typeface="+mj-lt"/>
                          <a:cs typeface="Times New Roman" panose="02020603050405020304" pitchFamily="18" charset="0"/>
                        </a:rPr>
                        <a:t>egészségkárosodási és gyermekfelügyeleti támogatás </a:t>
                      </a:r>
                      <a:endParaRPr lang="hu-HU" sz="12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1457" marR="91457" marT="45715" marB="45715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49643">
                <a:tc>
                  <a:txBody>
                    <a:bodyPr/>
                    <a:lstStyle/>
                    <a:p>
                      <a:pPr algn="l"/>
                      <a:r>
                        <a:rPr lang="hu-HU" sz="1200" dirty="0" smtClean="0">
                          <a:latin typeface="+mj-lt"/>
                          <a:cs typeface="Times New Roman" panose="02020603050405020304" pitchFamily="18" charset="0"/>
                        </a:rPr>
                        <a:t>Időskorúak járadéka</a:t>
                      </a:r>
                      <a:endParaRPr lang="hu-HU" sz="12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1457" marR="91457" marT="45715" marB="45715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u-HU" sz="12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1457" marR="91457" marT="45715" marB="45715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1200" dirty="0" smtClean="0">
                          <a:latin typeface="+mj-lt"/>
                          <a:cs typeface="Times New Roman" panose="02020603050405020304" pitchFamily="18" charset="0"/>
                        </a:rPr>
                        <a:t>Időskorúak</a:t>
                      </a:r>
                      <a:r>
                        <a:rPr lang="hu-HU" sz="1200" baseline="0" dirty="0" smtClean="0">
                          <a:latin typeface="+mj-lt"/>
                          <a:cs typeface="Times New Roman" panose="02020603050405020304" pitchFamily="18" charset="0"/>
                        </a:rPr>
                        <a:t> járadéka</a:t>
                      </a:r>
                      <a:endParaRPr lang="hu-HU" sz="12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1457" marR="91457" marT="45715" marB="45715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49643">
                <a:tc>
                  <a:txBody>
                    <a:bodyPr/>
                    <a:lstStyle/>
                    <a:p>
                      <a:pPr algn="l"/>
                      <a:r>
                        <a:rPr lang="hu-HU" sz="1200" dirty="0" smtClean="0">
                          <a:latin typeface="+mj-lt"/>
                          <a:cs typeface="Times New Roman" panose="02020603050405020304" pitchFamily="18" charset="0"/>
                        </a:rPr>
                        <a:t>Alapösszegű,</a:t>
                      </a:r>
                      <a:r>
                        <a:rPr lang="hu-HU" sz="1200" baseline="0" dirty="0" smtClean="0">
                          <a:latin typeface="+mj-lt"/>
                          <a:cs typeface="Times New Roman" panose="02020603050405020304" pitchFamily="18" charset="0"/>
                        </a:rPr>
                        <a:t> emelt </a:t>
                      </a:r>
                      <a:r>
                        <a:rPr lang="hu-HU" sz="1200" dirty="0" smtClean="0">
                          <a:latin typeface="+mj-lt"/>
                          <a:cs typeface="Times New Roman" panose="02020603050405020304" pitchFamily="18" charset="0"/>
                        </a:rPr>
                        <a:t>és kiemelt ápolási</a:t>
                      </a:r>
                      <a:r>
                        <a:rPr lang="hu-HU" sz="1200" baseline="0" dirty="0" smtClean="0">
                          <a:latin typeface="+mj-lt"/>
                          <a:cs typeface="Times New Roman" panose="02020603050405020304" pitchFamily="18" charset="0"/>
                        </a:rPr>
                        <a:t> díj</a:t>
                      </a:r>
                      <a:endParaRPr lang="hu-HU" sz="12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1457" marR="91457" marT="45715" marB="45715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u-HU" sz="12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1457" marR="91457" marT="45715" marB="45715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1200" dirty="0" smtClean="0">
                          <a:latin typeface="+mj-lt"/>
                          <a:cs typeface="Times New Roman" panose="02020603050405020304" pitchFamily="18" charset="0"/>
                        </a:rPr>
                        <a:t>Alapösszegű</a:t>
                      </a:r>
                      <a:r>
                        <a:rPr lang="hu-HU" sz="1200" baseline="0" dirty="0" smtClean="0">
                          <a:latin typeface="+mj-lt"/>
                          <a:cs typeface="Times New Roman" panose="02020603050405020304" pitchFamily="18" charset="0"/>
                        </a:rPr>
                        <a:t>, emelt </a:t>
                      </a:r>
                      <a:r>
                        <a:rPr lang="hu-HU" sz="1200" dirty="0" smtClean="0">
                          <a:latin typeface="+mj-lt"/>
                          <a:cs typeface="Times New Roman" panose="02020603050405020304" pitchFamily="18" charset="0"/>
                        </a:rPr>
                        <a:t>és kiemelt ápolási díj</a:t>
                      </a:r>
                      <a:endParaRPr lang="hu-HU" sz="12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1457" marR="91457" marT="45715" marB="45715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49643">
                <a:tc>
                  <a:txBody>
                    <a:bodyPr/>
                    <a:lstStyle/>
                    <a:p>
                      <a:pPr algn="l"/>
                      <a:r>
                        <a:rPr lang="hu-HU" sz="1200" dirty="0" smtClean="0">
                          <a:latin typeface="+mj-lt"/>
                          <a:cs typeface="Times New Roman" panose="02020603050405020304" pitchFamily="18" charset="0"/>
                        </a:rPr>
                        <a:t>Alanyi és normatív közgyógyellátás</a:t>
                      </a:r>
                      <a:endParaRPr lang="hu-HU" sz="12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1457" marR="91457" marT="45715" marB="45715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u-HU" sz="12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1457" marR="91457" marT="45715" marB="45715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1200" dirty="0" smtClean="0">
                          <a:latin typeface="+mj-lt"/>
                          <a:cs typeface="Times New Roman" panose="02020603050405020304" pitchFamily="18" charset="0"/>
                        </a:rPr>
                        <a:t>Alanyi és normatív közgyógyellátás</a:t>
                      </a:r>
                      <a:endParaRPr lang="hu-HU" sz="12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1457" marR="91457" marT="45715" marB="45715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4964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200" baseline="0" dirty="0" smtClean="0">
                          <a:latin typeface="+mj-lt"/>
                          <a:cs typeface="Times New Roman" panose="02020603050405020304" pitchFamily="18" charset="0"/>
                        </a:rPr>
                        <a:t>Egészségügyi szolgáltatásra való jogosultság</a:t>
                      </a:r>
                    </a:p>
                  </a:txBody>
                  <a:tcPr marL="91457" marR="91457" marT="45715" marB="45715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u-HU" sz="12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1457" marR="91457" marT="45715" marB="45715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200" dirty="0" smtClean="0">
                          <a:latin typeface="+mj-lt"/>
                          <a:cs typeface="Times New Roman" panose="02020603050405020304" pitchFamily="18" charset="0"/>
                        </a:rPr>
                        <a:t>Egészségügyi szolgáltatásra való jogosultság</a:t>
                      </a:r>
                    </a:p>
                  </a:txBody>
                  <a:tcPr marL="91457" marR="91457" marT="45715" marB="45715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274310">
                <a:tc>
                  <a:txBody>
                    <a:bodyPr/>
                    <a:lstStyle/>
                    <a:p>
                      <a:pPr algn="l"/>
                      <a:r>
                        <a:rPr lang="hu-HU" sz="1200" baseline="0" dirty="0" smtClean="0">
                          <a:latin typeface="+mj-lt"/>
                          <a:cs typeface="Times New Roman" panose="02020603050405020304" pitchFamily="18" charset="0"/>
                        </a:rPr>
                        <a:t>Lakásfenntartási támogatás</a:t>
                      </a:r>
                    </a:p>
                  </a:txBody>
                  <a:tcPr marL="91457" marR="91457" marT="45715" marB="45715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u-HU" sz="12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1457" marR="91457" marT="45715" marB="45715"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200" dirty="0" smtClean="0">
                          <a:latin typeface="+mj-lt"/>
                          <a:cs typeface="Times New Roman" panose="02020603050405020304" pitchFamily="18" charset="0"/>
                        </a:rPr>
                        <a:t>Települési támogatás</a:t>
                      </a:r>
                    </a:p>
                  </a:txBody>
                  <a:tcPr marL="91457" marR="91457" marT="45715" marB="45715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4964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200" dirty="0" smtClean="0">
                          <a:latin typeface="+mj-lt"/>
                          <a:cs typeface="Times New Roman" panose="02020603050405020304" pitchFamily="18" charset="0"/>
                        </a:rPr>
                        <a:t>Adósságkezelési</a:t>
                      </a:r>
                      <a:r>
                        <a:rPr lang="hu-HU" sz="1200" baseline="0" dirty="0" smtClean="0">
                          <a:latin typeface="+mj-lt"/>
                          <a:cs typeface="Times New Roman" panose="02020603050405020304" pitchFamily="18" charset="0"/>
                        </a:rPr>
                        <a:t> szolgáltatás</a:t>
                      </a:r>
                    </a:p>
                  </a:txBody>
                  <a:tcPr marL="91457" marR="91457" marT="45715" marB="45715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u-HU" sz="12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1457" marR="91457" marT="45715" marB="45715">
                    <a:noFill/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lang="hu-H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7" marR="91457" marT="45727" marB="45727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4964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200" baseline="0" dirty="0" smtClean="0">
                          <a:latin typeface="+mj-lt"/>
                          <a:cs typeface="Times New Roman" panose="02020603050405020304" pitchFamily="18" charset="0"/>
                        </a:rPr>
                        <a:t>Méltányossági ápolási díj</a:t>
                      </a:r>
                    </a:p>
                  </a:txBody>
                  <a:tcPr marL="91457" marR="91457" marT="45715" marB="45715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u-HU" sz="12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1457" marR="91457" marT="45715" marB="45715">
                    <a:noFill/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lang="hu-H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7" marR="91457" marT="45727" marB="45727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4964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200" baseline="0" dirty="0" smtClean="0">
                          <a:latin typeface="+mj-lt"/>
                          <a:cs typeface="Times New Roman" panose="02020603050405020304" pitchFamily="18" charset="0"/>
                        </a:rPr>
                        <a:t>Méltányossági közgyógyellátás</a:t>
                      </a:r>
                    </a:p>
                  </a:txBody>
                  <a:tcPr marL="91457" marR="91457" marT="45715" marB="45715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u-HU" sz="12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1457" marR="91457" marT="45715" marB="45715">
                    <a:noFill/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lang="hu-H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7" marR="91457" marT="45727" marB="45727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571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200" baseline="0" dirty="0" smtClean="0">
                          <a:latin typeface="+mj-lt"/>
                          <a:cs typeface="Times New Roman" panose="02020603050405020304" pitchFamily="18" charset="0"/>
                        </a:rPr>
                        <a:t>Önkormányzati segély</a:t>
                      </a:r>
                    </a:p>
                  </a:txBody>
                  <a:tcPr marL="91457" marR="91457" marT="45715" marB="45715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u-HU" sz="12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1457" marR="91457" marT="45715" marB="45715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200" dirty="0" smtClean="0">
                          <a:latin typeface="+mj-lt"/>
                          <a:cs typeface="Times New Roman" panose="02020603050405020304" pitchFamily="18" charset="0"/>
                        </a:rPr>
                        <a:t>Települési támogatás</a:t>
                      </a:r>
                      <a:r>
                        <a:rPr lang="hu-HU" sz="1200" baseline="0" dirty="0" smtClean="0">
                          <a:latin typeface="+mj-lt"/>
                          <a:cs typeface="Times New Roman" panose="02020603050405020304" pitchFamily="18" charset="0"/>
                        </a:rPr>
                        <a:t> keretében nyújtott r</a:t>
                      </a:r>
                      <a:r>
                        <a:rPr lang="hu-HU" sz="1200" dirty="0" smtClean="0">
                          <a:latin typeface="+mj-lt"/>
                          <a:cs typeface="Times New Roman" panose="02020603050405020304" pitchFamily="18" charset="0"/>
                        </a:rPr>
                        <a:t>endkívüli települési támogatás</a:t>
                      </a:r>
                    </a:p>
                  </a:txBody>
                  <a:tcPr marL="91457" marR="91457" marT="45715" marB="45715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49643">
                <a:tc>
                  <a:txBody>
                    <a:bodyPr/>
                    <a:lstStyle/>
                    <a:p>
                      <a:pPr algn="l"/>
                      <a:r>
                        <a:rPr lang="hu-HU" sz="1200" baseline="0" dirty="0" smtClean="0">
                          <a:latin typeface="+mj-lt"/>
                          <a:cs typeface="Times New Roman" panose="02020603050405020304" pitchFamily="18" charset="0"/>
                        </a:rPr>
                        <a:t>Óvodáztatási támogatás</a:t>
                      </a:r>
                    </a:p>
                  </a:txBody>
                  <a:tcPr marL="91457" marR="91457" marT="45715" marB="45715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u-HU" sz="12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1457" marR="91457" marT="45715" marB="45715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1200" dirty="0" smtClean="0">
                          <a:latin typeface="+mj-lt"/>
                          <a:cs typeface="Times New Roman" panose="02020603050405020304" pitchFamily="18" charset="0"/>
                        </a:rPr>
                        <a:t>-</a:t>
                      </a:r>
                      <a:endParaRPr lang="hu-HU" sz="12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1457" marR="91457" marT="45715" marB="45715">
                    <a:noFill/>
                  </a:tcPr>
                </a:tc>
              </a:tr>
            </a:tbl>
          </a:graphicData>
        </a:graphic>
      </p:graphicFrame>
      <p:sp>
        <p:nvSpPr>
          <p:cNvPr id="4" name="Jobbra nyíl 3"/>
          <p:cNvSpPr/>
          <p:nvPr/>
        </p:nvSpPr>
        <p:spPr>
          <a:xfrm>
            <a:off x="4140200" y="2133600"/>
            <a:ext cx="1079500" cy="71438"/>
          </a:xfrm>
          <a:prstGeom prst="rightArrow">
            <a:avLst/>
          </a:prstGeom>
          <a:solidFill>
            <a:srgbClr val="A29061"/>
          </a:solidFill>
          <a:ln>
            <a:solidFill>
              <a:srgbClr val="A6976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u-HU">
              <a:ln>
                <a:solidFill>
                  <a:srgbClr val="A69765"/>
                </a:solidFill>
              </a:ln>
            </a:endParaRPr>
          </a:p>
        </p:txBody>
      </p:sp>
      <p:sp>
        <p:nvSpPr>
          <p:cNvPr id="8" name="Jobbra nyíl 7"/>
          <p:cNvSpPr/>
          <p:nvPr/>
        </p:nvSpPr>
        <p:spPr>
          <a:xfrm>
            <a:off x="4146550" y="2636838"/>
            <a:ext cx="1081088" cy="71437"/>
          </a:xfrm>
          <a:prstGeom prst="rightArrow">
            <a:avLst/>
          </a:prstGeom>
          <a:solidFill>
            <a:srgbClr val="A29061"/>
          </a:solidFill>
          <a:ln>
            <a:solidFill>
              <a:srgbClr val="A6976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u-HU">
              <a:ln>
                <a:solidFill>
                  <a:srgbClr val="A69765"/>
                </a:solidFill>
              </a:ln>
            </a:endParaRPr>
          </a:p>
        </p:txBody>
      </p:sp>
      <p:sp>
        <p:nvSpPr>
          <p:cNvPr id="9" name="Jobbra nyíl 8"/>
          <p:cNvSpPr/>
          <p:nvPr/>
        </p:nvSpPr>
        <p:spPr>
          <a:xfrm>
            <a:off x="4140200" y="3068638"/>
            <a:ext cx="1079500" cy="73025"/>
          </a:xfrm>
          <a:prstGeom prst="rightArrow">
            <a:avLst/>
          </a:prstGeom>
          <a:solidFill>
            <a:srgbClr val="A29061"/>
          </a:solidFill>
          <a:ln>
            <a:solidFill>
              <a:srgbClr val="A6976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u-HU">
              <a:ln>
                <a:solidFill>
                  <a:srgbClr val="A69765"/>
                </a:solidFill>
              </a:ln>
            </a:endParaRPr>
          </a:p>
        </p:txBody>
      </p:sp>
      <p:sp>
        <p:nvSpPr>
          <p:cNvPr id="10" name="Jobbra nyíl 9"/>
          <p:cNvSpPr/>
          <p:nvPr/>
        </p:nvSpPr>
        <p:spPr>
          <a:xfrm>
            <a:off x="4146550" y="3429000"/>
            <a:ext cx="1081088" cy="71438"/>
          </a:xfrm>
          <a:prstGeom prst="rightArrow">
            <a:avLst/>
          </a:prstGeom>
          <a:solidFill>
            <a:srgbClr val="A29061"/>
          </a:solidFill>
          <a:ln>
            <a:solidFill>
              <a:srgbClr val="A6976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u-HU">
              <a:ln>
                <a:solidFill>
                  <a:srgbClr val="A69765"/>
                </a:solidFill>
              </a:ln>
            </a:endParaRPr>
          </a:p>
        </p:txBody>
      </p:sp>
      <p:sp>
        <p:nvSpPr>
          <p:cNvPr id="11" name="Jobbra nyíl 10"/>
          <p:cNvSpPr/>
          <p:nvPr/>
        </p:nvSpPr>
        <p:spPr>
          <a:xfrm>
            <a:off x="4140200" y="3789363"/>
            <a:ext cx="1079500" cy="71437"/>
          </a:xfrm>
          <a:prstGeom prst="rightArrow">
            <a:avLst/>
          </a:prstGeom>
          <a:solidFill>
            <a:srgbClr val="A29061"/>
          </a:solidFill>
          <a:ln>
            <a:solidFill>
              <a:srgbClr val="A6976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u-HU">
              <a:ln>
                <a:solidFill>
                  <a:srgbClr val="A69765"/>
                </a:solidFill>
              </a:ln>
            </a:endParaRPr>
          </a:p>
        </p:txBody>
      </p:sp>
      <p:sp>
        <p:nvSpPr>
          <p:cNvPr id="12" name="Jobbra nyíl 11"/>
          <p:cNvSpPr/>
          <p:nvPr/>
        </p:nvSpPr>
        <p:spPr>
          <a:xfrm>
            <a:off x="4146550" y="4437063"/>
            <a:ext cx="1081088" cy="71437"/>
          </a:xfrm>
          <a:prstGeom prst="rightArrow">
            <a:avLst/>
          </a:prstGeom>
          <a:solidFill>
            <a:srgbClr val="A29061"/>
          </a:solidFill>
          <a:ln>
            <a:solidFill>
              <a:srgbClr val="A6976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u-HU">
              <a:ln>
                <a:solidFill>
                  <a:srgbClr val="A69765"/>
                </a:solidFill>
              </a:ln>
            </a:endParaRPr>
          </a:p>
        </p:txBody>
      </p:sp>
      <p:sp>
        <p:nvSpPr>
          <p:cNvPr id="13" name="Jobbra nyíl 12"/>
          <p:cNvSpPr/>
          <p:nvPr/>
        </p:nvSpPr>
        <p:spPr>
          <a:xfrm rot="21038835">
            <a:off x="4130675" y="4635500"/>
            <a:ext cx="1116013" cy="71438"/>
          </a:xfrm>
          <a:prstGeom prst="rightArrow">
            <a:avLst/>
          </a:prstGeom>
          <a:solidFill>
            <a:srgbClr val="A29061"/>
          </a:solidFill>
          <a:ln>
            <a:solidFill>
              <a:srgbClr val="A6976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u-HU">
              <a:ln>
                <a:solidFill>
                  <a:srgbClr val="A69765"/>
                </a:solidFill>
              </a:ln>
            </a:endParaRPr>
          </a:p>
        </p:txBody>
      </p:sp>
      <p:sp>
        <p:nvSpPr>
          <p:cNvPr id="14" name="Jobbra nyíl 13"/>
          <p:cNvSpPr/>
          <p:nvPr/>
        </p:nvSpPr>
        <p:spPr>
          <a:xfrm rot="19527910">
            <a:off x="3997325" y="5043488"/>
            <a:ext cx="1439863" cy="71437"/>
          </a:xfrm>
          <a:prstGeom prst="rightArrow">
            <a:avLst/>
          </a:prstGeom>
          <a:solidFill>
            <a:srgbClr val="A29061"/>
          </a:solidFill>
          <a:ln>
            <a:solidFill>
              <a:srgbClr val="A6976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u-HU">
              <a:ln>
                <a:solidFill>
                  <a:srgbClr val="A69765"/>
                </a:solidFill>
              </a:ln>
            </a:endParaRPr>
          </a:p>
        </p:txBody>
      </p:sp>
      <p:sp>
        <p:nvSpPr>
          <p:cNvPr id="15" name="Jobbra nyíl 14"/>
          <p:cNvSpPr/>
          <p:nvPr/>
        </p:nvSpPr>
        <p:spPr>
          <a:xfrm rot="20123660">
            <a:off x="4090988" y="4833938"/>
            <a:ext cx="1223962" cy="71437"/>
          </a:xfrm>
          <a:prstGeom prst="rightArrow">
            <a:avLst/>
          </a:prstGeom>
          <a:solidFill>
            <a:srgbClr val="A29061"/>
          </a:solidFill>
          <a:ln>
            <a:solidFill>
              <a:srgbClr val="A6976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u-HU">
              <a:ln>
                <a:solidFill>
                  <a:srgbClr val="A69765"/>
                </a:solidFill>
              </a:ln>
            </a:endParaRPr>
          </a:p>
        </p:txBody>
      </p:sp>
      <p:sp>
        <p:nvSpPr>
          <p:cNvPr id="16" name="Jobbra nyíl 15"/>
          <p:cNvSpPr/>
          <p:nvPr/>
        </p:nvSpPr>
        <p:spPr>
          <a:xfrm>
            <a:off x="4117975" y="5732463"/>
            <a:ext cx="1079500" cy="73025"/>
          </a:xfrm>
          <a:prstGeom prst="rightArrow">
            <a:avLst/>
          </a:prstGeom>
          <a:solidFill>
            <a:srgbClr val="A29061"/>
          </a:solidFill>
          <a:ln>
            <a:solidFill>
              <a:srgbClr val="A6976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u-HU">
              <a:ln>
                <a:solidFill>
                  <a:srgbClr val="A69765"/>
                </a:solidFill>
              </a:ln>
            </a:endParaRPr>
          </a:p>
        </p:txBody>
      </p:sp>
      <p:sp>
        <p:nvSpPr>
          <p:cNvPr id="17" name="Jobbra nyíl 16"/>
          <p:cNvSpPr/>
          <p:nvPr/>
        </p:nvSpPr>
        <p:spPr>
          <a:xfrm>
            <a:off x="4140200" y="6092825"/>
            <a:ext cx="1079500" cy="73025"/>
          </a:xfrm>
          <a:prstGeom prst="rightArrow">
            <a:avLst/>
          </a:prstGeom>
          <a:solidFill>
            <a:srgbClr val="A29061"/>
          </a:solidFill>
          <a:ln>
            <a:solidFill>
              <a:srgbClr val="A6976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u-HU">
              <a:ln>
                <a:solidFill>
                  <a:srgbClr val="A69765"/>
                </a:solidFill>
              </a:ln>
            </a:endParaRPr>
          </a:p>
        </p:txBody>
      </p:sp>
      <p:sp>
        <p:nvSpPr>
          <p:cNvPr id="18" name="Jobbra nyíl 17"/>
          <p:cNvSpPr/>
          <p:nvPr/>
        </p:nvSpPr>
        <p:spPr>
          <a:xfrm>
            <a:off x="4140200" y="4079875"/>
            <a:ext cx="1079500" cy="71438"/>
          </a:xfrm>
          <a:prstGeom prst="rightArrow">
            <a:avLst/>
          </a:prstGeom>
          <a:solidFill>
            <a:srgbClr val="A29061"/>
          </a:solidFill>
          <a:ln>
            <a:solidFill>
              <a:srgbClr val="A6976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u-HU">
              <a:ln>
                <a:solidFill>
                  <a:srgbClr val="A69765"/>
                </a:solidFill>
              </a:ln>
            </a:endParaRPr>
          </a:p>
        </p:txBody>
      </p:sp>
      <p:sp>
        <p:nvSpPr>
          <p:cNvPr id="5" name="Szövegdoboz 4"/>
          <p:cNvSpPr txBox="1"/>
          <p:nvPr/>
        </p:nvSpPr>
        <p:spPr>
          <a:xfrm rot="16200000">
            <a:off x="-1866899" y="3973512"/>
            <a:ext cx="4392612" cy="27781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Törvény</a:t>
            </a:r>
            <a:r>
              <a:rPr lang="hu-HU" sz="1200" b="1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alapján nyújtott</a:t>
            </a:r>
          </a:p>
        </p:txBody>
      </p:sp>
      <p:sp>
        <p:nvSpPr>
          <p:cNvPr id="20" name="Szövegdoboz 19"/>
          <p:cNvSpPr txBox="1"/>
          <p:nvPr/>
        </p:nvSpPr>
        <p:spPr>
          <a:xfrm rot="5400000">
            <a:off x="7653338" y="2938463"/>
            <a:ext cx="2322512" cy="277812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Törvény</a:t>
            </a:r>
            <a:r>
              <a:rPr lang="hu-HU" sz="1200" b="1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alapján nyújtott</a:t>
            </a:r>
          </a:p>
        </p:txBody>
      </p:sp>
      <p:sp>
        <p:nvSpPr>
          <p:cNvPr id="21" name="Szövegdoboz 20"/>
          <p:cNvSpPr txBox="1"/>
          <p:nvPr/>
        </p:nvSpPr>
        <p:spPr>
          <a:xfrm rot="5400000">
            <a:off x="7958931" y="5033169"/>
            <a:ext cx="1711325" cy="23018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Önk. döntése</a:t>
            </a:r>
            <a:r>
              <a:rPr lang="hu-HU" sz="900" b="1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sz="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alapján nyújtott</a:t>
            </a:r>
          </a:p>
        </p:txBody>
      </p:sp>
      <p:sp>
        <p:nvSpPr>
          <p:cNvPr id="22" name="Jobbra nyíl 21"/>
          <p:cNvSpPr/>
          <p:nvPr/>
        </p:nvSpPr>
        <p:spPr>
          <a:xfrm rot="20376961">
            <a:off x="4135438" y="2438400"/>
            <a:ext cx="1152525" cy="71438"/>
          </a:xfrm>
          <a:prstGeom prst="rightArrow">
            <a:avLst/>
          </a:prstGeom>
          <a:solidFill>
            <a:srgbClr val="A29061"/>
          </a:solidFill>
          <a:ln>
            <a:solidFill>
              <a:srgbClr val="A6976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u-HU">
              <a:ln>
                <a:solidFill>
                  <a:srgbClr val="A69765"/>
                </a:solidFill>
              </a:ln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3"/>
          <p:cNvSpPr>
            <a:spLocks noGrp="1"/>
          </p:cNvSpPr>
          <p:nvPr>
            <p:ph type="ctrTitle"/>
          </p:nvPr>
        </p:nvSpPr>
        <p:spPr>
          <a:xfrm>
            <a:off x="685800" y="1428750"/>
            <a:ext cx="7772400" cy="631825"/>
          </a:xfrm>
        </p:spPr>
        <p:txBody>
          <a:bodyPr/>
          <a:lstStyle/>
          <a:p>
            <a:pPr eaLnBrk="1" hangingPunct="1"/>
            <a:r>
              <a:rPr lang="hu-HU" dirty="0" smtClean="0">
                <a:latin typeface="+mj-lt"/>
              </a:rPr>
              <a:t>A finanszírozási rendszer </a:t>
            </a:r>
          </a:p>
        </p:txBody>
      </p:sp>
      <p:sp>
        <p:nvSpPr>
          <p:cNvPr id="15363" name="Content Placeholder 5"/>
          <p:cNvSpPr>
            <a:spLocks noGrp="1"/>
          </p:cNvSpPr>
          <p:nvPr>
            <p:ph idx="13"/>
          </p:nvPr>
        </p:nvSpPr>
        <p:spPr>
          <a:xfrm>
            <a:off x="468313" y="2060575"/>
            <a:ext cx="7889875" cy="4537075"/>
          </a:xfrm>
          <a:ln/>
        </p:spPr>
        <p:txBody>
          <a:bodyPr/>
          <a:lstStyle/>
          <a:p>
            <a:pPr marL="0" indent="0" algn="just"/>
            <a:r>
              <a:rPr lang="hu-HU" sz="1800" dirty="0" smtClean="0">
                <a:latin typeface="+mj-lt"/>
                <a:cs typeface="Times New Roman" pitchFamily="18" charset="0"/>
              </a:rPr>
              <a:t>A </a:t>
            </a:r>
            <a:r>
              <a:rPr lang="hu-HU" sz="1800" b="1" dirty="0" smtClean="0">
                <a:latin typeface="+mj-lt"/>
                <a:cs typeface="Times New Roman" pitchFamily="18" charset="0"/>
              </a:rPr>
              <a:t>finanszírozási rendszer</a:t>
            </a:r>
            <a:r>
              <a:rPr lang="hu-HU" sz="1800" dirty="0" smtClean="0">
                <a:latin typeface="+mj-lt"/>
                <a:cs typeface="Times New Roman" pitchFamily="18" charset="0"/>
              </a:rPr>
              <a:t> az állam és az önkormányzatok közötti feladat-megosztásnak megfelelően átalakult akként, hogy az önkormányzatok – adóerő-képességükhöz igazodóan – nagyobb szerepet vállaljanak a helyi szociális problémák megoldásában</a:t>
            </a:r>
            <a:r>
              <a:rPr lang="hu-HU" sz="1800" b="1" dirty="0" smtClean="0">
                <a:latin typeface="+mj-lt"/>
                <a:cs typeface="Times New Roman" pitchFamily="18" charset="0"/>
              </a:rPr>
              <a:t>. </a:t>
            </a:r>
            <a:endParaRPr lang="hu-HU" sz="1800" dirty="0" smtClean="0">
              <a:latin typeface="+mj-lt"/>
              <a:cs typeface="Times New Roman" pitchFamily="18" charset="0"/>
            </a:endParaRPr>
          </a:p>
          <a:p>
            <a:pPr marL="0" indent="0" algn="just"/>
            <a:endParaRPr lang="hu-HU" sz="2200" dirty="0" smtClean="0">
              <a:latin typeface="+mj-lt"/>
              <a:cs typeface="Times New Roman" pitchFamily="18" charset="0"/>
            </a:endParaRPr>
          </a:p>
        </p:txBody>
      </p:sp>
      <p:pic>
        <p:nvPicPr>
          <p:cNvPr id="15364" name="Picture 5" descr="EMMI logó vonalas aran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24300" y="196850"/>
            <a:ext cx="12954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Tábláza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45097604"/>
              </p:ext>
            </p:extLst>
          </p:nvPr>
        </p:nvGraphicFramePr>
        <p:xfrm>
          <a:off x="539750" y="3429000"/>
          <a:ext cx="7848600" cy="29562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3528"/>
                <a:gridCol w="5305072"/>
              </a:tblGrid>
              <a:tr h="9141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dirty="0" smtClean="0">
                          <a:latin typeface="+mj-lt"/>
                          <a:cs typeface="Times New Roman" pitchFamily="18" charset="0"/>
                        </a:rPr>
                        <a:t>Az </a:t>
                      </a:r>
                      <a:r>
                        <a:rPr lang="hu-HU" sz="1800" b="1" dirty="0" smtClean="0">
                          <a:latin typeface="+mj-lt"/>
                          <a:cs typeface="Times New Roman" pitchFamily="18" charset="0"/>
                        </a:rPr>
                        <a:t>állam által biztosított ellátások finanszírozása</a:t>
                      </a:r>
                    </a:p>
                  </a:txBody>
                  <a:tcPr marL="91437" marR="91437" marT="45660" marB="45660">
                    <a:solidFill>
                      <a:srgbClr val="A6976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dirty="0" smtClean="0">
                          <a:latin typeface="+mj-lt"/>
                          <a:cs typeface="Times New Roman" pitchFamily="18" charset="0"/>
                        </a:rPr>
                        <a:t>Az </a:t>
                      </a:r>
                      <a:r>
                        <a:rPr lang="hu-HU" sz="1800" b="1" dirty="0" smtClean="0">
                          <a:latin typeface="+mj-lt"/>
                          <a:cs typeface="Times New Roman" pitchFamily="18" charset="0"/>
                        </a:rPr>
                        <a:t>önkormányzatok által biztosított ellátások finanszírozása</a:t>
                      </a:r>
                      <a:endParaRPr lang="hu-HU" sz="1800" dirty="0" smtClean="0">
                        <a:latin typeface="+mj-lt"/>
                        <a:cs typeface="Times New Roman" pitchFamily="18" charset="0"/>
                      </a:endParaRPr>
                    </a:p>
                  </a:txBody>
                  <a:tcPr marL="91437" marR="91437" marT="45660" marB="45660">
                    <a:solidFill>
                      <a:srgbClr val="A69765"/>
                    </a:solidFill>
                  </a:tcPr>
                </a:tc>
              </a:tr>
              <a:tr h="2041762">
                <a:tc>
                  <a:txBody>
                    <a:bodyPr/>
                    <a:lstStyle/>
                    <a:p>
                      <a:pPr marL="0" indent="0" algn="just"/>
                      <a:r>
                        <a:rPr lang="hu-HU" sz="1600" b="1" dirty="0" smtClean="0">
                          <a:latin typeface="+mj-lt"/>
                          <a:cs typeface="Times New Roman" pitchFamily="18" charset="0"/>
                        </a:rPr>
                        <a:t>100%-ban központi költségvetésből</a:t>
                      </a:r>
                      <a:r>
                        <a:rPr lang="hu-HU" sz="1600" dirty="0" smtClean="0">
                          <a:latin typeface="+mj-lt"/>
                          <a:cs typeface="Times New Roman" pitchFamily="18" charset="0"/>
                        </a:rPr>
                        <a:t> kerülnek kifizetésre.</a:t>
                      </a:r>
                    </a:p>
                    <a:p>
                      <a:endParaRPr lang="hu-HU" sz="12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37" marR="91437" marT="45660" marB="4566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b="1" dirty="0" smtClean="0">
                          <a:latin typeface="+mj-lt"/>
                          <a:cs typeface="Times New Roman" pitchFamily="18" charset="0"/>
                        </a:rPr>
                        <a:t>Saját erőforrásokból történik, azzal, hogy azok </a:t>
                      </a:r>
                      <a:r>
                        <a:rPr lang="hu-HU" sz="1600" dirty="0" smtClean="0">
                          <a:latin typeface="+mj-lt"/>
                          <a:cs typeface="Times New Roman" pitchFamily="18" charset="0"/>
                        </a:rPr>
                        <a:t>az önkormányzatok, amelyek a segélyezéshez nem rendelkeznek elegendő erőforrással, a központi költségvetésből támogatást igényelhetnek. 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b="1" dirty="0" smtClean="0">
                          <a:latin typeface="+mj-lt"/>
                          <a:cs typeface="Times New Roman" pitchFamily="18" charset="0"/>
                        </a:rPr>
                        <a:t>Átmeneti időszak: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dirty="0" smtClean="0">
                          <a:latin typeface="+mj-lt"/>
                          <a:cs typeface="Times New Roman" pitchFamily="18" charset="0"/>
                        </a:rPr>
                        <a:t>a</a:t>
                      </a:r>
                      <a:r>
                        <a:rPr lang="hu-HU" sz="1600" baseline="0" dirty="0" smtClean="0">
                          <a:latin typeface="+mj-lt"/>
                          <a:cs typeface="Times New Roman" pitchFamily="18" charset="0"/>
                        </a:rPr>
                        <a:t> lakásfenntartási támogatás és az adósságcsökkentési támogatás kifizetéséhez biztosított a központi költségvetési támogatás.</a:t>
                      </a:r>
                      <a:endParaRPr lang="hu-HU" sz="1600" dirty="0" smtClean="0">
                        <a:latin typeface="+mj-lt"/>
                        <a:cs typeface="Times New Roman" pitchFamily="18" charset="0"/>
                      </a:endParaRPr>
                    </a:p>
                  </a:txBody>
                  <a:tcPr marL="91437" marR="91437" marT="45660" marB="45660"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3"/>
          <p:cNvSpPr>
            <a:spLocks noGrp="1"/>
          </p:cNvSpPr>
          <p:nvPr>
            <p:ph type="ctrTitle"/>
          </p:nvPr>
        </p:nvSpPr>
        <p:spPr>
          <a:xfrm>
            <a:off x="685800" y="1428750"/>
            <a:ext cx="7772400" cy="6318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hu-HU" dirty="0" smtClean="0">
                <a:latin typeface="+mj-lt"/>
              </a:rPr>
              <a:t>Az önkormányzatok által igénybe vehető források I.</a:t>
            </a:r>
          </a:p>
        </p:txBody>
      </p:sp>
      <p:sp>
        <p:nvSpPr>
          <p:cNvPr id="16387" name="Content Placeholder 5"/>
          <p:cNvSpPr>
            <a:spLocks noGrp="1"/>
          </p:cNvSpPr>
          <p:nvPr>
            <p:ph idx="13"/>
          </p:nvPr>
        </p:nvSpPr>
        <p:spPr>
          <a:xfrm>
            <a:off x="468313" y="2060575"/>
            <a:ext cx="7889875" cy="4537075"/>
          </a:xfrm>
          <a:ln/>
        </p:spPr>
        <p:txBody>
          <a:bodyPr>
            <a:normAutofit/>
          </a:bodyPr>
          <a:lstStyle/>
          <a:p>
            <a:pPr marL="0" indent="0" algn="just"/>
            <a:r>
              <a:rPr lang="hu-HU" sz="1800" dirty="0" smtClean="0">
                <a:latin typeface="+mj-lt"/>
                <a:cs typeface="Times New Roman" pitchFamily="18" charset="0"/>
              </a:rPr>
              <a:t>Bár </a:t>
            </a:r>
            <a:r>
              <a:rPr lang="hu-HU" sz="1800" dirty="0">
                <a:latin typeface="+mj-lt"/>
                <a:cs typeface="Times New Roman" pitchFamily="18" charset="0"/>
              </a:rPr>
              <a:t>a települési támogatás tekintetében az önkormányzatok dönthetik el, hogy milyen célra, mekkora támogatást biztosítanak, a </a:t>
            </a:r>
            <a:r>
              <a:rPr lang="hu-HU" sz="1800" b="1" dirty="0">
                <a:latin typeface="+mj-lt"/>
                <a:cs typeface="Times New Roman" pitchFamily="18" charset="0"/>
              </a:rPr>
              <a:t>központi költségvetés továbbra támogatja az alacsony adóerő-képességű települések szociális feladatainak ellátását.</a:t>
            </a:r>
            <a:r>
              <a:rPr lang="hu-HU" sz="1800" dirty="0">
                <a:latin typeface="+mj-lt"/>
                <a:cs typeface="Times New Roman" pitchFamily="18" charset="0"/>
              </a:rPr>
              <a:t> </a:t>
            </a:r>
            <a:endParaRPr lang="hu-HU" sz="1800" dirty="0" smtClean="0">
              <a:latin typeface="+mj-lt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§"/>
            </a:pPr>
            <a:r>
              <a:rPr lang="hu-HU" sz="1800" dirty="0" smtClean="0">
                <a:latin typeface="+mj-lt"/>
                <a:cs typeface="Times New Roman" pitchFamily="18" charset="0"/>
              </a:rPr>
              <a:t>E </a:t>
            </a:r>
            <a:r>
              <a:rPr lang="hu-HU" sz="1800" dirty="0">
                <a:latin typeface="+mj-lt"/>
                <a:cs typeface="Times New Roman" pitchFamily="18" charset="0"/>
              </a:rPr>
              <a:t>célra az idei költségvetésben </a:t>
            </a:r>
            <a:r>
              <a:rPr lang="hu-HU" sz="1800" b="1" dirty="0">
                <a:latin typeface="+mj-lt"/>
                <a:cs typeface="Times New Roman" pitchFamily="18" charset="0"/>
              </a:rPr>
              <a:t>30,1 Mrd </a:t>
            </a:r>
            <a:r>
              <a:rPr lang="hu-HU" sz="1800" b="1" dirty="0" smtClean="0">
                <a:latin typeface="+mj-lt"/>
                <a:cs typeface="Times New Roman" pitchFamily="18" charset="0"/>
              </a:rPr>
              <a:t>Ft</a:t>
            </a:r>
            <a:r>
              <a:rPr lang="hu-HU" sz="1800" dirty="0" smtClean="0">
                <a:latin typeface="+mj-lt"/>
                <a:cs typeface="Times New Roman" pitchFamily="18" charset="0"/>
              </a:rPr>
              <a:t>, a 2016</a:t>
            </a:r>
            <a:r>
              <a:rPr lang="hu-HU" sz="1800" dirty="0">
                <a:latin typeface="+mj-lt"/>
                <a:cs typeface="Times New Roman" pitchFamily="18" charset="0"/>
              </a:rPr>
              <a:t>. évi </a:t>
            </a:r>
            <a:r>
              <a:rPr lang="hu-HU" sz="1800" dirty="0" smtClean="0">
                <a:latin typeface="+mj-lt"/>
                <a:cs typeface="Times New Roman" pitchFamily="18" charset="0"/>
              </a:rPr>
              <a:t>költségvetésben </a:t>
            </a:r>
            <a:r>
              <a:rPr lang="hu-HU" sz="1800" dirty="0">
                <a:latin typeface="+mj-lt"/>
                <a:cs typeface="Times New Roman" pitchFamily="18" charset="0"/>
              </a:rPr>
              <a:t>35 Mrd Ft áll rendelkezésre</a:t>
            </a:r>
            <a:r>
              <a:rPr lang="hu-HU" sz="1800" dirty="0" smtClean="0">
                <a:latin typeface="+mj-lt"/>
                <a:cs typeface="Times New Roman" pitchFamily="18" charset="0"/>
              </a:rPr>
              <a:t>.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hu-HU" sz="1800" dirty="0" smtClean="0">
                <a:latin typeface="+mj-lt"/>
                <a:cs typeface="Times New Roman" pitchFamily="18" charset="0"/>
              </a:rPr>
              <a:t>A </a:t>
            </a:r>
            <a:r>
              <a:rPr lang="hu-HU" sz="1800" dirty="0">
                <a:latin typeface="+mj-lt"/>
                <a:cs typeface="Times New Roman" pitchFamily="18" charset="0"/>
              </a:rPr>
              <a:t>forrást az önkormányzatok havi részletekben kapják meg, </a:t>
            </a:r>
            <a:r>
              <a:rPr lang="hu-HU" sz="1800" b="1" dirty="0" smtClean="0">
                <a:latin typeface="+mj-lt"/>
                <a:cs typeface="Times New Roman" pitchFamily="18" charset="0"/>
              </a:rPr>
              <a:t>pályázatot </a:t>
            </a:r>
            <a:r>
              <a:rPr lang="hu-HU" sz="1800" b="1" dirty="0">
                <a:latin typeface="+mj-lt"/>
                <a:cs typeface="Times New Roman" pitchFamily="18" charset="0"/>
              </a:rPr>
              <a:t>benyújtani nem kell.</a:t>
            </a:r>
            <a:r>
              <a:rPr lang="hu-HU" sz="1800" dirty="0">
                <a:latin typeface="+mj-lt"/>
                <a:cs typeface="Times New Roman" pitchFamily="18" charset="0"/>
              </a:rPr>
              <a:t> </a:t>
            </a:r>
            <a:endParaRPr lang="hu-HU" sz="1800" dirty="0" smtClean="0">
              <a:latin typeface="+mj-lt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§"/>
            </a:pPr>
            <a:r>
              <a:rPr lang="hu-HU" sz="1800" dirty="0" smtClean="0">
                <a:latin typeface="+mj-lt"/>
                <a:cs typeface="Times New Roman" pitchFamily="18" charset="0"/>
              </a:rPr>
              <a:t>A </a:t>
            </a:r>
            <a:r>
              <a:rPr lang="hu-HU" sz="1800" dirty="0">
                <a:latin typeface="+mj-lt"/>
                <a:cs typeface="Times New Roman" pitchFamily="18" charset="0"/>
              </a:rPr>
              <a:t>forrás elosztására kialakított mechanizmus a nehezebb helyzetben lévő önkormányzatokat támogatja a </a:t>
            </a:r>
            <a:r>
              <a:rPr lang="hu-HU" sz="1800" dirty="0" smtClean="0">
                <a:latin typeface="+mj-lt"/>
                <a:cs typeface="Times New Roman" pitchFamily="18" charset="0"/>
              </a:rPr>
              <a:t>leginkább. 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hu-HU" sz="1800" b="1" dirty="0" smtClean="0">
                <a:latin typeface="+mj-lt"/>
                <a:cs typeface="Times New Roman" pitchFamily="18" charset="0"/>
              </a:rPr>
              <a:t>Az előirányzatból 2917 </a:t>
            </a:r>
            <a:r>
              <a:rPr lang="hu-HU" sz="1800" b="1" dirty="0">
                <a:latin typeface="+mj-lt"/>
                <a:cs typeface="Times New Roman" pitchFamily="18" charset="0"/>
              </a:rPr>
              <a:t>település </a:t>
            </a:r>
            <a:r>
              <a:rPr lang="hu-HU" sz="1800" b="1" dirty="0" smtClean="0">
                <a:latin typeface="+mj-lt"/>
                <a:cs typeface="Times New Roman" pitchFamily="18" charset="0"/>
              </a:rPr>
              <a:t>kap </a:t>
            </a:r>
            <a:r>
              <a:rPr lang="hu-HU" sz="1800" b="1" dirty="0">
                <a:latin typeface="+mj-lt"/>
                <a:cs typeface="Times New Roman" pitchFamily="18" charset="0"/>
              </a:rPr>
              <a:t>támogatást, </a:t>
            </a:r>
            <a:r>
              <a:rPr lang="hu-HU" sz="1800" dirty="0">
                <a:latin typeface="+mj-lt"/>
                <a:cs typeface="Times New Roman" pitchFamily="18" charset="0"/>
              </a:rPr>
              <a:t>közülük 2712 település 5000 fős, vagy annál kisebb lakosságszámú. </a:t>
            </a:r>
            <a:endParaRPr lang="hu-HU" sz="1800" dirty="0" smtClean="0">
              <a:latin typeface="+mj-lt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§"/>
            </a:pPr>
            <a:r>
              <a:rPr lang="hu-HU" sz="1800" dirty="0" smtClean="0">
                <a:latin typeface="+mj-lt"/>
                <a:cs typeface="Times New Roman" pitchFamily="18" charset="0"/>
              </a:rPr>
              <a:t>E forrásból 261 </a:t>
            </a:r>
            <a:r>
              <a:rPr lang="hu-HU" sz="1800" dirty="0">
                <a:latin typeface="+mj-lt"/>
                <a:cs typeface="Times New Roman" pitchFamily="18" charset="0"/>
              </a:rPr>
              <a:t>település </a:t>
            </a:r>
            <a:r>
              <a:rPr lang="hu-HU" sz="1800" dirty="0" smtClean="0">
                <a:latin typeface="+mj-lt"/>
                <a:cs typeface="Times New Roman" pitchFamily="18" charset="0"/>
              </a:rPr>
              <a:t>nem </a:t>
            </a:r>
            <a:r>
              <a:rPr lang="hu-HU" sz="1800" dirty="0">
                <a:latin typeface="+mj-lt"/>
                <a:cs typeface="Times New Roman" pitchFamily="18" charset="0"/>
              </a:rPr>
              <a:t>részesül </a:t>
            </a:r>
            <a:r>
              <a:rPr lang="hu-HU" sz="1800" dirty="0" smtClean="0">
                <a:latin typeface="+mj-lt"/>
                <a:cs typeface="Times New Roman" pitchFamily="18" charset="0"/>
              </a:rPr>
              <a:t>támogatásban (mivel </a:t>
            </a:r>
            <a:r>
              <a:rPr lang="hu-HU" sz="1800" dirty="0">
                <a:latin typeface="+mj-lt"/>
                <a:cs typeface="Times New Roman" pitchFamily="18" charset="0"/>
              </a:rPr>
              <a:t>egy főre jutó </a:t>
            </a:r>
            <a:r>
              <a:rPr lang="hu-HU" sz="1800" dirty="0" smtClean="0">
                <a:latin typeface="+mj-lt"/>
                <a:cs typeface="Times New Roman" pitchFamily="18" charset="0"/>
              </a:rPr>
              <a:t>adóerő-képességük </a:t>
            </a:r>
            <a:r>
              <a:rPr lang="hu-HU" sz="1800" dirty="0">
                <a:latin typeface="+mj-lt"/>
                <a:cs typeface="Times New Roman" pitchFamily="18" charset="0"/>
              </a:rPr>
              <a:t>meghaladja a 32 000 Ft-ot</a:t>
            </a:r>
            <a:r>
              <a:rPr lang="hu-HU" sz="1800" dirty="0" smtClean="0">
                <a:latin typeface="+mj-lt"/>
                <a:cs typeface="Times New Roman" pitchFamily="18" charset="0"/>
              </a:rPr>
              <a:t>). </a:t>
            </a:r>
            <a:endParaRPr lang="hu-HU" sz="1800" dirty="0">
              <a:latin typeface="+mj-lt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§"/>
            </a:pPr>
            <a:endParaRPr lang="hu-HU" sz="1800" b="1" dirty="0" smtClean="0">
              <a:solidFill>
                <a:srgbClr val="00B0F0"/>
              </a:solidFill>
              <a:latin typeface="+mj-lt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§"/>
            </a:pPr>
            <a:endParaRPr lang="hu-HU" sz="1800" dirty="0" smtClean="0">
              <a:solidFill>
                <a:srgbClr val="00B0F0"/>
              </a:solidFill>
              <a:latin typeface="+mj-lt"/>
              <a:cs typeface="Times New Roman" pitchFamily="18" charset="0"/>
            </a:endParaRPr>
          </a:p>
        </p:txBody>
      </p:sp>
      <p:pic>
        <p:nvPicPr>
          <p:cNvPr id="16388" name="Picture 5" descr="EMMI logó vonalas aran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24300" y="196850"/>
            <a:ext cx="12954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115616" y="1285860"/>
            <a:ext cx="6696744" cy="558964"/>
          </a:xfrm>
        </p:spPr>
        <p:txBody>
          <a:bodyPr>
            <a:normAutofit fontScale="90000"/>
          </a:bodyPr>
          <a:lstStyle/>
          <a:p>
            <a:r>
              <a:rPr lang="hu-HU" sz="2700" dirty="0">
                <a:solidFill>
                  <a:srgbClr val="A69765"/>
                </a:solidFill>
                <a:latin typeface="+mj-lt"/>
                <a:cs typeface="Times New Roman" pitchFamily="18" charset="0"/>
              </a:rPr>
              <a:t>Az önkormányzatok által igénybe vehető források </a:t>
            </a:r>
            <a:r>
              <a:rPr lang="hu-HU" sz="2700" dirty="0" smtClean="0">
                <a:solidFill>
                  <a:srgbClr val="A69765"/>
                </a:solidFill>
                <a:latin typeface="+mj-lt"/>
                <a:cs typeface="Times New Roman" pitchFamily="18" charset="0"/>
              </a:rPr>
              <a:t>II.</a:t>
            </a:r>
            <a:endParaRPr lang="hu-HU" dirty="0">
              <a:latin typeface="+mj-lt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4"/>
          </p:nvPr>
        </p:nvSpPr>
        <p:spPr>
          <a:xfrm>
            <a:off x="683568" y="1916832"/>
            <a:ext cx="7694901" cy="429825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hu-HU" sz="1800" dirty="0" smtClean="0">
                <a:latin typeface="+mj-lt"/>
                <a:cs typeface="Times New Roman" pitchFamily="18" charset="0"/>
              </a:rPr>
              <a:t>Azok </a:t>
            </a:r>
            <a:r>
              <a:rPr lang="hu-HU" sz="1800" dirty="0">
                <a:latin typeface="+mj-lt"/>
                <a:cs typeface="Times New Roman" pitchFamily="18" charset="0"/>
              </a:rPr>
              <a:t>az </a:t>
            </a:r>
            <a:r>
              <a:rPr lang="hu-HU" sz="1800" dirty="0" smtClean="0">
                <a:latin typeface="+mj-lt"/>
                <a:cs typeface="Times New Roman" pitchFamily="18" charset="0"/>
              </a:rPr>
              <a:t>önkormányzatok, amelyek az ellátások finanszírozását nem tudják biztosítani</a:t>
            </a:r>
            <a:r>
              <a:rPr lang="hu-HU" sz="1800" dirty="0">
                <a:latin typeface="+mj-lt"/>
                <a:cs typeface="Times New Roman" pitchFamily="18" charset="0"/>
              </a:rPr>
              <a:t>, </a:t>
            </a:r>
            <a:r>
              <a:rPr lang="hu-HU" sz="1800" dirty="0" smtClean="0">
                <a:latin typeface="+mj-lt"/>
                <a:cs typeface="Times New Roman" pitchFamily="18" charset="0"/>
              </a:rPr>
              <a:t>pályázati </a:t>
            </a:r>
            <a:r>
              <a:rPr lang="hu-HU" sz="1800" dirty="0">
                <a:latin typeface="+mj-lt"/>
                <a:cs typeface="Times New Roman" pitchFamily="18" charset="0"/>
              </a:rPr>
              <a:t>úton </a:t>
            </a:r>
            <a:r>
              <a:rPr lang="hu-HU" sz="1800" b="1" dirty="0">
                <a:latin typeface="+mj-lt"/>
                <a:cs typeface="Times New Roman" pitchFamily="18" charset="0"/>
              </a:rPr>
              <a:t>rendkívüli támogatást </a:t>
            </a:r>
            <a:r>
              <a:rPr lang="hu-HU" sz="1800" b="1" dirty="0" smtClean="0">
                <a:latin typeface="+mj-lt"/>
                <a:cs typeface="Times New Roman" pitchFamily="18" charset="0"/>
              </a:rPr>
              <a:t>igényelhetnek </a:t>
            </a:r>
            <a:r>
              <a:rPr lang="hu-HU" sz="1800" b="1" dirty="0">
                <a:latin typeface="+mj-lt"/>
                <a:cs typeface="Times New Roman" pitchFamily="18" charset="0"/>
              </a:rPr>
              <a:t>a </a:t>
            </a:r>
            <a:r>
              <a:rPr lang="hu-HU" sz="1800" b="1" dirty="0" smtClean="0">
                <a:latin typeface="+mj-lt"/>
                <a:cs typeface="Times New Roman" pitchFamily="18" charset="0"/>
              </a:rPr>
              <a:t>Belügyminisztériumtól:</a:t>
            </a:r>
            <a:r>
              <a:rPr lang="hu-HU" sz="1800" dirty="0" smtClean="0">
                <a:latin typeface="+mj-lt"/>
                <a:cs typeface="Times New Roman" pitchFamily="18" charset="0"/>
              </a:rPr>
              <a:t> </a:t>
            </a:r>
          </a:p>
          <a:p>
            <a:pPr algn="just"/>
            <a:r>
              <a:rPr lang="hu-HU" sz="1800" dirty="0" smtClean="0">
                <a:latin typeface="+mj-lt"/>
                <a:cs typeface="Times New Roman" pitchFamily="18" charset="0"/>
              </a:rPr>
              <a:t>A pályázó önkormányzatok egy </a:t>
            </a:r>
            <a:r>
              <a:rPr lang="hu-HU" sz="1800" dirty="0">
                <a:latin typeface="+mj-lt"/>
                <a:cs typeface="Times New Roman" pitchFamily="18" charset="0"/>
              </a:rPr>
              <a:t>lakosra jutó adóerő-képessége nem haladja meg a 32 000 forintot. </a:t>
            </a:r>
            <a:endParaRPr lang="hu-HU" sz="1800" dirty="0" smtClean="0">
              <a:latin typeface="+mj-lt"/>
              <a:cs typeface="Times New Roman" pitchFamily="18" charset="0"/>
            </a:endParaRPr>
          </a:p>
          <a:p>
            <a:pPr algn="just"/>
            <a:r>
              <a:rPr lang="hu-HU" sz="1800" dirty="0" smtClean="0">
                <a:latin typeface="+mj-lt"/>
                <a:cs typeface="Times New Roman" pitchFamily="18" charset="0"/>
              </a:rPr>
              <a:t>Egy </a:t>
            </a:r>
            <a:r>
              <a:rPr lang="hu-HU" sz="1800" dirty="0">
                <a:latin typeface="+mj-lt"/>
                <a:cs typeface="Times New Roman" pitchFamily="18" charset="0"/>
              </a:rPr>
              <a:t>önkormányzat legfeljebb két alkalommal nyújthat be pályázatot. </a:t>
            </a:r>
            <a:r>
              <a:rPr lang="hu-HU" sz="1800" dirty="0" smtClean="0">
                <a:latin typeface="+mj-lt"/>
                <a:cs typeface="Times New Roman" pitchFamily="18" charset="0"/>
              </a:rPr>
              <a:t>(2015</a:t>
            </a:r>
            <a:r>
              <a:rPr lang="hu-HU" sz="1800" dirty="0">
                <a:latin typeface="+mj-lt"/>
                <a:cs typeface="Times New Roman" pitchFamily="18" charset="0"/>
              </a:rPr>
              <a:t>. évben április 15-ig és augusztus </a:t>
            </a:r>
            <a:r>
              <a:rPr lang="hu-HU" sz="1800" dirty="0" smtClean="0">
                <a:latin typeface="+mj-lt"/>
                <a:cs typeface="Times New Roman" pitchFamily="18" charset="0"/>
              </a:rPr>
              <a:t>15-ig lehetett a pályázatokat rögzíteni).</a:t>
            </a:r>
            <a:endParaRPr lang="hu-HU" sz="1800" dirty="0">
              <a:latin typeface="+mj-lt"/>
              <a:cs typeface="Times New Roman" pitchFamily="18" charset="0"/>
            </a:endParaRPr>
          </a:p>
          <a:p>
            <a:pPr algn="just"/>
            <a:r>
              <a:rPr lang="hu-HU" sz="1800" b="1" dirty="0" smtClean="0">
                <a:latin typeface="+mj-lt"/>
                <a:cs typeface="Times New Roman" pitchFamily="18" charset="0"/>
              </a:rPr>
              <a:t>Az </a:t>
            </a:r>
            <a:r>
              <a:rPr lang="hu-HU" sz="1800" b="1" dirty="0">
                <a:latin typeface="+mj-lt"/>
                <a:cs typeface="Times New Roman" pitchFamily="18" charset="0"/>
              </a:rPr>
              <a:t>első pályázati ütemben </a:t>
            </a:r>
            <a:r>
              <a:rPr lang="hu-HU" sz="1800" dirty="0">
                <a:latin typeface="+mj-lt"/>
                <a:cs typeface="Times New Roman" pitchFamily="18" charset="0"/>
              </a:rPr>
              <a:t>334 település nyújtott be pályázatot, közülük </a:t>
            </a:r>
            <a:r>
              <a:rPr lang="hu-HU" sz="1800" b="1" dirty="0">
                <a:latin typeface="+mj-lt"/>
                <a:cs typeface="Times New Roman" pitchFamily="18" charset="0"/>
              </a:rPr>
              <a:t>166 település nyert el </a:t>
            </a:r>
            <a:r>
              <a:rPr lang="hu-HU" sz="1800" dirty="0">
                <a:latin typeface="+mj-lt"/>
                <a:cs typeface="Times New Roman" pitchFamily="18" charset="0"/>
              </a:rPr>
              <a:t>összesen 517,5 millió Ft támogatást</a:t>
            </a:r>
            <a:r>
              <a:rPr lang="hu-HU" sz="1800" b="1" dirty="0">
                <a:latin typeface="+mj-lt"/>
                <a:cs typeface="Times New Roman" pitchFamily="18" charset="0"/>
              </a:rPr>
              <a:t>. </a:t>
            </a:r>
            <a:endParaRPr lang="hu-HU" sz="1800" dirty="0">
              <a:latin typeface="+mj-lt"/>
              <a:cs typeface="Times New Roman" pitchFamily="18" charset="0"/>
            </a:endParaRPr>
          </a:p>
          <a:p>
            <a:pPr algn="just"/>
            <a:r>
              <a:rPr lang="hu-HU" sz="1800" dirty="0" smtClean="0">
                <a:latin typeface="+mj-lt"/>
                <a:cs typeface="Times New Roman" pitchFamily="18" charset="0"/>
              </a:rPr>
              <a:t>A bírálatkor figyelembe vételre kerültek a 2014-ben és 2015-ben biztosított ellátások létszámadatai és kiadásai. </a:t>
            </a:r>
          </a:p>
          <a:p>
            <a:pPr algn="just"/>
            <a:r>
              <a:rPr lang="hu-HU" sz="1800" dirty="0" smtClean="0">
                <a:latin typeface="+mj-lt"/>
                <a:cs typeface="Times New Roman" pitchFamily="18" charset="0"/>
              </a:rPr>
              <a:t>Szempont volt továbbá, hogy csak olyan települési támogatási forma finanszírozható, amelynek szabályait az önkormányzat rendelete rögzíti, és amely létfenntartási célokat szolgál.  </a:t>
            </a:r>
          </a:p>
          <a:p>
            <a:endParaRPr lang="hu-HU" dirty="0">
              <a:latin typeface="+mj-lt"/>
            </a:endParaRPr>
          </a:p>
        </p:txBody>
      </p:sp>
      <p:pic>
        <p:nvPicPr>
          <p:cNvPr id="5" name="Picture 5" descr="EMMI logó vonalas aran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24300" y="196850"/>
            <a:ext cx="12954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3316409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ím 1"/>
          <p:cNvSpPr>
            <a:spLocks noGrp="1"/>
          </p:cNvSpPr>
          <p:nvPr>
            <p:ph type="title"/>
          </p:nvPr>
        </p:nvSpPr>
        <p:spPr>
          <a:xfrm>
            <a:off x="755650" y="1285875"/>
            <a:ext cx="7704138" cy="703263"/>
          </a:xfrm>
        </p:spPr>
        <p:txBody>
          <a:bodyPr/>
          <a:lstStyle/>
          <a:p>
            <a:r>
              <a:rPr lang="hu-HU" sz="3000" dirty="0" smtClean="0">
                <a:solidFill>
                  <a:srgbClr val="A69765"/>
                </a:solidFill>
                <a:latin typeface="+mj-lt"/>
                <a:cs typeface="Times New Roman" pitchFamily="18" charset="0"/>
              </a:rPr>
              <a:t>Az önkormányzatok által biztosított ellátások I.</a:t>
            </a:r>
            <a:endParaRPr lang="hu-HU" dirty="0" smtClean="0">
              <a:latin typeface="+mj-lt"/>
              <a:cs typeface="Arial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4"/>
          </p:nvPr>
        </p:nvSpPr>
        <p:spPr>
          <a:xfrm>
            <a:off x="755650" y="2060575"/>
            <a:ext cx="7623175" cy="415448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Font typeface="Arial" pitchFamily="34" charset="0"/>
              <a:buNone/>
              <a:defRPr/>
            </a:pPr>
            <a:r>
              <a:rPr lang="hu-HU" sz="2000" dirty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Az önkormányzatok által biztosított ellátás neve 2015. március 1-jétől egységesen </a:t>
            </a:r>
            <a:r>
              <a:rPr lang="hu-HU" sz="2000" b="1" dirty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települési támogatás</a:t>
            </a:r>
            <a:r>
              <a:rPr lang="hu-HU" sz="2000" dirty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. E támogatás keretében az önkormányzatok az általuk támogatandónak ítélt, </a:t>
            </a:r>
            <a:r>
              <a:rPr lang="hu-HU" sz="2000" u="sng" dirty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rendeletükben szabályozott élethelyzetekre</a:t>
            </a:r>
            <a:r>
              <a:rPr lang="hu-HU" sz="2000" dirty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 nyújthatnak támogatást.</a:t>
            </a:r>
          </a:p>
          <a:p>
            <a:pPr marL="0" indent="0" algn="just">
              <a:spcBef>
                <a:spcPts val="0"/>
              </a:spcBef>
              <a:buFont typeface="Arial" pitchFamily="34" charset="0"/>
              <a:buNone/>
              <a:defRPr/>
            </a:pPr>
            <a:r>
              <a:rPr lang="hu-HU" sz="2000" dirty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spcBef>
                <a:spcPts val="0"/>
              </a:spcBef>
              <a:buFont typeface="Arial" pitchFamily="34" charset="0"/>
              <a:buNone/>
              <a:defRPr/>
            </a:pPr>
            <a:r>
              <a:rPr lang="hu-HU" sz="2000" dirty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A szociális törvény a települési támogatás keretében biztosítandó juttatások körét csak példálózóan sorolja fel: </a:t>
            </a:r>
          </a:p>
          <a:p>
            <a:pPr algn="just">
              <a:defRPr/>
            </a:pPr>
            <a:r>
              <a:rPr lang="hu-HU" sz="2000" dirty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a lakhatáshoz kapcsolódó rendszeres kiadások viseléséhez,</a:t>
            </a:r>
          </a:p>
          <a:p>
            <a:pPr algn="just">
              <a:defRPr/>
            </a:pPr>
            <a:r>
              <a:rPr lang="hu-HU" sz="2000" dirty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a lakhatási kiadásokhoz kapcsolódó hátralékot felhalmozó személyek részére,</a:t>
            </a:r>
          </a:p>
          <a:p>
            <a:pPr algn="just">
              <a:defRPr/>
            </a:pPr>
            <a:r>
              <a:rPr lang="hu-HU" sz="2000" dirty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a 18. életévét betöltött tartósan beteg hozzátartozójának az ápolását, gondozását végző személy részére,</a:t>
            </a:r>
          </a:p>
          <a:p>
            <a:pPr algn="just">
              <a:defRPr/>
            </a:pPr>
            <a:r>
              <a:rPr lang="hu-HU" sz="2000" dirty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a gyógyszer-kiadások </a:t>
            </a:r>
            <a:r>
              <a:rPr lang="hu-HU" sz="2000" dirty="0" smtClean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viseléséhez</a:t>
            </a:r>
          </a:p>
          <a:p>
            <a:pPr marL="0" indent="0" algn="just">
              <a:buFont typeface="Arial" pitchFamily="34" charset="0"/>
              <a:buNone/>
              <a:defRPr/>
            </a:pPr>
            <a:r>
              <a:rPr lang="hu-HU" sz="2000" dirty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n</a:t>
            </a:r>
            <a:r>
              <a:rPr lang="hu-HU" sz="2000" dirty="0" smtClean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yújtott támogatás.</a:t>
            </a:r>
            <a:endParaRPr lang="hu-HU" sz="2000" dirty="0">
              <a:solidFill>
                <a:prstClr val="black"/>
              </a:solidFill>
              <a:latin typeface="+mj-lt"/>
              <a:cs typeface="Times New Roman" panose="02020603050405020304" pitchFamily="18" charset="0"/>
            </a:endParaRPr>
          </a:p>
          <a:p>
            <a:pPr>
              <a:defRPr/>
            </a:pPr>
            <a:endParaRPr lang="hu-HU" dirty="0">
              <a:latin typeface="+mj-lt"/>
            </a:endParaRPr>
          </a:p>
        </p:txBody>
      </p:sp>
      <p:pic>
        <p:nvPicPr>
          <p:cNvPr id="4" name="Picture 5" descr="EMMI logó vonalas aran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24300" y="196850"/>
            <a:ext cx="12954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3"/>
          <p:cNvSpPr>
            <a:spLocks noGrp="1"/>
          </p:cNvSpPr>
          <p:nvPr>
            <p:ph type="ctrTitle"/>
          </p:nvPr>
        </p:nvSpPr>
        <p:spPr>
          <a:xfrm>
            <a:off x="685800" y="1428750"/>
            <a:ext cx="7772400" cy="785813"/>
          </a:xfrm>
        </p:spPr>
        <p:txBody>
          <a:bodyPr/>
          <a:lstStyle/>
          <a:p>
            <a:pPr eaLnBrk="1" hangingPunct="1"/>
            <a:r>
              <a:rPr lang="hu-HU" dirty="0" smtClean="0">
                <a:latin typeface="+mj-lt"/>
              </a:rPr>
              <a:t>Az önkormányzatok által biztosított ellátások II.</a:t>
            </a:r>
          </a:p>
        </p:txBody>
      </p:sp>
      <p:sp>
        <p:nvSpPr>
          <p:cNvPr id="5123" name="Content Placeholder 5"/>
          <p:cNvSpPr>
            <a:spLocks noGrp="1"/>
          </p:cNvSpPr>
          <p:nvPr>
            <p:ph idx="13"/>
          </p:nvPr>
        </p:nvSpPr>
        <p:spPr>
          <a:xfrm>
            <a:off x="785813" y="2214563"/>
            <a:ext cx="7572375" cy="4383087"/>
          </a:xfrm>
        </p:spPr>
        <p:txBody>
          <a:bodyPr/>
          <a:lstStyle/>
          <a:p>
            <a:pPr marL="0" indent="0" algn="just">
              <a:defRPr/>
            </a:pPr>
            <a:r>
              <a:rPr lang="hu-HU" sz="2400" b="1" dirty="0" smtClean="0">
                <a:latin typeface="+mj-lt"/>
                <a:cs typeface="Times New Roman" panose="02020603050405020304" pitchFamily="18" charset="0"/>
              </a:rPr>
              <a:t>Rendkívüli települési támogatás: </a:t>
            </a:r>
          </a:p>
          <a:p>
            <a:pPr algn="just">
              <a:buFont typeface="Arial" panose="020B0604020202020204" pitchFamily="34" charset="0"/>
              <a:buChar char="•"/>
              <a:defRPr/>
            </a:pPr>
            <a:r>
              <a:rPr lang="hu-HU" sz="2400" dirty="0" smtClean="0">
                <a:latin typeface="+mj-lt"/>
                <a:cs typeface="Times New Roman" panose="02020603050405020304" pitchFamily="18" charset="0"/>
              </a:rPr>
              <a:t>A szociális törvény által előírt egyetlen kötelezően biztosítandó települési támogatási forma.</a:t>
            </a:r>
          </a:p>
          <a:p>
            <a:pPr algn="just">
              <a:buFont typeface="Arial" panose="020B0604020202020204" pitchFamily="34" charset="0"/>
              <a:buChar char="•"/>
              <a:defRPr/>
            </a:pPr>
            <a:r>
              <a:rPr lang="hu-HU" sz="2400" dirty="0" smtClean="0">
                <a:latin typeface="+mj-lt"/>
                <a:cs typeface="Times New Roman" panose="02020603050405020304" pitchFamily="18" charset="0"/>
              </a:rPr>
              <a:t>A képviselő-testület a </a:t>
            </a:r>
            <a:r>
              <a:rPr lang="hu-HU" sz="2400" dirty="0">
                <a:latin typeface="+mj-lt"/>
                <a:cs typeface="Times New Roman" panose="02020603050405020304" pitchFamily="18" charset="0"/>
              </a:rPr>
              <a:t>létfenntartást veszélyeztető rendkívüli élethelyzetbe került, valamint az időszakosan vagy tartósan létfenntartási gonddal küzdő személyek részére </a:t>
            </a:r>
            <a:r>
              <a:rPr lang="hu-HU" sz="2400" dirty="0" smtClean="0">
                <a:latin typeface="+mj-lt"/>
                <a:cs typeface="Times New Roman" panose="02020603050405020304" pitchFamily="18" charset="0"/>
              </a:rPr>
              <a:t>köteles </a:t>
            </a:r>
            <a:r>
              <a:rPr lang="hu-HU" sz="2400" dirty="0">
                <a:latin typeface="+mj-lt"/>
                <a:ea typeface="+mj-ea"/>
                <a:cs typeface="Times New Roman" pitchFamily="18" charset="0"/>
              </a:rPr>
              <a:t>nyújtani</a:t>
            </a:r>
            <a:r>
              <a:rPr lang="hu-HU" sz="2400" dirty="0" smtClean="0">
                <a:latin typeface="+mj-lt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Arial" panose="020B0604020202020204" pitchFamily="34" charset="0"/>
              <a:buChar char="•"/>
              <a:defRPr/>
            </a:pPr>
            <a:r>
              <a:rPr lang="hu-HU" sz="2400" dirty="0" smtClean="0">
                <a:latin typeface="+mj-lt"/>
                <a:cs typeface="Times New Roman" panose="02020603050405020304" pitchFamily="18" charset="0"/>
              </a:rPr>
              <a:t>A </a:t>
            </a:r>
            <a:r>
              <a:rPr lang="hu-HU" sz="2400" dirty="0">
                <a:latin typeface="+mj-lt"/>
                <a:cs typeface="Times New Roman" panose="02020603050405020304" pitchFamily="18" charset="0"/>
              </a:rPr>
              <a:t>létfenntartást veszélyeztető élethelyzet, a létfenntartási </a:t>
            </a:r>
            <a:r>
              <a:rPr lang="hu-HU" sz="2400" dirty="0" smtClean="0">
                <a:latin typeface="+mj-lt"/>
                <a:cs typeface="Times New Roman" panose="02020603050405020304" pitchFamily="18" charset="0"/>
              </a:rPr>
              <a:t>gond, illetve a támogatás összegének </a:t>
            </a:r>
            <a:r>
              <a:rPr lang="hu-HU" sz="2400" dirty="0">
                <a:latin typeface="+mj-lt"/>
                <a:cs typeface="Times New Roman" panose="02020603050405020304" pitchFamily="18" charset="0"/>
              </a:rPr>
              <a:t>meghatározása az önkormányzat </a:t>
            </a:r>
            <a:r>
              <a:rPr lang="hu-HU" sz="2400" dirty="0" smtClean="0">
                <a:latin typeface="+mj-lt"/>
                <a:cs typeface="Times New Roman" panose="02020603050405020304" pitchFamily="18" charset="0"/>
              </a:rPr>
              <a:t>jogosultsága.</a:t>
            </a:r>
            <a:endParaRPr lang="hu-HU" sz="2400" dirty="0">
              <a:latin typeface="+mj-lt"/>
              <a:cs typeface="Times New Roman" panose="02020603050405020304" pitchFamily="18" charset="0"/>
            </a:endParaRPr>
          </a:p>
          <a:p>
            <a:pPr>
              <a:defRPr/>
            </a:pPr>
            <a:endParaRPr lang="hu-HU" sz="1000" b="1" dirty="0" smtClean="0">
              <a:latin typeface="+mj-lt"/>
              <a:cs typeface="Times New Roman" panose="02020603050405020304" pitchFamily="18" charset="0"/>
            </a:endParaRPr>
          </a:p>
        </p:txBody>
      </p:sp>
      <p:pic>
        <p:nvPicPr>
          <p:cNvPr id="18436" name="Picture 5" descr="EMMI logó vonalas aran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24300" y="196850"/>
            <a:ext cx="12954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58888" y="1285875"/>
            <a:ext cx="7129462" cy="63023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hu-HU" sz="3000" dirty="0">
                <a:solidFill>
                  <a:srgbClr val="A69765"/>
                </a:solidFill>
                <a:latin typeface="+mj-lt"/>
                <a:cs typeface="Times New Roman" pitchFamily="18" charset="0"/>
              </a:rPr>
              <a:t>Az önkormányzatok által biztosított ellátások </a:t>
            </a:r>
            <a:r>
              <a:rPr lang="hu-HU" sz="3000" dirty="0" smtClean="0">
                <a:solidFill>
                  <a:srgbClr val="A69765"/>
                </a:solidFill>
                <a:latin typeface="+mj-lt"/>
                <a:cs typeface="Times New Roman" pitchFamily="18" charset="0"/>
              </a:rPr>
              <a:t>III.</a:t>
            </a:r>
            <a:endParaRPr lang="hu-HU" dirty="0">
              <a:latin typeface="+mj-lt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4"/>
          </p:nvPr>
        </p:nvSpPr>
        <p:spPr>
          <a:xfrm>
            <a:off x="755650" y="1989138"/>
            <a:ext cx="7623175" cy="4225925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Font typeface="Arial" pitchFamily="34" charset="0"/>
              <a:buNone/>
              <a:defRPr/>
            </a:pPr>
            <a:r>
              <a:rPr lang="hu-HU" sz="2000" b="1" dirty="0" smtClean="0">
                <a:latin typeface="+mj-lt"/>
                <a:cs typeface="Times New Roman" pitchFamily="18" charset="0"/>
              </a:rPr>
              <a:t>Rendeletalkotási tapasztalatok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defRPr/>
            </a:pPr>
            <a:r>
              <a:rPr lang="hu-HU" sz="2400" dirty="0" smtClean="0">
                <a:latin typeface="+mj-lt"/>
                <a:cs typeface="Times New Roman" pitchFamily="18" charset="0"/>
              </a:rPr>
              <a:t>Az önkormányzatok 2015. február 28-ig voltak kötelesek megalkotni rendeleteiket a települési támogatásról.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defRPr/>
            </a:pPr>
            <a:r>
              <a:rPr lang="hu-HU" sz="2400" dirty="0" smtClean="0">
                <a:latin typeface="+mj-lt"/>
                <a:cs typeface="Times New Roman" pitchFamily="18" charset="0"/>
              </a:rPr>
              <a:t>E kötelezettségüknek az EMMI által vizsgált önkormányzatok eleget tettek</a:t>
            </a:r>
            <a:r>
              <a:rPr lang="hu-HU" sz="2400" dirty="0">
                <a:latin typeface="+mj-lt"/>
                <a:cs typeface="Times New Roman" pitchFamily="18" charset="0"/>
              </a:rPr>
              <a:t>. </a:t>
            </a:r>
            <a:endParaRPr lang="hu-HU" sz="2400" dirty="0" smtClean="0">
              <a:latin typeface="+mj-lt"/>
              <a:cs typeface="Times New Roman" pitchFamily="18" charset="0"/>
            </a:endParaRPr>
          </a:p>
          <a:p>
            <a:pPr algn="just">
              <a:spcBef>
                <a:spcPts val="0"/>
              </a:spcBef>
              <a:spcAft>
                <a:spcPts val="600"/>
              </a:spcAft>
              <a:defRPr/>
            </a:pPr>
            <a:r>
              <a:rPr lang="hu-HU" sz="2400" dirty="0" smtClean="0">
                <a:latin typeface="+mj-lt"/>
                <a:cs typeface="Times New Roman" pitchFamily="18" charset="0"/>
              </a:rPr>
              <a:t>Általában </a:t>
            </a:r>
            <a:r>
              <a:rPr lang="hu-HU" sz="2400" dirty="0">
                <a:latin typeface="+mj-lt"/>
                <a:cs typeface="Times New Roman" pitchFamily="18" charset="0"/>
              </a:rPr>
              <a:t>elmondható, hogy a települések éltek azzal a lehetőséggel, amit a pénzbeli szociális ellátások 2015. március 1-jétől hatályos új szabályai számukra biztosítanak, azaz a helyi viszonyoknak és lehetőségeknek megfelelően szabályozták a települési támogatások típusait és feltételeit</a:t>
            </a:r>
            <a:r>
              <a:rPr lang="hu-HU" sz="2400" dirty="0" smtClean="0">
                <a:latin typeface="+mj-lt"/>
                <a:cs typeface="Times New Roman" pitchFamily="18" charset="0"/>
              </a:rPr>
              <a:t>.</a:t>
            </a:r>
            <a:endParaRPr lang="hu-HU" sz="2400" dirty="0">
              <a:latin typeface="+mj-lt"/>
              <a:cs typeface="Times New Roman" pitchFamily="18" charset="0"/>
            </a:endParaRPr>
          </a:p>
          <a:p>
            <a:pPr marL="0" indent="0">
              <a:buFont typeface="Arial" pitchFamily="34" charset="0"/>
              <a:buNone/>
              <a:defRPr/>
            </a:pPr>
            <a:endParaRPr lang="hu-HU" sz="2400" dirty="0">
              <a:latin typeface="+mj-lt"/>
              <a:cs typeface="Times New Roman" pitchFamily="18" charset="0"/>
            </a:endParaRPr>
          </a:p>
          <a:p>
            <a:pPr>
              <a:defRPr/>
            </a:pPr>
            <a:endParaRPr lang="hu-HU" dirty="0">
              <a:latin typeface="+mj-lt"/>
            </a:endParaRPr>
          </a:p>
        </p:txBody>
      </p:sp>
      <p:pic>
        <p:nvPicPr>
          <p:cNvPr id="4" name="Picture 5" descr="EMMI logó vonalas aran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24300" y="196850"/>
            <a:ext cx="12954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43608" y="1285860"/>
            <a:ext cx="6984776" cy="630972"/>
          </a:xfrm>
          <a:solidFill>
            <a:schemeClr val="bg1"/>
          </a:solidFill>
        </p:spPr>
        <p:txBody>
          <a:bodyPr/>
          <a:lstStyle/>
          <a:p>
            <a:r>
              <a:rPr lang="hu-HU" sz="2700" dirty="0">
                <a:solidFill>
                  <a:srgbClr val="A69765"/>
                </a:solidFill>
                <a:latin typeface="+mj-lt"/>
                <a:cs typeface="Times New Roman" pitchFamily="18" charset="0"/>
              </a:rPr>
              <a:t>Az önkormányzatok által biztosított ellátások IV.</a:t>
            </a:r>
            <a:endParaRPr lang="hu-HU" dirty="0">
              <a:latin typeface="+mj-lt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4"/>
          </p:nvPr>
        </p:nvSpPr>
        <p:spPr>
          <a:xfrm>
            <a:off x="827584" y="1988840"/>
            <a:ext cx="7550885" cy="4226242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hu-HU" sz="2000" dirty="0">
                <a:latin typeface="+mn-lt"/>
                <a:cs typeface="Times New Roman" pitchFamily="18" charset="0"/>
              </a:rPr>
              <a:t>A települési támogatás keretében biztosított ellátások formáiról, a jogosultak számáról három forrásból rendelkezik az Emberi Erőforrások Minisztériuma jelenleg információkkal: </a:t>
            </a:r>
          </a:p>
          <a:p>
            <a:pPr lvl="0" algn="just"/>
            <a:r>
              <a:rPr lang="hu-HU" sz="2000" dirty="0">
                <a:latin typeface="+mn-lt"/>
                <a:cs typeface="Times New Roman" pitchFamily="18" charset="0"/>
              </a:rPr>
              <a:t>2015 májusában a tárca </a:t>
            </a:r>
            <a:r>
              <a:rPr lang="hu-HU" sz="2000" b="1" dirty="0">
                <a:latin typeface="+mn-lt"/>
                <a:cs typeface="Times New Roman" pitchFamily="18" charset="0"/>
              </a:rPr>
              <a:t>megkereséssel élt a fővárosi és megyei kormányhivatalok felé, </a:t>
            </a:r>
            <a:r>
              <a:rPr lang="hu-HU" sz="2000" dirty="0">
                <a:latin typeface="+mn-lt"/>
                <a:cs typeface="Times New Roman" pitchFamily="18" charset="0"/>
              </a:rPr>
              <a:t>kérve, hogy az elsőfokú hatóságok felé továbbítva a tárca kérését, gyűjtsenek adatokat az újonnan kialakított települési támogatásról.</a:t>
            </a:r>
          </a:p>
          <a:p>
            <a:pPr lvl="0" algn="just"/>
            <a:r>
              <a:rPr lang="hu-HU" sz="2000" dirty="0">
                <a:latin typeface="+mn-lt"/>
                <a:cs typeface="Times New Roman" pitchFamily="18" charset="0"/>
              </a:rPr>
              <a:t>2015 júniusában a </a:t>
            </a:r>
            <a:r>
              <a:rPr lang="hu-HU" sz="2000" b="1" dirty="0">
                <a:latin typeface="+mn-lt"/>
                <a:cs typeface="Times New Roman" pitchFamily="18" charset="0"/>
              </a:rPr>
              <a:t>tárca 138 önkormányzati rendelet vizsgálata alapján</a:t>
            </a:r>
            <a:r>
              <a:rPr lang="hu-HU" sz="2000" dirty="0">
                <a:latin typeface="+mn-lt"/>
                <a:cs typeface="Times New Roman" pitchFamily="18" charset="0"/>
              </a:rPr>
              <a:t> készített elemzést települési támogatással kapcsolatos gyakorlatról.</a:t>
            </a:r>
          </a:p>
          <a:p>
            <a:pPr lvl="0" algn="just"/>
            <a:r>
              <a:rPr lang="hu-HU" sz="2000" dirty="0">
                <a:latin typeface="+mn-lt"/>
                <a:cs typeface="Times New Roman" pitchFamily="18" charset="0"/>
              </a:rPr>
              <a:t>A Pénzbeli és Természetbeni Ellátások rendszere </a:t>
            </a:r>
            <a:r>
              <a:rPr lang="hu-HU" sz="2000" b="1" dirty="0">
                <a:latin typeface="+mn-lt"/>
                <a:cs typeface="Times New Roman" pitchFamily="18" charset="0"/>
              </a:rPr>
              <a:t>(PTR) </a:t>
            </a:r>
            <a:r>
              <a:rPr lang="hu-HU" sz="2000" dirty="0">
                <a:latin typeface="+mn-lt"/>
                <a:cs typeface="Times New Roman" pitchFamily="18" charset="0"/>
              </a:rPr>
              <a:t>tartalmazza </a:t>
            </a:r>
            <a:r>
              <a:rPr lang="hu-HU" sz="2000" dirty="0" smtClean="0">
                <a:latin typeface="+mn-lt"/>
                <a:cs typeface="Times New Roman" pitchFamily="18" charset="0"/>
              </a:rPr>
              <a:t>a nyilvántartásba rögzített települési </a:t>
            </a:r>
            <a:r>
              <a:rPr lang="hu-HU" sz="2000" dirty="0">
                <a:latin typeface="+mn-lt"/>
                <a:cs typeface="Times New Roman" pitchFamily="18" charset="0"/>
              </a:rPr>
              <a:t>támogatások </a:t>
            </a:r>
            <a:r>
              <a:rPr lang="hu-HU" sz="2000" dirty="0" smtClean="0">
                <a:latin typeface="+mn-lt"/>
                <a:cs typeface="Times New Roman" pitchFamily="18" charset="0"/>
              </a:rPr>
              <a:t>adatait (a rendszer használata még nem teljes körű!!).</a:t>
            </a:r>
            <a:endParaRPr lang="hu-HU" sz="2000" dirty="0">
              <a:latin typeface="+mn-lt"/>
              <a:cs typeface="Times New Roman" pitchFamily="18" charset="0"/>
            </a:endParaRPr>
          </a:p>
          <a:p>
            <a:pPr algn="just"/>
            <a:endParaRPr lang="hu-HU" dirty="0">
              <a:latin typeface="+mn-lt"/>
            </a:endParaRPr>
          </a:p>
        </p:txBody>
      </p:sp>
      <p:pic>
        <p:nvPicPr>
          <p:cNvPr id="5" name="Picture 5" descr="EMMI logó vonalas aran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24300" y="196850"/>
            <a:ext cx="12954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8015505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3"/>
          <p:cNvSpPr>
            <a:spLocks noGrp="1"/>
          </p:cNvSpPr>
          <p:nvPr>
            <p:ph type="ctrTitle"/>
          </p:nvPr>
        </p:nvSpPr>
        <p:spPr>
          <a:xfrm>
            <a:off x="685800" y="1428750"/>
            <a:ext cx="7772400" cy="785813"/>
          </a:xfrm>
        </p:spPr>
        <p:txBody>
          <a:bodyPr/>
          <a:lstStyle/>
          <a:p>
            <a:pPr eaLnBrk="1" hangingPunct="1"/>
            <a:r>
              <a:rPr lang="hu-HU" dirty="0" smtClean="0">
                <a:latin typeface="+mj-lt"/>
              </a:rPr>
              <a:t>Áttekintés</a:t>
            </a:r>
          </a:p>
        </p:txBody>
      </p:sp>
      <p:sp>
        <p:nvSpPr>
          <p:cNvPr id="5123" name="Content Placeholder 5"/>
          <p:cNvSpPr>
            <a:spLocks noGrp="1"/>
          </p:cNvSpPr>
          <p:nvPr>
            <p:ph idx="13"/>
          </p:nvPr>
        </p:nvSpPr>
        <p:spPr>
          <a:xfrm>
            <a:off x="785812" y="2060848"/>
            <a:ext cx="7572375" cy="4143375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defRPr/>
            </a:pPr>
            <a:r>
              <a:rPr lang="hu-HU" sz="2000" dirty="0" smtClean="0">
                <a:latin typeface="+mj-lt"/>
                <a:cs typeface="Times New Roman" pitchFamily="18" charset="0"/>
              </a:rPr>
              <a:t>A szociális segélyezési rendszer 2015. év folyamán jelentősen átalakult.</a:t>
            </a:r>
          </a:p>
          <a:p>
            <a:pPr eaLnBrk="1" hangingPunct="1">
              <a:defRPr/>
            </a:pPr>
            <a:r>
              <a:rPr lang="hu-HU" sz="2000" dirty="0" smtClean="0">
                <a:latin typeface="+mj-lt"/>
                <a:cs typeface="Times New Roman" pitchFamily="18" charset="0"/>
              </a:rPr>
              <a:t>Az alkalmazott és megjeleníteni kívánt </a:t>
            </a:r>
            <a:r>
              <a:rPr lang="hu-HU" sz="2000" b="1" dirty="0" smtClean="0">
                <a:latin typeface="+mj-lt"/>
                <a:cs typeface="Times New Roman" pitchFamily="18" charset="0"/>
              </a:rPr>
              <a:t>elvek</a:t>
            </a:r>
            <a:r>
              <a:rPr lang="hu-HU" sz="2000" dirty="0" smtClean="0">
                <a:latin typeface="+mj-lt"/>
                <a:cs typeface="Times New Roman" pitchFamily="18" charset="0"/>
              </a:rPr>
              <a:t>: méltányosság, igazságosság, szubszidiaritás.</a:t>
            </a:r>
          </a:p>
          <a:p>
            <a:pPr eaLnBrk="1" hangingPunct="1">
              <a:defRPr/>
            </a:pPr>
            <a:r>
              <a:rPr lang="hu-HU" sz="2000" dirty="0" smtClean="0">
                <a:latin typeface="+mj-lt"/>
                <a:cs typeface="Times New Roman" pitchFamily="18" charset="0"/>
              </a:rPr>
              <a:t>Az átalakítás </a:t>
            </a:r>
            <a:r>
              <a:rPr lang="hu-HU" sz="2000" b="1" dirty="0" smtClean="0">
                <a:latin typeface="+mj-lt"/>
                <a:cs typeface="Times New Roman" pitchFamily="18" charset="0"/>
              </a:rPr>
              <a:t>célja:</a:t>
            </a:r>
            <a:r>
              <a:rPr lang="hu-HU" sz="2000" dirty="0" smtClean="0">
                <a:latin typeface="+mj-lt"/>
                <a:cs typeface="Times New Roman" pitchFamily="18" charset="0"/>
              </a:rPr>
              <a:t> hatékonyabb, átláthatóbb ellátórendszer kialakítása.</a:t>
            </a:r>
          </a:p>
          <a:p>
            <a:pPr eaLnBrk="1" hangingPunct="1">
              <a:defRPr/>
            </a:pPr>
            <a:r>
              <a:rPr lang="hu-HU" sz="2000" dirty="0" smtClean="0">
                <a:latin typeface="+mj-lt"/>
                <a:cs typeface="Times New Roman" pitchFamily="18" charset="0"/>
              </a:rPr>
              <a:t>Az átalakítás </a:t>
            </a:r>
            <a:r>
              <a:rPr lang="hu-HU" sz="2000" b="1" dirty="0" smtClean="0">
                <a:latin typeface="+mj-lt"/>
                <a:cs typeface="Times New Roman" pitchFamily="18" charset="0"/>
              </a:rPr>
              <a:t>fő elemei</a:t>
            </a:r>
            <a:r>
              <a:rPr lang="hu-HU" sz="2000" dirty="0" smtClean="0">
                <a:latin typeface="+mj-lt"/>
                <a:cs typeface="Times New Roman" pitchFamily="18" charset="0"/>
              </a:rPr>
              <a:t>:</a:t>
            </a:r>
            <a:endParaRPr lang="hu-HU" sz="2000" dirty="0">
              <a:latin typeface="+mj-lt"/>
              <a:cs typeface="Times New Roman" pitchFamily="18" charset="0"/>
            </a:endParaRPr>
          </a:p>
          <a:p>
            <a:pPr algn="just" eaLnBrk="1" hangingPunct="1">
              <a:buFont typeface="Arial" panose="020B0604020202020204" pitchFamily="34" charset="0"/>
              <a:buChar char="•"/>
              <a:defRPr/>
            </a:pPr>
            <a:r>
              <a:rPr lang="hu-HU" sz="2000" dirty="0">
                <a:latin typeface="+mj-lt"/>
                <a:cs typeface="Times New Roman" pitchFamily="18" charset="0"/>
              </a:rPr>
              <a:t>Az állam és az önkormányzat segélyezéssel kapcsolatos </a:t>
            </a:r>
            <a:r>
              <a:rPr lang="hu-HU" sz="2000" u="sng" dirty="0">
                <a:latin typeface="+mj-lt"/>
                <a:cs typeface="Times New Roman" pitchFamily="18" charset="0"/>
              </a:rPr>
              <a:t>feladatai élesen elválasztásra</a:t>
            </a:r>
            <a:r>
              <a:rPr lang="hu-HU" sz="2000" dirty="0">
                <a:latin typeface="+mj-lt"/>
                <a:cs typeface="Times New Roman" pitchFamily="18" charset="0"/>
              </a:rPr>
              <a:t> </a:t>
            </a:r>
            <a:r>
              <a:rPr lang="hu-HU" sz="2000" dirty="0" smtClean="0">
                <a:latin typeface="+mj-lt"/>
                <a:cs typeface="Times New Roman" pitchFamily="18" charset="0"/>
              </a:rPr>
              <a:t>kerültek: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endParaRPr lang="hu-HU" sz="800" dirty="0">
              <a:latin typeface="+mj-lt"/>
              <a:cs typeface="Times New Roman" pitchFamily="18" charset="0"/>
            </a:endParaRPr>
          </a:p>
          <a:p>
            <a:pPr lvl="2" eaLnBrk="1" hangingPunct="1">
              <a:buFont typeface="Courier New" panose="02070309020205020404" pitchFamily="49" charset="0"/>
              <a:buChar char="o"/>
              <a:defRPr/>
            </a:pPr>
            <a:r>
              <a:rPr lang="hu-HU" sz="1800" dirty="0" smtClean="0">
                <a:latin typeface="+mj-lt"/>
                <a:cs typeface="Times New Roman" pitchFamily="18" charset="0"/>
              </a:rPr>
              <a:t>Egységesedtek  a segélyezéssel kapcsolatos hatáskörök;</a:t>
            </a:r>
          </a:p>
          <a:p>
            <a:pPr marL="0" indent="0" eaLnBrk="1" hangingPunct="1">
              <a:defRPr/>
            </a:pPr>
            <a:endParaRPr lang="hu-HU" sz="1200" dirty="0" smtClean="0">
              <a:latin typeface="+mj-lt"/>
              <a:cs typeface="Times New Roman" pitchFamily="18" charset="0"/>
            </a:endParaRPr>
          </a:p>
          <a:p>
            <a:pPr lvl="2" algn="just" eaLnBrk="1" hangingPunct="1">
              <a:buFont typeface="Courier New" panose="02070309020205020404" pitchFamily="49" charset="0"/>
              <a:buChar char="o"/>
              <a:defRPr/>
            </a:pPr>
            <a:r>
              <a:rPr lang="hu-HU" sz="1800" dirty="0" smtClean="0">
                <a:latin typeface="+mj-lt"/>
                <a:cs typeface="Times New Roman" pitchFamily="18" charset="0"/>
              </a:rPr>
              <a:t>Módosult a szociális törvény alapján kötelezően </a:t>
            </a:r>
            <a:r>
              <a:rPr lang="hu-HU" sz="1800" dirty="0">
                <a:latin typeface="+mj-lt"/>
                <a:cs typeface="Times New Roman" pitchFamily="18" charset="0"/>
              </a:rPr>
              <a:t>biztosítandó ellátások </a:t>
            </a:r>
            <a:r>
              <a:rPr lang="hu-HU" sz="1800" dirty="0" smtClean="0">
                <a:latin typeface="+mj-lt"/>
                <a:cs typeface="Times New Roman" pitchFamily="18" charset="0"/>
              </a:rPr>
              <a:t>köre;</a:t>
            </a:r>
            <a:endParaRPr lang="hu-HU" sz="1800" dirty="0">
              <a:latin typeface="+mj-lt"/>
              <a:cs typeface="Times New Roman" pitchFamily="18" charset="0"/>
            </a:endParaRPr>
          </a:p>
          <a:p>
            <a:pPr marL="0" indent="0" eaLnBrk="1" hangingPunct="1">
              <a:defRPr/>
            </a:pPr>
            <a:endParaRPr lang="hu-HU" sz="1200" dirty="0" smtClean="0">
              <a:latin typeface="+mj-lt"/>
              <a:cs typeface="Times New Roman" pitchFamily="18" charset="0"/>
            </a:endParaRPr>
          </a:p>
          <a:p>
            <a:pPr lvl="2" algn="just" eaLnBrk="1" hangingPunct="1">
              <a:buFont typeface="Courier New" panose="02070309020205020404" pitchFamily="49" charset="0"/>
              <a:buChar char="o"/>
              <a:defRPr/>
            </a:pPr>
            <a:r>
              <a:rPr lang="hu-HU" sz="1800" dirty="0" smtClean="0">
                <a:latin typeface="+mj-lt"/>
                <a:cs typeface="Times New Roman" pitchFamily="18" charset="0"/>
              </a:rPr>
              <a:t>Bővült </a:t>
            </a:r>
            <a:r>
              <a:rPr lang="hu-HU" sz="1800" dirty="0">
                <a:latin typeface="+mj-lt"/>
                <a:cs typeface="Times New Roman" pitchFamily="18" charset="0"/>
              </a:rPr>
              <a:t>az önkormányzatok </a:t>
            </a:r>
            <a:r>
              <a:rPr lang="hu-HU" sz="1800" dirty="0" smtClean="0">
                <a:latin typeface="+mj-lt"/>
                <a:cs typeface="Times New Roman" pitchFamily="18" charset="0"/>
              </a:rPr>
              <a:t>mozgástere az általuk nyújtott ellátások meghatározásában. </a:t>
            </a:r>
            <a:endParaRPr lang="hu-HU" sz="1800" dirty="0">
              <a:latin typeface="+mj-lt"/>
              <a:cs typeface="Times New Roman" pitchFamily="18" charset="0"/>
            </a:endParaRPr>
          </a:p>
          <a:p>
            <a:pPr marL="0" indent="0" eaLnBrk="1" hangingPunct="1">
              <a:defRPr/>
            </a:pPr>
            <a:endParaRPr lang="hu-HU" sz="1200" dirty="0" smtClean="0">
              <a:latin typeface="+mj-lt"/>
              <a:cs typeface="Times New Roman" pitchFamily="18" charset="0"/>
            </a:endParaRP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hu-HU" sz="2000" dirty="0" smtClean="0">
                <a:latin typeface="+mj-lt"/>
                <a:cs typeface="Times New Roman" pitchFamily="18" charset="0"/>
              </a:rPr>
              <a:t>Átalakult a </a:t>
            </a:r>
            <a:r>
              <a:rPr lang="hu-HU" sz="2000" u="sng" dirty="0" smtClean="0">
                <a:latin typeface="+mj-lt"/>
                <a:cs typeface="Times New Roman" pitchFamily="18" charset="0"/>
              </a:rPr>
              <a:t>finanszírozás</a:t>
            </a:r>
            <a:r>
              <a:rPr lang="hu-HU" sz="2000" dirty="0" smtClean="0">
                <a:latin typeface="+mj-lt"/>
                <a:cs typeface="Times New Roman" pitchFamily="18" charset="0"/>
              </a:rPr>
              <a:t> rendszere.</a:t>
            </a:r>
          </a:p>
        </p:txBody>
      </p:sp>
      <p:pic>
        <p:nvPicPr>
          <p:cNvPr id="5124" name="Picture 5" descr="EMMI logó vonalas aran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24300" y="196850"/>
            <a:ext cx="12954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187624" y="1285860"/>
            <a:ext cx="6840760" cy="558964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/>
            <a:r>
              <a:rPr lang="hu-HU" sz="2700" dirty="0">
                <a:solidFill>
                  <a:srgbClr val="A69765"/>
                </a:solidFill>
                <a:latin typeface="+mn-lt"/>
                <a:cs typeface="Times New Roman" pitchFamily="18" charset="0"/>
              </a:rPr>
              <a:t>Az önkormányzatok által biztosított ellátások </a:t>
            </a:r>
            <a:r>
              <a:rPr lang="hu-HU" sz="2700" dirty="0" smtClean="0">
                <a:solidFill>
                  <a:srgbClr val="A69765"/>
                </a:solidFill>
                <a:latin typeface="+mn-lt"/>
                <a:cs typeface="Times New Roman" pitchFamily="18" charset="0"/>
              </a:rPr>
              <a:t>V</a:t>
            </a:r>
            <a:r>
              <a:rPr lang="hu-HU" sz="2700" dirty="0">
                <a:solidFill>
                  <a:srgbClr val="A69765"/>
                </a:solidFill>
                <a:latin typeface="+mn-lt"/>
                <a:cs typeface="Times New Roman" pitchFamily="18" charset="0"/>
              </a:rPr>
              <a:t>.</a:t>
            </a:r>
            <a:endParaRPr lang="hu-HU" dirty="0">
              <a:latin typeface="+mn-lt"/>
            </a:endParaRPr>
          </a:p>
        </p:txBody>
      </p:sp>
      <p:sp>
        <p:nvSpPr>
          <p:cNvPr id="4" name="Tartalom helye 3"/>
          <p:cNvSpPr>
            <a:spLocks noGrp="1"/>
          </p:cNvSpPr>
          <p:nvPr>
            <p:ph idx="13"/>
          </p:nvPr>
        </p:nvSpPr>
        <p:spPr>
          <a:xfrm>
            <a:off x="908566" y="1916832"/>
            <a:ext cx="8235434" cy="4190017"/>
          </a:xfrm>
        </p:spPr>
        <p:txBody>
          <a:bodyPr/>
          <a:lstStyle/>
          <a:p>
            <a:r>
              <a:rPr lang="hu-HU" sz="1600" b="1" dirty="0" smtClean="0">
                <a:cs typeface="Times New Roman" pitchFamily="18" charset="0"/>
              </a:rPr>
              <a:t>A Kormányhivatalok adatszolgáltatása</a:t>
            </a:r>
            <a:endParaRPr lang="hu-HU" sz="1600" b="1" dirty="0">
              <a:cs typeface="Times New Roman" pitchFamily="18" charset="0"/>
            </a:endParaRPr>
          </a:p>
        </p:txBody>
      </p:sp>
      <p:graphicFrame>
        <p:nvGraphicFramePr>
          <p:cNvPr id="7" name="Tartalom helye 6"/>
          <p:cNvGraphicFramePr>
            <a:graphicFrameLocks noGrp="1"/>
          </p:cNvGraphicFramePr>
          <p:nvPr>
            <p:ph idx="14"/>
            <p:extLst>
              <p:ext uri="{D42A27DB-BD31-4B8C-83A1-F6EECF244321}">
                <p14:modId xmlns:p14="http://schemas.microsoft.com/office/powerpoint/2010/main" xmlns="" val="145093478"/>
              </p:ext>
            </p:extLst>
          </p:nvPr>
        </p:nvGraphicFramePr>
        <p:xfrm>
          <a:off x="899590" y="2492896"/>
          <a:ext cx="7632849" cy="36135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80834"/>
                <a:gridCol w="1459528"/>
                <a:gridCol w="1440160"/>
                <a:gridCol w="1440160"/>
                <a:gridCol w="1512167"/>
              </a:tblGrid>
              <a:tr h="288032"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/>
                          <a:cs typeface="Times New Roman" pitchFamily="18" charset="0"/>
                        </a:rPr>
                        <a:t>2015. március hónapban települési támogatásban részesülők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7306" marR="7306" marT="730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306" marR="7306" marT="730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306" marR="7306" marT="730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306" marR="7306" marT="730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306" marR="7306" marT="730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9361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Jogcím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7306" marR="7306" marT="730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b="1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Ellátásban </a:t>
                      </a:r>
                      <a:r>
                        <a:rPr lang="hu-HU" sz="14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részesülők összesen</a:t>
                      </a:r>
                      <a:endParaRPr lang="hu-HU" sz="14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7306" marR="7306" marT="730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b="1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Összes támogatásból</a:t>
                      </a:r>
                      <a:r>
                        <a:rPr lang="hu-HU" sz="14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/>
                      </a:r>
                      <a:br>
                        <a:rPr lang="hu-HU" sz="14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</a:br>
                      <a:r>
                        <a:rPr lang="hu-HU" sz="14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egyszeri </a:t>
                      </a:r>
                      <a:endParaRPr lang="hu-HU" sz="14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7306" marR="7306" marT="730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b="1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Összes támogatásból</a:t>
                      </a:r>
                      <a:r>
                        <a:rPr lang="hu-HU" sz="14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/>
                      </a:r>
                      <a:br>
                        <a:rPr lang="hu-HU" sz="14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</a:br>
                      <a:r>
                        <a:rPr lang="hu-HU" sz="14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havi </a:t>
                      </a:r>
                      <a:r>
                        <a:rPr lang="hu-HU" sz="1400" b="1" dirty="0" err="1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rendszerességű</a:t>
                      </a:r>
                      <a:r>
                        <a:rPr lang="hu-HU" sz="14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 </a:t>
                      </a:r>
                      <a:endParaRPr lang="hu-HU" sz="14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7306" marR="7306" marT="730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b="1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Összes támogatásból: </a:t>
                      </a:r>
                      <a:r>
                        <a:rPr lang="hu-HU" sz="14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/>
                      </a:r>
                      <a:br>
                        <a:rPr lang="hu-HU" sz="14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</a:br>
                      <a:r>
                        <a:rPr lang="hu-HU" sz="14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egyéb </a:t>
                      </a:r>
                      <a:r>
                        <a:rPr lang="hu-HU" sz="1400" b="1" dirty="0" err="1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rendszerességű</a:t>
                      </a:r>
                      <a:r>
                        <a:rPr lang="hu-HU" sz="14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 </a:t>
                      </a:r>
                      <a:endParaRPr lang="hu-HU" sz="14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7306" marR="7306" marT="730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5436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rendkívüli települési támogatás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7306" marR="7306" marT="73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32788</a:t>
                      </a:r>
                      <a:endParaRPr lang="hu-HU" sz="14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7306" marR="7306" marT="73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30913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7306" marR="7306" marT="73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1371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7306" marR="7306" marT="73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504</a:t>
                      </a:r>
                      <a:endParaRPr lang="hu-HU" sz="140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7306" marR="7306" marT="73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3012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lakhatás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7306" marR="7306" marT="73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36295</a:t>
                      </a:r>
                      <a:endParaRPr lang="hu-HU" sz="14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7306" marR="7306" marT="73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1926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7306" marR="7306" marT="73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33592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7306" marR="7306" marT="73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777</a:t>
                      </a:r>
                      <a:endParaRPr lang="hu-HU" sz="140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7306" marR="7306" marT="73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3012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ápolás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7306" marR="7306" marT="73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3641</a:t>
                      </a:r>
                      <a:endParaRPr lang="hu-HU" sz="14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7306" marR="7306" marT="73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70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7306" marR="7306" marT="73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3536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7306" marR="7306" marT="73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35</a:t>
                      </a:r>
                      <a:endParaRPr lang="hu-HU" sz="140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7306" marR="7306" marT="73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3012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gyógyszerkiadások 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7306" marR="7306" marT="73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3005</a:t>
                      </a:r>
                      <a:endParaRPr lang="hu-HU" sz="14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7306" marR="7306" marT="73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1065</a:t>
                      </a:r>
                      <a:endParaRPr lang="hu-HU" sz="140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7306" marR="7306" marT="73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1779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7306" marR="7306" marT="73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161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7306" marR="7306" marT="73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3012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hátralékkezelés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7306" marR="7306" marT="73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843</a:t>
                      </a:r>
                      <a:endParaRPr lang="hu-HU" sz="14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7306" marR="7306" marT="73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187</a:t>
                      </a:r>
                      <a:endParaRPr lang="hu-HU" sz="140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7306" marR="7306" marT="73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643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7306" marR="7306" marT="73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13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7306" marR="7306" marT="73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3012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egyéb 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7306" marR="7306" marT="73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11485</a:t>
                      </a:r>
                      <a:endParaRPr lang="hu-HU" sz="14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7306" marR="7306" marT="73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5445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7306" marR="7306" marT="73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3803</a:t>
                      </a:r>
                      <a:endParaRPr lang="hu-HU" sz="140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7306" marR="7306" marT="73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2237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7306" marR="7306" marT="73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3012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ÖSSZESEN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7306" marR="7306" marT="73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88057</a:t>
                      </a:r>
                      <a:endParaRPr lang="hu-HU" sz="14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7306" marR="7306" marT="73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39606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7306" marR="7306" marT="73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44724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7306" marR="7306" marT="73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3727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7306" marR="7306" marT="730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pic>
        <p:nvPicPr>
          <p:cNvPr id="8" name="Picture 5" descr="EMMI logó vonalas aran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24300" y="196850"/>
            <a:ext cx="12954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6726389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71600" y="1285860"/>
            <a:ext cx="7272808" cy="558964"/>
          </a:xfrm>
          <a:solidFill>
            <a:schemeClr val="bg1"/>
          </a:solidFill>
        </p:spPr>
        <p:txBody>
          <a:bodyPr/>
          <a:lstStyle/>
          <a:p>
            <a:pPr algn="ctr"/>
            <a:r>
              <a:rPr lang="hu-HU" sz="2400" dirty="0">
                <a:solidFill>
                  <a:srgbClr val="A69765"/>
                </a:solidFill>
                <a:latin typeface="+mn-lt"/>
                <a:cs typeface="Times New Roman" pitchFamily="18" charset="0"/>
              </a:rPr>
              <a:t>Az önkormányzatok által biztosított ellátások </a:t>
            </a:r>
            <a:r>
              <a:rPr lang="hu-HU" sz="2400" dirty="0" smtClean="0">
                <a:solidFill>
                  <a:srgbClr val="A69765"/>
                </a:solidFill>
                <a:latin typeface="+mn-lt"/>
                <a:cs typeface="Times New Roman" pitchFamily="18" charset="0"/>
              </a:rPr>
              <a:t>VI.</a:t>
            </a:r>
            <a:endParaRPr lang="hu-HU" dirty="0">
              <a:latin typeface="+mn-lt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4"/>
          </p:nvPr>
        </p:nvSpPr>
        <p:spPr>
          <a:xfrm>
            <a:off x="899592" y="1916832"/>
            <a:ext cx="7478877" cy="429825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  <a:defRPr/>
            </a:pPr>
            <a:r>
              <a:rPr lang="hu-HU" sz="1800" b="1" dirty="0" smtClean="0">
                <a:latin typeface="+mn-lt"/>
                <a:cs typeface="Times New Roman" pitchFamily="18" charset="0"/>
              </a:rPr>
              <a:t>EMMI vizsgálat</a:t>
            </a:r>
            <a:endParaRPr lang="hu-HU" sz="1800" b="1" dirty="0">
              <a:latin typeface="+mn-lt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endParaRPr lang="hu-HU" sz="1600" b="1" dirty="0">
              <a:latin typeface="+mn-lt"/>
              <a:cs typeface="Times New Roman" pitchFamily="18" charset="0"/>
            </a:endParaRPr>
          </a:p>
          <a:p>
            <a:pPr algn="just">
              <a:spcBef>
                <a:spcPts val="0"/>
              </a:spcBef>
              <a:defRPr/>
            </a:pPr>
            <a:r>
              <a:rPr lang="hu-HU" sz="1800" dirty="0">
                <a:latin typeface="+mn-lt"/>
                <a:cs typeface="Times New Roman" pitchFamily="18" charset="0"/>
              </a:rPr>
              <a:t>Az EMMI </a:t>
            </a:r>
            <a:r>
              <a:rPr lang="hu-HU" sz="1800" dirty="0" smtClean="0">
                <a:latin typeface="+mn-lt"/>
                <a:cs typeface="Times New Roman" pitchFamily="18" charset="0"/>
              </a:rPr>
              <a:t>a vizsgálatot 138 </a:t>
            </a:r>
            <a:r>
              <a:rPr lang="hu-HU" sz="1800" dirty="0">
                <a:latin typeface="+mn-lt"/>
                <a:cs typeface="Times New Roman" pitchFamily="18" charset="0"/>
              </a:rPr>
              <a:t>önkormányzati rendelet elemzése alapján </a:t>
            </a:r>
            <a:r>
              <a:rPr lang="hu-HU" sz="1800" dirty="0" smtClean="0">
                <a:latin typeface="+mn-lt"/>
                <a:cs typeface="Times New Roman" pitchFamily="18" charset="0"/>
              </a:rPr>
              <a:t>folytatta le. </a:t>
            </a:r>
            <a:r>
              <a:rPr lang="hu-HU" sz="1800" dirty="0">
                <a:latin typeface="+mn-lt"/>
                <a:cs typeface="Times New Roman" pitchFamily="18" charset="0"/>
              </a:rPr>
              <a:t>A mintába bekerült minden megyei jogú város és fővárosi kerület, továbbá minden megyéből néhány, különböző lakosságszám-kategóriába tartozó </a:t>
            </a:r>
            <a:r>
              <a:rPr lang="hu-HU" sz="1800" dirty="0" smtClean="0">
                <a:latin typeface="+mn-lt"/>
                <a:cs typeface="Times New Roman" pitchFamily="18" charset="0"/>
              </a:rPr>
              <a:t>település.</a:t>
            </a:r>
            <a:endParaRPr lang="hu-HU" sz="1800" dirty="0">
              <a:latin typeface="+mn-lt"/>
              <a:cs typeface="Times New Roman" pitchFamily="18" charset="0"/>
            </a:endParaRPr>
          </a:p>
          <a:p>
            <a:pPr algn="just">
              <a:spcBef>
                <a:spcPts val="0"/>
              </a:spcBef>
              <a:defRPr/>
            </a:pPr>
            <a:r>
              <a:rPr lang="hu-HU" sz="1800" dirty="0">
                <a:latin typeface="+mn-lt"/>
                <a:cs typeface="Times New Roman" pitchFamily="18" charset="0"/>
              </a:rPr>
              <a:t>A </a:t>
            </a:r>
            <a:r>
              <a:rPr lang="hu-HU" sz="1800" dirty="0" smtClean="0">
                <a:latin typeface="+mn-lt"/>
                <a:cs typeface="Times New Roman" pitchFamily="18" charset="0"/>
              </a:rPr>
              <a:t>kötelező rendkívüli </a:t>
            </a:r>
            <a:r>
              <a:rPr lang="hu-HU" sz="1800" dirty="0">
                <a:latin typeface="+mn-lt"/>
                <a:cs typeface="Times New Roman" pitchFamily="18" charset="0"/>
              </a:rPr>
              <a:t>települési támogatás minden vizsgált településen elérhető. </a:t>
            </a:r>
          </a:p>
          <a:p>
            <a:pPr algn="just">
              <a:defRPr/>
            </a:pPr>
            <a:r>
              <a:rPr lang="hu-HU" sz="1800" dirty="0">
                <a:latin typeface="+mn-lt"/>
                <a:cs typeface="Times New Roman" pitchFamily="18" charset="0"/>
              </a:rPr>
              <a:t>A nem kötelezően biztosítandó támogatások közül a legjellemzőbben nyújtott ellátástípus a </a:t>
            </a:r>
            <a:r>
              <a:rPr lang="hu-HU" sz="1800" b="1" i="1" dirty="0">
                <a:latin typeface="+mn-lt"/>
                <a:cs typeface="Times New Roman" pitchFamily="18" charset="0"/>
              </a:rPr>
              <a:t>lakhatási célra nyújtott </a:t>
            </a:r>
            <a:r>
              <a:rPr lang="hu-HU" sz="1800" dirty="0">
                <a:latin typeface="+mn-lt"/>
                <a:cs typeface="Times New Roman" pitchFamily="18" charset="0"/>
              </a:rPr>
              <a:t>települési támogatás (a települések 86%-a nyújtja) és a </a:t>
            </a:r>
            <a:r>
              <a:rPr lang="hu-HU" sz="1800" b="1" i="1" dirty="0">
                <a:latin typeface="+mn-lt"/>
                <a:cs typeface="Times New Roman" pitchFamily="18" charset="0"/>
              </a:rPr>
              <a:t>gyógyszerkiadásokhoz nyújtott </a:t>
            </a:r>
            <a:r>
              <a:rPr lang="hu-HU" sz="1800" dirty="0">
                <a:latin typeface="+mn-lt"/>
                <a:cs typeface="Times New Roman" pitchFamily="18" charset="0"/>
              </a:rPr>
              <a:t>települési támogatás (a települések 75%-a nyújtja). </a:t>
            </a:r>
          </a:p>
          <a:p>
            <a:pPr algn="just">
              <a:defRPr/>
            </a:pPr>
            <a:r>
              <a:rPr lang="hu-HU" sz="1800" dirty="0">
                <a:latin typeface="+mn-lt"/>
                <a:cs typeface="Times New Roman" pitchFamily="18" charset="0"/>
              </a:rPr>
              <a:t>Kevésbé jellemző az ápolási támogatás (a települések 36%-án) és a hátralékkezelési támogatás (a települések 33%-án). Utóbbi támogatástípus </a:t>
            </a:r>
            <a:r>
              <a:rPr lang="hu-HU" sz="1800" dirty="0" smtClean="0">
                <a:latin typeface="+mn-lt"/>
                <a:cs typeface="Times New Roman" pitchFamily="18" charset="0"/>
              </a:rPr>
              <a:t>– előtörténete alapján is – szinte </a:t>
            </a:r>
            <a:r>
              <a:rPr lang="hu-HU" sz="1800" dirty="0">
                <a:latin typeface="+mn-lt"/>
                <a:cs typeface="Times New Roman" pitchFamily="18" charset="0"/>
              </a:rPr>
              <a:t>csak a megyei jogú városokban és kerületekben érhető el.</a:t>
            </a:r>
          </a:p>
          <a:p>
            <a:endParaRPr lang="hu-HU" dirty="0">
              <a:latin typeface="+mn-lt"/>
            </a:endParaRPr>
          </a:p>
        </p:txBody>
      </p:sp>
      <p:pic>
        <p:nvPicPr>
          <p:cNvPr id="5" name="Picture 5" descr="EMMI logó vonalas aran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24300" y="196850"/>
            <a:ext cx="12954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1657219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3"/>
          <p:cNvSpPr>
            <a:spLocks noGrp="1"/>
          </p:cNvSpPr>
          <p:nvPr>
            <p:ph type="ctrTitle"/>
          </p:nvPr>
        </p:nvSpPr>
        <p:spPr>
          <a:xfrm>
            <a:off x="685800" y="1428750"/>
            <a:ext cx="7772400" cy="6318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hu-HU" sz="2400" dirty="0" smtClean="0">
                <a:latin typeface="+mj-lt"/>
              </a:rPr>
              <a:t>Az egyes települési támogatás-típusok elérhetősége a vizsgált településeken</a:t>
            </a:r>
          </a:p>
        </p:txBody>
      </p:sp>
      <p:pic>
        <p:nvPicPr>
          <p:cNvPr id="21507" name="Picture 5" descr="EMMI logó vonalas aran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24300" y="196850"/>
            <a:ext cx="12954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Tartalom helye 4"/>
          <p:cNvGraphicFramePr>
            <a:graphicFrameLocks noGrp="1"/>
          </p:cNvGraphicFramePr>
          <p:nvPr>
            <p:ph idx="13"/>
          </p:nvPr>
        </p:nvGraphicFramePr>
        <p:xfrm>
          <a:off x="755576" y="1988840"/>
          <a:ext cx="7889875" cy="4537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115616" y="1285860"/>
            <a:ext cx="7128792" cy="558964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hu-HU" sz="2700" dirty="0">
                <a:solidFill>
                  <a:srgbClr val="A69765"/>
                </a:solidFill>
                <a:latin typeface="+mn-lt"/>
                <a:cs typeface="Times New Roman" pitchFamily="18" charset="0"/>
              </a:rPr>
              <a:t>Az önkormányzatok által biztosított ellátások </a:t>
            </a:r>
            <a:r>
              <a:rPr lang="hu-HU" sz="2700" dirty="0" smtClean="0">
                <a:solidFill>
                  <a:srgbClr val="A69765"/>
                </a:solidFill>
                <a:latin typeface="+mn-lt"/>
                <a:cs typeface="Times New Roman" pitchFamily="18" charset="0"/>
              </a:rPr>
              <a:t>VII</a:t>
            </a:r>
            <a:r>
              <a:rPr lang="hu-HU" sz="2700" dirty="0">
                <a:solidFill>
                  <a:srgbClr val="A69765"/>
                </a:solidFill>
                <a:latin typeface="+mn-lt"/>
                <a:cs typeface="Times New Roman" pitchFamily="18" charset="0"/>
              </a:rPr>
              <a:t>.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4"/>
          </p:nvPr>
        </p:nvSpPr>
        <p:spPr>
          <a:xfrm>
            <a:off x="827584" y="1844824"/>
            <a:ext cx="7550885" cy="4370258"/>
          </a:xfrm>
        </p:spPr>
        <p:txBody>
          <a:bodyPr/>
          <a:lstStyle/>
          <a:p>
            <a:pPr marL="0" indent="0">
              <a:buNone/>
            </a:pPr>
            <a:r>
              <a:rPr lang="hu-HU" sz="1600" b="1" dirty="0">
                <a:latin typeface="+mn-lt"/>
                <a:cs typeface="Times New Roman" pitchFamily="18" charset="0"/>
              </a:rPr>
              <a:t>A települési támogatás a Pénzbeli és Természetbeni ellátások </a:t>
            </a:r>
            <a:r>
              <a:rPr lang="hu-HU" sz="1600" b="1" dirty="0" smtClean="0">
                <a:latin typeface="+mn-lt"/>
                <a:cs typeface="Times New Roman" pitchFamily="18" charset="0"/>
              </a:rPr>
              <a:t>Rendszerében </a:t>
            </a:r>
            <a:r>
              <a:rPr lang="hu-HU" sz="1600" b="1" dirty="0">
                <a:latin typeface="+mn-lt"/>
                <a:cs typeface="Times New Roman" pitchFamily="18" charset="0"/>
              </a:rPr>
              <a:t>(</a:t>
            </a:r>
            <a:r>
              <a:rPr lang="hu-HU" sz="1600" b="1" dirty="0" smtClean="0">
                <a:latin typeface="+mn-lt"/>
                <a:cs typeface="Times New Roman" pitchFamily="18" charset="0"/>
              </a:rPr>
              <a:t>PTR)</a:t>
            </a:r>
          </a:p>
        </p:txBody>
      </p:sp>
      <p:graphicFrame>
        <p:nvGraphicFramePr>
          <p:cNvPr id="6" name="Tábláza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46654611"/>
              </p:ext>
            </p:extLst>
          </p:nvPr>
        </p:nvGraphicFramePr>
        <p:xfrm>
          <a:off x="755576" y="2492894"/>
          <a:ext cx="7554774" cy="33403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42937"/>
                <a:gridCol w="1671116"/>
                <a:gridCol w="1671116"/>
                <a:gridCol w="1669605"/>
              </a:tblGrid>
              <a:tr h="5400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  <a:latin typeface="+mn-lt"/>
                          <a:cs typeface="Times New Roman" pitchFamily="18" charset="0"/>
                        </a:rPr>
                        <a:t> </a:t>
                      </a:r>
                      <a:endParaRPr lang="hu-HU" sz="1800" dirty="0">
                        <a:effectLst/>
                        <a:latin typeface="+mn-lt"/>
                        <a:ea typeface="Calibri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Rögzítések száma</a:t>
                      </a:r>
                      <a:endParaRPr lang="hu-HU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5400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Ellátás státusza</a:t>
                      </a:r>
                      <a:endParaRPr lang="hu-HU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2015. 04. 29.</a:t>
                      </a:r>
                      <a:endParaRPr lang="hu-HU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 b="1" dirty="0">
                          <a:effectLst/>
                          <a:latin typeface="+mn-lt"/>
                          <a:cs typeface="Times New Roman" pitchFamily="18" charset="0"/>
                        </a:rPr>
                        <a:t>2015. 06.11.</a:t>
                      </a:r>
                      <a:endParaRPr lang="hu-HU" sz="1800" b="1" dirty="0">
                        <a:effectLst/>
                        <a:latin typeface="+mn-lt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 b="1" dirty="0" smtClean="0">
                          <a:effectLst/>
                          <a:latin typeface="+mn-lt"/>
                          <a:ea typeface="Calibri"/>
                          <a:cs typeface="Times New Roman" pitchFamily="18" charset="0"/>
                        </a:rPr>
                        <a:t>2015. 09.</a:t>
                      </a:r>
                      <a:r>
                        <a:rPr lang="hu-HU" sz="1800" b="1" baseline="0" dirty="0" smtClean="0">
                          <a:effectLst/>
                          <a:latin typeface="+mn-lt"/>
                          <a:ea typeface="Calibri"/>
                          <a:cs typeface="Times New Roman" pitchFamily="18" charset="0"/>
                        </a:rPr>
                        <a:t> 10.</a:t>
                      </a:r>
                      <a:endParaRPr lang="hu-HU" sz="1800" b="1" dirty="0">
                        <a:effectLst/>
                        <a:latin typeface="+mn-lt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5400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8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Megállapítva</a:t>
                      </a:r>
                      <a:endParaRPr lang="hu-HU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31 274</a:t>
                      </a:r>
                      <a:endParaRPr lang="hu-HU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effectLst/>
                          <a:latin typeface="+mn-lt"/>
                          <a:cs typeface="Times New Roman" pitchFamily="18" charset="0"/>
                        </a:rPr>
                        <a:t>71 742</a:t>
                      </a:r>
                      <a:endParaRPr lang="hu-HU" sz="1800" dirty="0">
                        <a:effectLst/>
                        <a:latin typeface="+mn-lt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u-H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118 816</a:t>
                      </a:r>
                      <a:r>
                        <a:rPr lang="hu-H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00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8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Megállapítva, de nem jogerős</a:t>
                      </a:r>
                      <a:endParaRPr lang="hu-HU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12 663</a:t>
                      </a:r>
                      <a:endParaRPr lang="hu-HU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effectLst/>
                          <a:latin typeface="+mn-lt"/>
                          <a:cs typeface="Times New Roman" pitchFamily="18" charset="0"/>
                        </a:rPr>
                        <a:t>17 247</a:t>
                      </a:r>
                      <a:endParaRPr lang="hu-HU" sz="1800" dirty="0">
                        <a:effectLst/>
                        <a:latin typeface="+mn-lt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u-H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28 286</a:t>
                      </a:r>
                      <a:r>
                        <a:rPr lang="hu-H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00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8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Elbírálás folyamatban</a:t>
                      </a:r>
                      <a:endParaRPr lang="hu-HU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18 743</a:t>
                      </a:r>
                      <a:endParaRPr lang="hu-HU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effectLst/>
                          <a:latin typeface="+mn-lt"/>
                          <a:cs typeface="Times New Roman" pitchFamily="18" charset="0"/>
                        </a:rPr>
                        <a:t>29 521</a:t>
                      </a:r>
                      <a:endParaRPr lang="hu-HU" sz="1800" dirty="0">
                        <a:effectLst/>
                        <a:latin typeface="+mn-lt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u-H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54 698</a:t>
                      </a:r>
                      <a:r>
                        <a:rPr lang="hu-H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00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Összesen</a:t>
                      </a:r>
                      <a:endParaRPr lang="hu-HU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u-HU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62 680</a:t>
                      </a:r>
                      <a:endParaRPr lang="hu-HU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u-HU" sz="1800" b="1" dirty="0" smtClean="0">
                          <a:effectLst/>
                          <a:latin typeface="+mn-lt"/>
                          <a:cs typeface="Times New Roman" pitchFamily="18" charset="0"/>
                        </a:rPr>
                        <a:t>118 510</a:t>
                      </a:r>
                      <a:endParaRPr lang="hu-HU" sz="1800" b="1" dirty="0">
                        <a:effectLst/>
                        <a:latin typeface="+mn-lt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u-HU" sz="1800" b="1" dirty="0" smtClean="0">
                          <a:effectLst/>
                          <a:latin typeface="+mn-lt"/>
                          <a:cs typeface="Times New Roman" pitchFamily="18" charset="0"/>
                        </a:rPr>
                        <a:t>201 800</a:t>
                      </a:r>
                      <a:r>
                        <a:rPr lang="hu-HU" sz="1800" b="1" dirty="0">
                          <a:effectLst/>
                          <a:latin typeface="+mn-lt"/>
                          <a:cs typeface="Times New Roman" pitchFamily="18" charset="0"/>
                        </a:rPr>
                        <a:t> </a:t>
                      </a:r>
                      <a:endParaRPr lang="hu-HU" sz="1800" b="1" dirty="0">
                        <a:effectLst/>
                        <a:latin typeface="+mn-lt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5" name="Picture 5" descr="EMMI logó vonalas aran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24300" y="196850"/>
            <a:ext cx="12954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3649144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115616" y="1285860"/>
            <a:ext cx="7128792" cy="558964"/>
          </a:xfrm>
          <a:solidFill>
            <a:schemeClr val="bg1"/>
          </a:solidFill>
        </p:spPr>
        <p:txBody>
          <a:bodyPr/>
          <a:lstStyle/>
          <a:p>
            <a:r>
              <a:rPr lang="hu-HU" sz="2700" dirty="0">
                <a:solidFill>
                  <a:srgbClr val="A69765"/>
                </a:solidFill>
                <a:latin typeface="+mn-lt"/>
                <a:cs typeface="Times New Roman" pitchFamily="18" charset="0"/>
              </a:rPr>
              <a:t>Az önkormányzatok által biztosított ellátások </a:t>
            </a:r>
            <a:r>
              <a:rPr lang="hu-HU" sz="2700" dirty="0" smtClean="0">
                <a:solidFill>
                  <a:srgbClr val="A69765"/>
                </a:solidFill>
                <a:latin typeface="+mn-lt"/>
                <a:cs typeface="Times New Roman" pitchFamily="18" charset="0"/>
              </a:rPr>
              <a:t>IX.</a:t>
            </a:r>
            <a:endParaRPr lang="hu-HU" dirty="0">
              <a:latin typeface="+mn-lt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4"/>
          </p:nvPr>
        </p:nvSpPr>
        <p:spPr>
          <a:xfrm>
            <a:off x="827584" y="1844824"/>
            <a:ext cx="7550885" cy="4370258"/>
          </a:xfrm>
        </p:spPr>
        <p:txBody>
          <a:bodyPr/>
          <a:lstStyle/>
          <a:p>
            <a:pPr marL="0" indent="0">
              <a:buNone/>
            </a:pPr>
            <a:r>
              <a:rPr lang="hu-HU" sz="1600" b="1" dirty="0">
                <a:latin typeface="+mn-lt"/>
                <a:cs typeface="Times New Roman" pitchFamily="18" charset="0"/>
              </a:rPr>
              <a:t>A települési támogatás a Pénzbeli és Természetbeni ellátások rendszerében (</a:t>
            </a:r>
            <a:r>
              <a:rPr lang="hu-HU" sz="1600" b="1" dirty="0" smtClean="0">
                <a:latin typeface="+mn-lt"/>
                <a:cs typeface="Times New Roman" pitchFamily="18" charset="0"/>
              </a:rPr>
              <a:t>PTR)</a:t>
            </a:r>
          </a:p>
          <a:p>
            <a:pPr marL="0" indent="0" algn="ctr">
              <a:buNone/>
            </a:pPr>
            <a:r>
              <a:rPr lang="hu-HU" sz="1600" b="1" dirty="0" smtClean="0">
                <a:latin typeface="+mn-lt"/>
                <a:cs typeface="Times New Roman" pitchFamily="18" charset="0"/>
              </a:rPr>
              <a:t>A megállapított települési támogatások ezer lakosra jutó száma </a:t>
            </a:r>
          </a:p>
          <a:p>
            <a:pPr marL="0" indent="0">
              <a:buNone/>
            </a:pPr>
            <a:endParaRPr lang="hu-HU" sz="1600" b="1" dirty="0" smtClean="0">
              <a:latin typeface="+mn-lt"/>
              <a:cs typeface="Times New Roman" pitchFamily="18" charset="0"/>
            </a:endParaRPr>
          </a:p>
        </p:txBody>
      </p:sp>
      <p:pic>
        <p:nvPicPr>
          <p:cNvPr id="5" name="Picture 5" descr="EMMI logó vonalas aran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24300" y="196850"/>
            <a:ext cx="12954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Diagram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007897011"/>
              </p:ext>
            </p:extLst>
          </p:nvPr>
        </p:nvGraphicFramePr>
        <p:xfrm>
          <a:off x="467544" y="2564904"/>
          <a:ext cx="8280920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16946221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ím 1"/>
          <p:cNvSpPr>
            <a:spLocks noGrp="1"/>
          </p:cNvSpPr>
          <p:nvPr>
            <p:ph type="title"/>
          </p:nvPr>
        </p:nvSpPr>
        <p:spPr>
          <a:xfrm>
            <a:off x="827584" y="1268760"/>
            <a:ext cx="7632848" cy="1063005"/>
          </a:xfrm>
        </p:spPr>
        <p:txBody>
          <a:bodyPr>
            <a:noAutofit/>
          </a:bodyPr>
          <a:lstStyle/>
          <a:p>
            <a:pPr algn="ctr"/>
            <a:r>
              <a:rPr lang="hu-HU" sz="2800" dirty="0" smtClean="0">
                <a:solidFill>
                  <a:srgbClr val="A69765"/>
                </a:solidFill>
                <a:latin typeface="+mn-lt"/>
                <a:cs typeface="Times New Roman" pitchFamily="18" charset="0"/>
              </a:rPr>
              <a:t>A települési támogatással kapcsolatos gyakorlat monitorozása I.</a:t>
            </a:r>
            <a:endParaRPr lang="hu-HU" sz="2800" dirty="0" smtClean="0">
              <a:latin typeface="+mn-lt"/>
              <a:cs typeface="Arial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4"/>
          </p:nvPr>
        </p:nvSpPr>
        <p:spPr>
          <a:xfrm>
            <a:off x="904081" y="2564904"/>
            <a:ext cx="7335837" cy="360040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§"/>
              <a:defRPr/>
            </a:pPr>
            <a:r>
              <a:rPr lang="hu-HU" sz="2400" dirty="0" smtClean="0">
                <a:latin typeface="+mn-lt"/>
                <a:cs typeface="Times New Roman" pitchFamily="18" charset="0"/>
              </a:rPr>
              <a:t>A települési támogatással kapcsolatos önkormányzati gyakorlat vizsgálata, </a:t>
            </a:r>
            <a:r>
              <a:rPr lang="hu-HU" sz="2400" dirty="0">
                <a:latin typeface="+mn-lt"/>
                <a:cs typeface="Times New Roman" pitchFamily="18" charset="0"/>
              </a:rPr>
              <a:t>települési támogatás keretében nyújtott ellátási formák feltérképezése</a:t>
            </a:r>
            <a:r>
              <a:rPr lang="hu-HU" sz="2400" dirty="0" smtClean="0">
                <a:latin typeface="+mn-lt"/>
                <a:cs typeface="Times New Roman" pitchFamily="18" charset="0"/>
              </a:rPr>
              <a:t> érdekében a </a:t>
            </a:r>
            <a:r>
              <a:rPr lang="hu-HU" sz="2400" dirty="0">
                <a:latin typeface="+mn-lt"/>
                <a:cs typeface="Times New Roman" pitchFamily="18" charset="0"/>
              </a:rPr>
              <a:t>TÁRKI Társadalomkutatási Intézet </a:t>
            </a:r>
            <a:r>
              <a:rPr lang="hu-HU" sz="2400" dirty="0" err="1">
                <a:latin typeface="+mn-lt"/>
                <a:cs typeface="Times New Roman" pitchFamily="18" charset="0"/>
              </a:rPr>
              <a:t>Zrt</a:t>
            </a:r>
            <a:r>
              <a:rPr lang="hu-HU" sz="2400" dirty="0">
                <a:latin typeface="+mn-lt"/>
                <a:cs typeface="Times New Roman" pitchFamily="18" charset="0"/>
              </a:rPr>
              <a:t>. az EMMI megbízásából kutatást </a:t>
            </a:r>
            <a:r>
              <a:rPr lang="hu-HU" sz="2400" dirty="0" smtClean="0">
                <a:latin typeface="+mn-lt"/>
                <a:cs typeface="Times New Roman" pitchFamily="18" charset="0"/>
              </a:rPr>
              <a:t>végez (a kutatás az ÁROP 1.2.22</a:t>
            </a:r>
            <a:r>
              <a:rPr lang="hu-HU" sz="2400" dirty="0">
                <a:latin typeface="+mn-lt"/>
                <a:cs typeface="Times New Roman" pitchFamily="18" charset="0"/>
              </a:rPr>
              <a:t>. projekt keretében </a:t>
            </a:r>
            <a:r>
              <a:rPr lang="hu-HU" sz="2400" dirty="0" smtClean="0">
                <a:latin typeface="+mn-lt"/>
                <a:cs typeface="Times New Roman" pitchFamily="18" charset="0"/>
              </a:rPr>
              <a:t>valósul meg).</a:t>
            </a:r>
            <a:endParaRPr lang="hu-HU" sz="2400" dirty="0">
              <a:latin typeface="+mn-lt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§"/>
              <a:defRPr/>
            </a:pPr>
            <a:r>
              <a:rPr lang="hu-HU" sz="2400" dirty="0" smtClean="0">
                <a:latin typeface="+mn-lt"/>
                <a:cs typeface="Times New Roman" pitchFamily="18" charset="0"/>
              </a:rPr>
              <a:t>A </a:t>
            </a:r>
            <a:r>
              <a:rPr lang="hu-HU" sz="2400" dirty="0">
                <a:latin typeface="+mn-lt"/>
                <a:cs typeface="Times New Roman" pitchFamily="18" charset="0"/>
              </a:rPr>
              <a:t>kutatás 2015 őszére várható eredményei képet adnak a települések 2015. március 1. utáni segélyezési gyakorlatáról</a:t>
            </a:r>
            <a:r>
              <a:rPr lang="hu-HU" sz="2400" dirty="0" smtClean="0">
                <a:latin typeface="+mn-lt"/>
                <a:cs typeface="Times New Roman" pitchFamily="18" charset="0"/>
              </a:rPr>
              <a:t>.</a:t>
            </a:r>
            <a:endParaRPr lang="hu-HU" sz="2400" dirty="0">
              <a:latin typeface="+mn-lt"/>
              <a:cs typeface="Times New Roman" pitchFamily="18" charset="0"/>
            </a:endParaRPr>
          </a:p>
        </p:txBody>
      </p:sp>
      <p:pic>
        <p:nvPicPr>
          <p:cNvPr id="4" name="Picture 5" descr="EMMI logó vonalas aran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24300" y="196850"/>
            <a:ext cx="12954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078166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4"/>
          </p:nvPr>
        </p:nvSpPr>
        <p:spPr>
          <a:xfrm>
            <a:off x="971600" y="2276872"/>
            <a:ext cx="7406869" cy="3938210"/>
          </a:xfrm>
        </p:spPr>
        <p:txBody>
          <a:bodyPr/>
          <a:lstStyle/>
          <a:p>
            <a:pPr marL="0" indent="0">
              <a:buNone/>
            </a:pPr>
            <a:r>
              <a:rPr lang="hu-HU" sz="2400" b="1" dirty="0" smtClean="0">
                <a:latin typeface="+mn-lt"/>
                <a:cs typeface="Times New Roman" pitchFamily="18" charset="0"/>
              </a:rPr>
              <a:t>A TÁRKI kutatás célja</a:t>
            </a:r>
          </a:p>
          <a:p>
            <a:pPr>
              <a:spcBef>
                <a:spcPts val="0"/>
              </a:spcBef>
            </a:pPr>
            <a:endParaRPr lang="hu-HU" dirty="0">
              <a:latin typeface="+mn-lt"/>
            </a:endParaRPr>
          </a:p>
          <a:p>
            <a:pPr algn="just">
              <a:spcBef>
                <a:spcPts val="0"/>
              </a:spcBef>
            </a:pPr>
            <a:r>
              <a:rPr lang="hu-HU" sz="2400" dirty="0" smtClean="0">
                <a:latin typeface="+mn-lt"/>
                <a:cs typeface="Times New Roman" pitchFamily="18" charset="0"/>
              </a:rPr>
              <a:t>A </a:t>
            </a:r>
            <a:r>
              <a:rPr lang="hu-HU" sz="2400" dirty="0">
                <a:latin typeface="+mn-lt"/>
                <a:cs typeface="Times New Roman" pitchFamily="18" charset="0"/>
              </a:rPr>
              <a:t>települési </a:t>
            </a:r>
            <a:r>
              <a:rPr lang="hu-HU" sz="2400" dirty="0" smtClean="0">
                <a:latin typeface="+mn-lt"/>
                <a:cs typeface="Times New Roman" pitchFamily="18" charset="0"/>
              </a:rPr>
              <a:t>támogatás keretében nyújtott ellátások </a:t>
            </a:r>
            <a:r>
              <a:rPr lang="hu-HU" sz="2400" i="1" dirty="0" smtClean="0">
                <a:latin typeface="+mn-lt"/>
                <a:cs typeface="Times New Roman" pitchFamily="18" charset="0"/>
              </a:rPr>
              <a:t>jogosultsági feltételeinek, összegének vizsgálata</a:t>
            </a:r>
            <a:r>
              <a:rPr lang="hu-HU" sz="2400" dirty="0" smtClean="0">
                <a:latin typeface="+mn-lt"/>
                <a:cs typeface="Times New Roman" pitchFamily="18" charset="0"/>
              </a:rPr>
              <a:t>.</a:t>
            </a:r>
          </a:p>
          <a:p>
            <a:pPr algn="just"/>
            <a:r>
              <a:rPr lang="hu-HU" sz="2400" dirty="0">
                <a:latin typeface="+mn-lt"/>
                <a:cs typeface="Times New Roman" pitchFamily="18" charset="0"/>
              </a:rPr>
              <a:t>A</a:t>
            </a:r>
            <a:r>
              <a:rPr lang="hu-HU" sz="2400" dirty="0" smtClean="0">
                <a:latin typeface="+mn-lt"/>
                <a:cs typeface="Times New Roman" pitchFamily="18" charset="0"/>
              </a:rPr>
              <a:t>z </a:t>
            </a:r>
            <a:r>
              <a:rPr lang="hu-HU" sz="2400" dirty="0">
                <a:latin typeface="+mn-lt"/>
                <a:cs typeface="Times New Roman" pitchFamily="18" charset="0"/>
              </a:rPr>
              <a:t>önkormányzat által biztosított ellátási formák </a:t>
            </a:r>
            <a:r>
              <a:rPr lang="hu-HU" sz="2400" dirty="0" smtClean="0">
                <a:latin typeface="+mn-lt"/>
                <a:cs typeface="Times New Roman" pitchFamily="18" charset="0"/>
              </a:rPr>
              <a:t>meghatározásának alapjául szolgáló indokok, </a:t>
            </a:r>
            <a:r>
              <a:rPr lang="hu-HU" sz="2400" i="1" dirty="0" smtClean="0">
                <a:latin typeface="+mn-lt"/>
                <a:cs typeface="Times New Roman" pitchFamily="18" charset="0"/>
              </a:rPr>
              <a:t>motivációk feltérképezése</a:t>
            </a:r>
            <a:r>
              <a:rPr lang="hu-HU" sz="2400" dirty="0" smtClean="0">
                <a:latin typeface="+mn-lt"/>
                <a:cs typeface="Times New Roman" pitchFamily="18" charset="0"/>
              </a:rPr>
              <a:t>.</a:t>
            </a:r>
          </a:p>
          <a:p>
            <a:pPr algn="just"/>
            <a:r>
              <a:rPr lang="hu-HU" sz="2400" dirty="0" smtClean="0">
                <a:latin typeface="+mn-lt"/>
                <a:cs typeface="Times New Roman" pitchFamily="18" charset="0"/>
              </a:rPr>
              <a:t>A korábban kötelezően nyújtott ellátások és a települési támogatás keretében biztosított ellátásformák kapcsolatának áttekintése (folytonosság).</a:t>
            </a:r>
          </a:p>
          <a:p>
            <a:endParaRPr lang="hu-HU" dirty="0">
              <a:latin typeface="+mn-lt"/>
            </a:endParaRPr>
          </a:p>
        </p:txBody>
      </p:sp>
      <p:pic>
        <p:nvPicPr>
          <p:cNvPr id="5" name="Picture 5" descr="EMMI logó vonalas aran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24300" y="196850"/>
            <a:ext cx="12954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ím 1"/>
          <p:cNvSpPr>
            <a:spLocks noGrp="1"/>
          </p:cNvSpPr>
          <p:nvPr>
            <p:ph type="title"/>
          </p:nvPr>
        </p:nvSpPr>
        <p:spPr>
          <a:xfrm>
            <a:off x="827584" y="1268760"/>
            <a:ext cx="7632848" cy="1063005"/>
          </a:xfrm>
        </p:spPr>
        <p:txBody>
          <a:bodyPr>
            <a:noAutofit/>
          </a:bodyPr>
          <a:lstStyle/>
          <a:p>
            <a:pPr algn="ctr"/>
            <a:r>
              <a:rPr lang="hu-HU" sz="2800" dirty="0" smtClean="0">
                <a:solidFill>
                  <a:srgbClr val="A69765"/>
                </a:solidFill>
                <a:latin typeface="+mn-lt"/>
                <a:cs typeface="Times New Roman" pitchFamily="18" charset="0"/>
              </a:rPr>
              <a:t>A települési támogatással kapcsolatos gyakorlat monitorozása II.</a:t>
            </a:r>
            <a:endParaRPr lang="hu-HU" sz="2800" dirty="0" smtClean="0">
              <a:latin typeface="+mn-l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578400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4"/>
          </p:nvPr>
        </p:nvSpPr>
        <p:spPr>
          <a:xfrm>
            <a:off x="899592" y="2276872"/>
            <a:ext cx="7478877" cy="3938210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hu-HU" sz="7200" b="1" dirty="0" smtClean="0">
                <a:latin typeface="+mn-lt"/>
                <a:cs typeface="Times New Roman" pitchFamily="18" charset="0"/>
              </a:rPr>
              <a:t>A TÁRKI kutatás módszertana: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hu-HU" sz="2000" dirty="0">
              <a:latin typeface="+mn-lt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hu-HU" b="1" dirty="0">
                <a:latin typeface="+mn-lt"/>
              </a:rPr>
              <a:t> </a:t>
            </a:r>
            <a:endParaRPr lang="hu-HU" dirty="0">
              <a:latin typeface="+mn-lt"/>
            </a:endParaRPr>
          </a:p>
          <a:p>
            <a:pPr marL="0" indent="0" algn="just">
              <a:spcAft>
                <a:spcPts val="600"/>
              </a:spcAft>
              <a:buNone/>
            </a:pPr>
            <a:r>
              <a:rPr lang="hu-HU" sz="7200" b="1" dirty="0">
                <a:latin typeface="+mn-lt"/>
                <a:cs typeface="Times New Roman" pitchFamily="18" charset="0"/>
              </a:rPr>
              <a:t>1. </a:t>
            </a:r>
            <a:r>
              <a:rPr lang="hu-HU" sz="7200" b="1" dirty="0" smtClean="0">
                <a:latin typeface="+mn-lt"/>
                <a:cs typeface="Times New Roman" pitchFamily="18" charset="0"/>
              </a:rPr>
              <a:t>2015. előtti segélyezési adatok vizsgálata </a:t>
            </a:r>
            <a:r>
              <a:rPr lang="hu-HU" sz="7200" dirty="0" smtClean="0">
                <a:latin typeface="+mn-lt"/>
                <a:cs typeface="Times New Roman" pitchFamily="18" charset="0"/>
              </a:rPr>
              <a:t>(pl. Országos Statisztikai Adatgyűjtési Program /OSAP/ adatai alapján)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hu-HU" sz="7200" b="1" dirty="0" smtClean="0">
                <a:latin typeface="+mn-lt"/>
                <a:cs typeface="Times New Roman" pitchFamily="18" charset="0"/>
              </a:rPr>
              <a:t>2. Önkormányzati rendeletek feldolgozása: </a:t>
            </a:r>
            <a:r>
              <a:rPr lang="hu-HU" sz="7200" dirty="0" smtClean="0">
                <a:latin typeface="+mn-lt"/>
                <a:cs typeface="Times New Roman" pitchFamily="18" charset="0"/>
              </a:rPr>
              <a:t>A települési </a:t>
            </a:r>
            <a:r>
              <a:rPr lang="hu-HU" sz="7200" dirty="0">
                <a:latin typeface="+mn-lt"/>
                <a:cs typeface="Times New Roman" pitchFamily="18" charset="0"/>
              </a:rPr>
              <a:t>támogatáson belüli </a:t>
            </a:r>
            <a:r>
              <a:rPr lang="hu-HU" sz="7200" dirty="0" smtClean="0">
                <a:latin typeface="+mn-lt"/>
                <a:cs typeface="Times New Roman" pitchFamily="18" charset="0"/>
              </a:rPr>
              <a:t>ellátástípusok jogosultsági feltételeinek, mértékének </a:t>
            </a:r>
            <a:r>
              <a:rPr lang="hu-HU" sz="7200" dirty="0">
                <a:latin typeface="+mn-lt"/>
                <a:cs typeface="Times New Roman" pitchFamily="18" charset="0"/>
              </a:rPr>
              <a:t>- mintegy 40-45 változó </a:t>
            </a:r>
            <a:r>
              <a:rPr lang="hu-HU" sz="7200" dirty="0" smtClean="0">
                <a:latin typeface="+mn-lt"/>
                <a:cs typeface="Times New Roman" pitchFamily="18" charset="0"/>
              </a:rPr>
              <a:t>felhasználásával történő </a:t>
            </a:r>
            <a:r>
              <a:rPr lang="hu-HU" sz="7200" dirty="0">
                <a:latin typeface="+mn-lt"/>
                <a:cs typeface="Times New Roman" pitchFamily="18" charset="0"/>
              </a:rPr>
              <a:t>– feldolgozása. </a:t>
            </a:r>
            <a:endParaRPr lang="hu-HU" sz="7200" dirty="0" smtClean="0">
              <a:latin typeface="+mn-lt"/>
              <a:cs typeface="Times New Roman" pitchFamily="18" charset="0"/>
            </a:endParaRPr>
          </a:p>
          <a:p>
            <a:pPr marL="0" indent="0" algn="just">
              <a:spcAft>
                <a:spcPts val="600"/>
              </a:spcAft>
              <a:buNone/>
            </a:pPr>
            <a:r>
              <a:rPr lang="hu-HU" sz="7200" b="1" dirty="0" smtClean="0">
                <a:latin typeface="+mn-lt"/>
                <a:cs typeface="Times New Roman" pitchFamily="18" charset="0"/>
              </a:rPr>
              <a:t>3.</a:t>
            </a:r>
            <a:r>
              <a:rPr lang="hu-HU" sz="7200" dirty="0" smtClean="0">
                <a:latin typeface="+mn-lt"/>
                <a:cs typeface="Times New Roman" pitchFamily="18" charset="0"/>
              </a:rPr>
              <a:t> </a:t>
            </a:r>
            <a:r>
              <a:rPr lang="hu-HU" sz="7200" b="1" dirty="0" smtClean="0">
                <a:latin typeface="+mn-lt"/>
                <a:cs typeface="Times New Roman" pitchFamily="18" charset="0"/>
              </a:rPr>
              <a:t>Önkormányzatok megkeresésével adatgyűjtés, </a:t>
            </a:r>
            <a:r>
              <a:rPr lang="hu-HU" sz="7200" dirty="0" smtClean="0">
                <a:latin typeface="+mn-lt"/>
                <a:cs typeface="Times New Roman" pitchFamily="18" charset="0"/>
              </a:rPr>
              <a:t>amelynek</a:t>
            </a:r>
            <a:r>
              <a:rPr lang="hu-HU" sz="7200" b="1" dirty="0" smtClean="0">
                <a:latin typeface="+mn-lt"/>
                <a:cs typeface="Times New Roman" pitchFamily="18" charset="0"/>
              </a:rPr>
              <a:t> </a:t>
            </a:r>
            <a:r>
              <a:rPr lang="hu-HU" sz="7200" dirty="0" smtClean="0">
                <a:latin typeface="+mn-lt"/>
                <a:cs typeface="Times New Roman" pitchFamily="18" charset="0"/>
              </a:rPr>
              <a:t>két formája: </a:t>
            </a:r>
          </a:p>
          <a:p>
            <a:pPr algn="just">
              <a:spcAft>
                <a:spcPts val="600"/>
              </a:spcAft>
            </a:pPr>
            <a:r>
              <a:rPr lang="hu-HU" sz="7200" dirty="0" smtClean="0">
                <a:latin typeface="+mn-lt"/>
                <a:cs typeface="Times New Roman" pitchFamily="18" charset="0"/>
              </a:rPr>
              <a:t>Interjúk felvétele. Az interjúk </a:t>
            </a:r>
            <a:r>
              <a:rPr lang="hu-HU" sz="7200" dirty="0">
                <a:latin typeface="+mn-lt"/>
                <a:cs typeface="Times New Roman" pitchFamily="18" charset="0"/>
              </a:rPr>
              <a:t>célja a kiválasztott településen </a:t>
            </a:r>
            <a:r>
              <a:rPr lang="hu-HU" sz="7200" dirty="0" smtClean="0">
                <a:latin typeface="+mn-lt"/>
                <a:cs typeface="Times New Roman" pitchFamily="18" charset="0"/>
              </a:rPr>
              <a:t>biztosított </a:t>
            </a:r>
            <a:r>
              <a:rPr lang="hu-HU" sz="7200" dirty="0">
                <a:latin typeface="+mn-lt"/>
                <a:cs typeface="Times New Roman" pitchFamily="18" charset="0"/>
              </a:rPr>
              <a:t>ellátási formák </a:t>
            </a:r>
            <a:r>
              <a:rPr lang="hu-HU" sz="7200" dirty="0" smtClean="0">
                <a:latin typeface="+mn-lt"/>
                <a:cs typeface="Times New Roman" pitchFamily="18" charset="0"/>
              </a:rPr>
              <a:t>meghatározásához vezető indokok, motivációk feltérképezése, annak definiálása, hogy milyen </a:t>
            </a:r>
            <a:r>
              <a:rPr lang="hu-HU" sz="7200" dirty="0">
                <a:latin typeface="+mn-lt"/>
                <a:cs typeface="Times New Roman" pitchFamily="18" charset="0"/>
              </a:rPr>
              <a:t>információk alapján születtek meg a segélyezésre vonatkozó döntések. </a:t>
            </a:r>
            <a:endParaRPr lang="hu-HU" sz="7200" dirty="0" smtClean="0">
              <a:latin typeface="+mn-lt"/>
              <a:cs typeface="Times New Roman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hu-HU" sz="7200" dirty="0" smtClean="0">
                <a:latin typeface="+mn-lt"/>
                <a:cs typeface="Times New Roman" pitchFamily="18" charset="0"/>
              </a:rPr>
              <a:t>Az adatgyűjtés </a:t>
            </a:r>
            <a:r>
              <a:rPr lang="hu-HU" sz="7200" dirty="0">
                <a:latin typeface="+mn-lt"/>
                <a:cs typeface="Times New Roman" pitchFamily="18" charset="0"/>
              </a:rPr>
              <a:t>második formája az online </a:t>
            </a:r>
            <a:r>
              <a:rPr lang="hu-HU" sz="7200" dirty="0" smtClean="0">
                <a:latin typeface="+mn-lt"/>
                <a:cs typeface="Times New Roman" pitchFamily="18" charset="0"/>
              </a:rPr>
              <a:t>kérdőív, amely a helyi szociális ellátások szerepére, a rendszer átalakításánál figyelembe vett szempontokra kérdez rá. </a:t>
            </a:r>
            <a:endParaRPr lang="hu-HU" sz="7200" strike="sngStrike" dirty="0">
              <a:latin typeface="+mn-lt"/>
            </a:endParaRPr>
          </a:p>
        </p:txBody>
      </p:sp>
      <p:pic>
        <p:nvPicPr>
          <p:cNvPr id="6" name="Picture 5" descr="EMMI logó vonalas aran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24300" y="196850"/>
            <a:ext cx="12954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ím 1"/>
          <p:cNvSpPr>
            <a:spLocks noGrp="1"/>
          </p:cNvSpPr>
          <p:nvPr>
            <p:ph type="title"/>
          </p:nvPr>
        </p:nvSpPr>
        <p:spPr>
          <a:xfrm>
            <a:off x="827584" y="1268760"/>
            <a:ext cx="7632848" cy="1063005"/>
          </a:xfrm>
        </p:spPr>
        <p:txBody>
          <a:bodyPr>
            <a:noAutofit/>
          </a:bodyPr>
          <a:lstStyle/>
          <a:p>
            <a:pPr algn="ctr"/>
            <a:r>
              <a:rPr lang="hu-HU" sz="2800" dirty="0" smtClean="0">
                <a:solidFill>
                  <a:srgbClr val="A69765"/>
                </a:solidFill>
                <a:latin typeface="+mn-lt"/>
                <a:cs typeface="Times New Roman" pitchFamily="18" charset="0"/>
              </a:rPr>
              <a:t>A települési támogatással kapcsolatos gyakorlat monitorozása II.</a:t>
            </a:r>
            <a:endParaRPr lang="hu-HU" sz="2800" dirty="0" smtClean="0">
              <a:latin typeface="+mn-l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596815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3"/>
          <p:cNvSpPr>
            <a:spLocks noGrp="1"/>
          </p:cNvSpPr>
          <p:nvPr>
            <p:ph type="ctrTitle"/>
          </p:nvPr>
        </p:nvSpPr>
        <p:spPr>
          <a:xfrm>
            <a:off x="685800" y="1428750"/>
            <a:ext cx="7772400" cy="785813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hu-HU" sz="3200" b="1" dirty="0" smtClean="0">
                <a:latin typeface="+mj-lt"/>
              </a:rPr>
              <a:t>A gyermekvédelmi pénzbeli és természetbeni ellátások</a:t>
            </a:r>
          </a:p>
        </p:txBody>
      </p:sp>
      <p:sp>
        <p:nvSpPr>
          <p:cNvPr id="5123" name="Content Placeholder 5"/>
          <p:cNvSpPr>
            <a:spLocks noGrp="1"/>
          </p:cNvSpPr>
          <p:nvPr>
            <p:ph idx="13"/>
          </p:nvPr>
        </p:nvSpPr>
        <p:spPr>
          <a:xfrm>
            <a:off x="785813" y="2708275"/>
            <a:ext cx="7572375" cy="3744913"/>
          </a:xfrm>
        </p:spPr>
        <p:txBody>
          <a:bodyPr/>
          <a:lstStyle/>
          <a:p>
            <a:pPr marL="0" lvl="1" indent="0" algn="just">
              <a:buFont typeface="Arial" charset="0"/>
              <a:buNone/>
              <a:defRPr/>
            </a:pPr>
            <a:r>
              <a:rPr lang="hu-HU" sz="2400" dirty="0" smtClean="0">
                <a:latin typeface="+mj-lt"/>
                <a:cs typeface="Times New Roman" panose="02020603050405020304" pitchFamily="18" charset="0"/>
              </a:rPr>
              <a:t>A gyermekek védelméről és gyámügyi igazgatásról szóló törvényben nevesített ellátások:</a:t>
            </a:r>
          </a:p>
          <a:p>
            <a:pPr marL="0" lvl="1" indent="0" algn="just">
              <a:buFont typeface="Arial" charset="0"/>
              <a:buNone/>
              <a:defRPr/>
            </a:pPr>
            <a:endParaRPr lang="hu-HU" sz="800" dirty="0">
              <a:latin typeface="+mj-lt"/>
              <a:cs typeface="Times New Roman" panose="02020603050405020304" pitchFamily="18" charset="0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  <a:defRPr/>
            </a:pPr>
            <a:r>
              <a:rPr lang="hu-HU" sz="2400" dirty="0">
                <a:latin typeface="+mj-lt"/>
                <a:cs typeface="Times New Roman" panose="02020603050405020304" pitchFamily="18" charset="0"/>
              </a:rPr>
              <a:t>r</a:t>
            </a:r>
            <a:r>
              <a:rPr lang="hu-HU" sz="2400" dirty="0" smtClean="0">
                <a:latin typeface="+mj-lt"/>
                <a:cs typeface="Times New Roman" panose="02020603050405020304" pitchFamily="18" charset="0"/>
              </a:rPr>
              <a:t>endszeres </a:t>
            </a:r>
            <a:r>
              <a:rPr lang="hu-HU" sz="2400" dirty="0">
                <a:latin typeface="+mj-lt"/>
                <a:cs typeface="Times New Roman" panose="02020603050405020304" pitchFamily="18" charset="0"/>
              </a:rPr>
              <a:t>gyermekvédelmi </a:t>
            </a:r>
            <a:r>
              <a:rPr lang="hu-HU" sz="2400" dirty="0" smtClean="0">
                <a:latin typeface="+mj-lt"/>
                <a:cs typeface="Times New Roman" panose="02020603050405020304" pitchFamily="18" charset="0"/>
              </a:rPr>
              <a:t>kedvezmény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  <a:defRPr/>
            </a:pPr>
            <a:r>
              <a:rPr lang="hu-HU" sz="2400" dirty="0">
                <a:latin typeface="+mj-lt"/>
                <a:cs typeface="Times New Roman" panose="02020603050405020304" pitchFamily="18" charset="0"/>
              </a:rPr>
              <a:t>g</a:t>
            </a:r>
            <a:r>
              <a:rPr lang="hu-HU" sz="2400" dirty="0" smtClean="0">
                <a:latin typeface="+mj-lt"/>
                <a:cs typeface="Times New Roman" panose="02020603050405020304" pitchFamily="18" charset="0"/>
              </a:rPr>
              <a:t>yermektartásdíj </a:t>
            </a:r>
            <a:r>
              <a:rPr lang="hu-HU" sz="2400" dirty="0">
                <a:latin typeface="+mj-lt"/>
                <a:cs typeface="Times New Roman" panose="02020603050405020304" pitchFamily="18" charset="0"/>
              </a:rPr>
              <a:t>állam általi </a:t>
            </a:r>
            <a:r>
              <a:rPr lang="hu-HU" sz="2400" dirty="0" smtClean="0">
                <a:latin typeface="+mj-lt"/>
                <a:cs typeface="Times New Roman" panose="02020603050405020304" pitchFamily="18" charset="0"/>
              </a:rPr>
              <a:t>megelőlegezése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  <a:defRPr/>
            </a:pPr>
            <a:r>
              <a:rPr lang="hu-HU" sz="2400" dirty="0">
                <a:latin typeface="+mj-lt"/>
                <a:cs typeface="Times New Roman" panose="02020603050405020304" pitchFamily="18" charset="0"/>
              </a:rPr>
              <a:t>o</a:t>
            </a:r>
            <a:r>
              <a:rPr lang="hu-HU" sz="2400" dirty="0" smtClean="0">
                <a:latin typeface="+mj-lt"/>
                <a:cs typeface="Times New Roman" panose="02020603050405020304" pitchFamily="18" charset="0"/>
              </a:rPr>
              <a:t>tthonteremtési támogatás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  <a:defRPr/>
            </a:pPr>
            <a:endParaRPr lang="hu-HU" sz="800" dirty="0">
              <a:latin typeface="+mj-lt"/>
              <a:cs typeface="Times New Roman" panose="02020603050405020304" pitchFamily="18" charset="0"/>
            </a:endParaRPr>
          </a:p>
          <a:p>
            <a:pPr marL="0" lvl="1" indent="0" algn="just">
              <a:buFont typeface="Arial" charset="0"/>
              <a:buNone/>
              <a:defRPr/>
            </a:pPr>
            <a:r>
              <a:rPr lang="hu-HU" sz="2400" dirty="0" smtClean="0">
                <a:latin typeface="+mj-lt"/>
                <a:cs typeface="Times New Roman" panose="02020603050405020304" pitchFamily="18" charset="0"/>
              </a:rPr>
              <a:t>A segélyezési rendszer jelenlegi átalakítása ezen ellátások közül csak az óvodáztatási támogatást érinti.</a:t>
            </a:r>
            <a:endParaRPr lang="hu-HU" sz="2400" dirty="0">
              <a:latin typeface="+mj-lt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  <a:defRPr/>
            </a:pPr>
            <a:endParaRPr lang="hu-HU" sz="2400" dirty="0">
              <a:latin typeface="+mj-lt"/>
              <a:cs typeface="Times New Roman" panose="02020603050405020304" pitchFamily="18" charset="0"/>
            </a:endParaRPr>
          </a:p>
          <a:p>
            <a:pPr>
              <a:defRPr/>
            </a:pPr>
            <a:endParaRPr lang="hu-HU" sz="1000" dirty="0" smtClean="0">
              <a:latin typeface="+mj-lt"/>
              <a:cs typeface="Times New Roman" panose="02020603050405020304" pitchFamily="18" charset="0"/>
            </a:endParaRPr>
          </a:p>
        </p:txBody>
      </p:sp>
      <p:pic>
        <p:nvPicPr>
          <p:cNvPr id="14340" name="Picture 5" descr="EMMI logó vonalas aran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24300" y="196850"/>
            <a:ext cx="12954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8588227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3"/>
          <p:cNvSpPr>
            <a:spLocks noGrp="1"/>
          </p:cNvSpPr>
          <p:nvPr>
            <p:ph type="ctrTitle"/>
          </p:nvPr>
        </p:nvSpPr>
        <p:spPr>
          <a:xfrm>
            <a:off x="685800" y="1428750"/>
            <a:ext cx="7772400" cy="785813"/>
          </a:xfrm>
        </p:spPr>
        <p:txBody>
          <a:bodyPr/>
          <a:lstStyle/>
          <a:p>
            <a:pPr eaLnBrk="1" hangingPunct="1"/>
            <a:r>
              <a:rPr lang="hu-HU" dirty="0" smtClean="0">
                <a:latin typeface="+mj-lt"/>
              </a:rPr>
              <a:t>Rendszeres gyermekvédelmi kedvezmény</a:t>
            </a:r>
          </a:p>
        </p:txBody>
      </p:sp>
      <p:sp>
        <p:nvSpPr>
          <p:cNvPr id="5123" name="Content Placeholder 5"/>
          <p:cNvSpPr>
            <a:spLocks noGrp="1"/>
          </p:cNvSpPr>
          <p:nvPr>
            <p:ph idx="13"/>
          </p:nvPr>
        </p:nvSpPr>
        <p:spPr>
          <a:xfrm>
            <a:off x="785813" y="2214563"/>
            <a:ext cx="7572375" cy="4383087"/>
          </a:xfrm>
        </p:spPr>
        <p:txBody>
          <a:bodyPr>
            <a:normAutofit lnSpcReduction="10000"/>
          </a:bodyPr>
          <a:lstStyle/>
          <a:p>
            <a:pPr marL="0" lvl="1" indent="0" algn="just">
              <a:buFont typeface="Arial" charset="0"/>
              <a:buNone/>
              <a:defRPr/>
            </a:pPr>
            <a:r>
              <a:rPr lang="hu-HU" sz="1800" dirty="0">
                <a:latin typeface="+mj-lt"/>
                <a:cs typeface="Times New Roman" panose="02020603050405020304" pitchFamily="18" charset="0"/>
              </a:rPr>
              <a:t>A rendszeres gyermekvédelmi kedvezményre </a:t>
            </a:r>
            <a:r>
              <a:rPr lang="hu-HU" sz="1800" dirty="0" smtClean="0">
                <a:latin typeface="+mj-lt"/>
                <a:cs typeface="Times New Roman" panose="02020603050405020304" pitchFamily="18" charset="0"/>
              </a:rPr>
              <a:t>való </a:t>
            </a:r>
            <a:r>
              <a:rPr lang="hu-HU" sz="1800" dirty="0">
                <a:latin typeface="+mj-lt"/>
                <a:cs typeface="Times New Roman" panose="02020603050405020304" pitchFamily="18" charset="0"/>
              </a:rPr>
              <a:t>jogosultság megállapításának célja annak igazolása, hogy a gyermek szociális helyzete alapján jogosult:</a:t>
            </a:r>
          </a:p>
          <a:p>
            <a:pPr marL="0" lvl="1" indent="0" algn="just">
              <a:buFont typeface="Arial" charset="0"/>
              <a:buNone/>
              <a:defRPr/>
            </a:pPr>
            <a:endParaRPr lang="hu-HU" sz="1100" dirty="0">
              <a:latin typeface="+mj-lt"/>
              <a:cs typeface="Times New Roman" panose="02020603050405020304" pitchFamily="18" charset="0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  <a:defRPr/>
            </a:pPr>
            <a:r>
              <a:rPr lang="hu-HU" sz="1900" dirty="0" smtClean="0">
                <a:latin typeface="+mj-lt"/>
                <a:cs typeface="Times New Roman" panose="02020603050405020304" pitchFamily="18" charset="0"/>
              </a:rPr>
              <a:t>gyermekétkeztetés </a:t>
            </a:r>
            <a:r>
              <a:rPr lang="hu-HU" sz="1900" dirty="0">
                <a:latin typeface="+mj-lt"/>
                <a:cs typeface="Times New Roman" panose="02020603050405020304" pitchFamily="18" charset="0"/>
              </a:rPr>
              <a:t>normatív kedvezményének,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  <a:defRPr/>
            </a:pPr>
            <a:r>
              <a:rPr lang="hu-HU" sz="1900" dirty="0">
                <a:latin typeface="+mj-lt"/>
                <a:cs typeface="Times New Roman" panose="02020603050405020304" pitchFamily="18" charset="0"/>
              </a:rPr>
              <a:t>évente két alkalommal biztosított természetbeni támogatásnak </a:t>
            </a:r>
            <a:r>
              <a:rPr lang="hu-HU" sz="1900" dirty="0" smtClean="0">
                <a:latin typeface="+mj-lt"/>
                <a:cs typeface="Times New Roman" panose="02020603050405020304" pitchFamily="18" charset="0"/>
              </a:rPr>
              <a:t>(„gyermekvédelmi” Erzsébet </a:t>
            </a:r>
            <a:r>
              <a:rPr lang="hu-HU" sz="1900" dirty="0">
                <a:latin typeface="+mj-lt"/>
                <a:cs typeface="Times New Roman" panose="02020603050405020304" pitchFamily="18" charset="0"/>
              </a:rPr>
              <a:t>utalvány formájában </a:t>
            </a:r>
            <a:r>
              <a:rPr lang="hu-HU" sz="1900" dirty="0" smtClean="0">
                <a:latin typeface="+mj-lt"/>
                <a:cs typeface="Times New Roman" panose="02020603050405020304" pitchFamily="18" charset="0"/>
              </a:rPr>
              <a:t>5 800 </a:t>
            </a:r>
            <a:r>
              <a:rPr lang="hu-HU" sz="1900" dirty="0">
                <a:latin typeface="+mj-lt"/>
                <a:cs typeface="Times New Roman" panose="02020603050405020304" pitchFamily="18" charset="0"/>
              </a:rPr>
              <a:t>Ft/fő/alkalom),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  <a:defRPr/>
            </a:pPr>
            <a:r>
              <a:rPr lang="hu-HU" sz="1900" dirty="0" smtClean="0">
                <a:latin typeface="+mj-lt"/>
                <a:cs typeface="Times New Roman" panose="02020603050405020304" pitchFamily="18" charset="0"/>
              </a:rPr>
              <a:t>a </a:t>
            </a:r>
            <a:r>
              <a:rPr lang="hu-HU" sz="1900" dirty="0">
                <a:latin typeface="+mj-lt"/>
                <a:cs typeface="Times New Roman" panose="02020603050405020304" pitchFamily="18" charset="0"/>
              </a:rPr>
              <a:t>külön jogszabályban meghatározott egyéb kedvezményeknek (tankönyvtámogatás, tandíjtámogatás, stb.) az </a:t>
            </a:r>
            <a:r>
              <a:rPr lang="hu-HU" sz="1900" dirty="0" smtClean="0">
                <a:latin typeface="+mj-lt"/>
                <a:cs typeface="Times New Roman" panose="02020603050405020304" pitchFamily="18" charset="0"/>
              </a:rPr>
              <a:t>igénybevételére.</a:t>
            </a:r>
            <a:endParaRPr lang="hu-HU" sz="1900" dirty="0">
              <a:latin typeface="+mj-lt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hu-HU" sz="1300" dirty="0">
                <a:latin typeface="+mj-lt"/>
              </a:rPr>
              <a:t> </a:t>
            </a:r>
          </a:p>
          <a:p>
            <a:pPr marL="0" lvl="1" indent="0" algn="just">
              <a:buFont typeface="Arial" charset="0"/>
              <a:buNone/>
              <a:defRPr/>
            </a:pPr>
            <a:r>
              <a:rPr lang="hu-HU" sz="1800" dirty="0">
                <a:latin typeface="+mj-lt"/>
                <a:cs typeface="Times New Roman" panose="02020603050405020304" pitchFamily="18" charset="0"/>
              </a:rPr>
              <a:t>A rendszeres gyermekvédelmi kedvezmény speciális elemeként pénzbeli ellátásra </a:t>
            </a:r>
            <a:r>
              <a:rPr lang="hu-HU" sz="1800" dirty="0" smtClean="0">
                <a:latin typeface="+mj-lt"/>
                <a:cs typeface="Times New Roman" panose="02020603050405020304" pitchFamily="18" charset="0"/>
              </a:rPr>
              <a:t>(havi </a:t>
            </a:r>
            <a:r>
              <a:rPr lang="hu-HU" sz="1800" dirty="0">
                <a:latin typeface="+mj-lt"/>
                <a:cs typeface="Times New Roman" panose="02020603050405020304" pitchFamily="18" charset="0"/>
              </a:rPr>
              <a:t>összege – gyermekenként – az </a:t>
            </a:r>
            <a:r>
              <a:rPr lang="hu-HU" sz="1800" dirty="0" err="1" smtClean="0">
                <a:latin typeface="+mj-lt"/>
                <a:cs typeface="Times New Roman" panose="02020603050405020304" pitchFamily="18" charset="0"/>
              </a:rPr>
              <a:t>önym</a:t>
            </a:r>
            <a:r>
              <a:rPr lang="hu-HU" sz="1800" dirty="0" smtClean="0">
                <a:latin typeface="+mj-lt"/>
                <a:cs typeface="Times New Roman" panose="02020603050405020304" pitchFamily="18" charset="0"/>
              </a:rPr>
              <a:t>. </a:t>
            </a:r>
            <a:r>
              <a:rPr lang="hu-HU" sz="1800" dirty="0">
                <a:latin typeface="+mj-lt"/>
                <a:cs typeface="Times New Roman" panose="02020603050405020304" pitchFamily="18" charset="0"/>
              </a:rPr>
              <a:t>összegének 22%-a, jelenleg </a:t>
            </a:r>
            <a:r>
              <a:rPr lang="hu-HU" sz="1800" dirty="0" smtClean="0">
                <a:latin typeface="+mj-lt"/>
                <a:cs typeface="Times New Roman" panose="02020603050405020304" pitchFamily="18" charset="0"/>
              </a:rPr>
              <a:t>6 270 </a:t>
            </a:r>
            <a:r>
              <a:rPr lang="hu-HU" sz="1800" dirty="0">
                <a:latin typeface="+mj-lt"/>
                <a:cs typeface="Times New Roman" panose="02020603050405020304" pitchFamily="18" charset="0"/>
              </a:rPr>
              <a:t>Ft.) jogosult a rendszeres gyermekvédelmi kedvezményben részesülő gyermek </a:t>
            </a:r>
            <a:r>
              <a:rPr lang="hu-HU" sz="1800" dirty="0" err="1">
                <a:latin typeface="+mj-lt"/>
                <a:cs typeface="Times New Roman" panose="02020603050405020304" pitchFamily="18" charset="0"/>
              </a:rPr>
              <a:t>családbafogadó</a:t>
            </a:r>
            <a:r>
              <a:rPr lang="hu-HU" sz="1800" dirty="0">
                <a:latin typeface="+mj-lt"/>
                <a:cs typeface="Times New Roman" panose="02020603050405020304" pitchFamily="18" charset="0"/>
              </a:rPr>
              <a:t> gyámjául kirendelt hozzátartozó, amennyiben a gyermek tartására köteles, és </a:t>
            </a:r>
            <a:r>
              <a:rPr lang="hu-HU" sz="1800" dirty="0" smtClean="0">
                <a:latin typeface="+mj-lt"/>
                <a:cs typeface="Times New Roman" panose="02020603050405020304" pitchFamily="18" charset="0"/>
              </a:rPr>
              <a:t>nyugellátásban vagy egyéb nyugdíjszerű ellátásban részesül.</a:t>
            </a:r>
            <a:endParaRPr lang="hu-HU" sz="1800" dirty="0">
              <a:latin typeface="+mj-lt"/>
              <a:cs typeface="Times New Roman" panose="02020603050405020304" pitchFamily="18" charset="0"/>
            </a:endParaRPr>
          </a:p>
        </p:txBody>
      </p:sp>
      <p:pic>
        <p:nvPicPr>
          <p:cNvPr id="15364" name="Picture 5" descr="EMMI logó vonalas aran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24300" y="196850"/>
            <a:ext cx="12954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0253042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072494" cy="1440160"/>
          </a:xfrm>
        </p:spPr>
        <p:txBody>
          <a:bodyPr/>
          <a:lstStyle/>
          <a:p>
            <a:r>
              <a:rPr lang="hu-HU" sz="2400" dirty="0">
                <a:solidFill>
                  <a:schemeClr val="tx1"/>
                </a:solidFill>
                <a:latin typeface="+mj-lt"/>
              </a:rPr>
              <a:t>Pénzbeli és természetbeni ellátások </a:t>
            </a:r>
            <a:r>
              <a:rPr lang="hu-HU" sz="2400" dirty="0" smtClean="0">
                <a:solidFill>
                  <a:schemeClr val="tx1"/>
                </a:solidFill>
                <a:latin typeface="+mj-lt"/>
              </a:rPr>
              <a:t>NYILVÁNTARTÁSI rendszere – a PTR </a:t>
            </a:r>
            <a:r>
              <a:rPr lang="hu-HU" sz="2400" dirty="0">
                <a:solidFill>
                  <a:schemeClr val="tx1"/>
                </a:solidFill>
                <a:latin typeface="+mj-lt"/>
              </a:rPr>
              <a:t>célja</a:t>
            </a:r>
            <a:r>
              <a:rPr lang="hu-HU" dirty="0" smtClean="0">
                <a:solidFill>
                  <a:schemeClr val="tx1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hu-HU" dirty="0" smtClean="0">
                <a:solidFill>
                  <a:schemeClr val="tx1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hu-HU" dirty="0" smtClean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hu-HU" dirty="0" smtClean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hu-HU" sz="2400" dirty="0">
              <a:latin typeface="+mj-lt"/>
            </a:endParaRPr>
          </a:p>
        </p:txBody>
      </p:sp>
      <p:pic>
        <p:nvPicPr>
          <p:cNvPr id="8" name="Kép 7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035550" y="4019550"/>
            <a:ext cx="4108450" cy="2838450"/>
          </a:xfrm>
          <a:prstGeom prst="rect">
            <a:avLst/>
          </a:prstGeom>
        </p:spPr>
      </p:pic>
      <p:sp>
        <p:nvSpPr>
          <p:cNvPr id="9" name="Téglalap 8"/>
          <p:cNvSpPr/>
          <p:nvPr/>
        </p:nvSpPr>
        <p:spPr>
          <a:xfrm>
            <a:off x="251520" y="1291341"/>
            <a:ext cx="878497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altLang="hu-HU" sz="2000" dirty="0" smtClean="0">
                <a:latin typeface="+mj-lt"/>
                <a:cs typeface="Arial" pitchFamily="34" charset="0"/>
              </a:rPr>
              <a:t>A PTR </a:t>
            </a:r>
            <a:r>
              <a:rPr lang="hu-HU" altLang="hu-HU" sz="2000" b="1" dirty="0" smtClean="0">
                <a:latin typeface="+mj-lt"/>
                <a:cs typeface="Arial" pitchFamily="34" charset="0"/>
              </a:rPr>
              <a:t>célja</a:t>
            </a:r>
            <a:r>
              <a:rPr lang="hu-HU" altLang="hu-HU" sz="2000" dirty="0" smtClean="0">
                <a:latin typeface="+mj-lt"/>
                <a:cs typeface="Arial" pitchFamily="34" charset="0"/>
              </a:rPr>
              <a:t>, hogy a széttagolt, hatóságonként vezetett nyilvántartásokból egységes, </a:t>
            </a:r>
            <a:r>
              <a:rPr lang="hu-HU" altLang="hu-HU" sz="2000" b="1" dirty="0" smtClean="0">
                <a:latin typeface="+mj-lt"/>
                <a:cs typeface="Arial" pitchFamily="34" charset="0"/>
              </a:rPr>
              <a:t>országos nyilvántartás jöjjön létre</a:t>
            </a:r>
            <a:r>
              <a:rPr lang="hu-HU" altLang="hu-HU" sz="2000" dirty="0" smtClean="0">
                <a:latin typeface="+mj-lt"/>
                <a:cs typeface="Arial" pitchFamily="34" charset="0"/>
              </a:rPr>
              <a:t>, mely támogatja az ellátásokra vonatkozó igények hatékony és igazságos elbírálását, kimutatást adjon az esetleges párhuzamosan igénybevett ellátásokról a hatóság munkatársainak. </a:t>
            </a:r>
          </a:p>
          <a:p>
            <a:endParaRPr lang="hu-HU" altLang="hu-HU" sz="2000" dirty="0" smtClean="0">
              <a:latin typeface="+mj-lt"/>
              <a:cs typeface="Arial" pitchFamily="34" charset="0"/>
            </a:endParaRPr>
          </a:p>
          <a:p>
            <a:r>
              <a:rPr lang="hu-HU" altLang="hu-HU" sz="2000" dirty="0" smtClean="0">
                <a:latin typeface="+mj-lt"/>
                <a:cs typeface="Arial" pitchFamily="34" charset="0"/>
              </a:rPr>
              <a:t>A szakmai terjedelembe a </a:t>
            </a:r>
            <a:r>
              <a:rPr lang="hu-HU" altLang="hu-HU" sz="2000" b="1" dirty="0" smtClean="0">
                <a:latin typeface="+mj-lt"/>
                <a:cs typeface="Arial" pitchFamily="34" charset="0"/>
              </a:rPr>
              <a:t>szociális törvényben </a:t>
            </a:r>
            <a:r>
              <a:rPr lang="hu-HU" altLang="hu-HU" sz="2000" dirty="0" smtClean="0">
                <a:latin typeface="+mj-lt"/>
                <a:cs typeface="Arial" pitchFamily="34" charset="0"/>
              </a:rPr>
              <a:t>és </a:t>
            </a:r>
            <a:r>
              <a:rPr lang="hu-HU" altLang="hu-HU" sz="2000" b="1" dirty="0" smtClean="0">
                <a:latin typeface="+mj-lt"/>
                <a:cs typeface="Arial" pitchFamily="34" charset="0"/>
              </a:rPr>
              <a:t>gyermekvédelmi törvényben </a:t>
            </a:r>
            <a:r>
              <a:rPr lang="hu-HU" altLang="hu-HU" sz="2000" dirty="0" smtClean="0">
                <a:latin typeface="+mj-lt"/>
                <a:cs typeface="Arial" pitchFamily="34" charset="0"/>
              </a:rPr>
              <a:t>definiált, államigazgatási hatáskörben nyújtott </a:t>
            </a:r>
            <a:r>
              <a:rPr lang="hu-HU" altLang="hu-HU" sz="2000" b="1" dirty="0" smtClean="0">
                <a:latin typeface="+mj-lt"/>
                <a:cs typeface="Arial" pitchFamily="34" charset="0"/>
              </a:rPr>
              <a:t>pénzbeli és természetbeni ellátások tartoznak</a:t>
            </a:r>
            <a:r>
              <a:rPr lang="hu-HU" altLang="hu-HU" sz="2000" dirty="0" smtClean="0">
                <a:latin typeface="+mj-lt"/>
                <a:cs typeface="Arial" pitchFamily="34" charset="0"/>
              </a:rPr>
              <a:t>, de a rendszer keretet biztosít az ellátások nyilvántartásának további elemekkel történő későbbi kibővítésére is.</a:t>
            </a:r>
          </a:p>
          <a:p>
            <a:endParaRPr lang="hu-HU" altLang="hu-HU" dirty="0" smtClean="0">
              <a:latin typeface="+mj-lt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" name="Ellipszis 9"/>
          <p:cNvSpPr/>
          <p:nvPr/>
        </p:nvSpPr>
        <p:spPr>
          <a:xfrm>
            <a:off x="179513" y="4430662"/>
            <a:ext cx="5400599" cy="18786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altLang="hu-HU" i="1" dirty="0">
                <a:latin typeface="+mj-lt"/>
                <a:ea typeface="Verdana" pitchFamily="34" charset="0"/>
                <a:cs typeface="Arial" pitchFamily="34" charset="0"/>
              </a:rPr>
              <a:t>2013. 12. 15-ével </a:t>
            </a:r>
            <a:r>
              <a:rPr lang="hu-HU" altLang="hu-HU" i="1" dirty="0" smtClean="0">
                <a:latin typeface="+mj-lt"/>
                <a:ea typeface="Verdana" pitchFamily="34" charset="0"/>
                <a:cs typeface="Arial" pitchFamily="34" charset="0"/>
              </a:rPr>
              <a:t>élesítésre került a </a:t>
            </a:r>
            <a:r>
              <a:rPr lang="hu-HU" altLang="hu-HU" i="1" dirty="0">
                <a:latin typeface="+mj-lt"/>
                <a:ea typeface="Verdana" pitchFamily="34" charset="0"/>
                <a:cs typeface="Arial" pitchFamily="34" charset="0"/>
              </a:rPr>
              <a:t>PTR adatrögzítő </a:t>
            </a:r>
            <a:r>
              <a:rPr lang="hu-HU" altLang="hu-HU" i="1" dirty="0" smtClean="0">
                <a:latin typeface="+mj-lt"/>
                <a:ea typeface="Verdana" pitchFamily="34" charset="0"/>
                <a:cs typeface="Arial" pitchFamily="34" charset="0"/>
              </a:rPr>
              <a:t>felület</a:t>
            </a:r>
            <a:endParaRPr lang="hu-HU" altLang="hu-HU" i="1" dirty="0">
              <a:latin typeface="+mj-lt"/>
              <a:ea typeface="Verdan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440810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3"/>
          <p:cNvSpPr>
            <a:spLocks noGrp="1"/>
          </p:cNvSpPr>
          <p:nvPr>
            <p:ph type="ctrTitle"/>
          </p:nvPr>
        </p:nvSpPr>
        <p:spPr>
          <a:xfrm>
            <a:off x="685800" y="1428750"/>
            <a:ext cx="7772400" cy="785813"/>
          </a:xfrm>
        </p:spPr>
        <p:txBody>
          <a:bodyPr/>
          <a:lstStyle/>
          <a:p>
            <a:pPr eaLnBrk="1" hangingPunct="1"/>
            <a:r>
              <a:rPr lang="hu-HU" dirty="0" smtClean="0">
                <a:latin typeface="+mj-lt"/>
              </a:rPr>
              <a:t>Gyermektartásdíj megelőlegezése</a:t>
            </a:r>
          </a:p>
        </p:txBody>
      </p:sp>
      <p:sp>
        <p:nvSpPr>
          <p:cNvPr id="18435" name="Content Placeholder 5"/>
          <p:cNvSpPr>
            <a:spLocks noGrp="1"/>
          </p:cNvSpPr>
          <p:nvPr>
            <p:ph idx="13"/>
          </p:nvPr>
        </p:nvSpPr>
        <p:spPr>
          <a:xfrm>
            <a:off x="785813" y="2214563"/>
            <a:ext cx="7572375" cy="4383087"/>
          </a:xfrm>
          <a:ln/>
        </p:spPr>
        <p:txBody>
          <a:bodyPr/>
          <a:lstStyle/>
          <a:p>
            <a:r>
              <a:rPr lang="hu-HU" sz="1700" dirty="0" smtClean="0">
                <a:latin typeface="+mj-lt"/>
                <a:cs typeface="Times New Roman" pitchFamily="18" charset="0"/>
              </a:rPr>
              <a:t>A gyermektartásdíj megelőlegezésének akkor van helye, ha</a:t>
            </a:r>
          </a:p>
          <a:p>
            <a:pPr algn="just">
              <a:buFont typeface="Symbol" pitchFamily="18" charset="2"/>
              <a:buChar char=""/>
            </a:pPr>
            <a:r>
              <a:rPr lang="hu-HU" sz="1700" dirty="0" smtClean="0">
                <a:latin typeface="+mj-lt"/>
                <a:cs typeface="Times New Roman" pitchFamily="18" charset="0"/>
              </a:rPr>
              <a:t>a bíróság a tartásdíjat jogerős határozatában már megállapította, </a:t>
            </a:r>
            <a:r>
              <a:rPr lang="hu-HU" sz="1700" dirty="0" smtClean="0">
                <a:latin typeface="+mj-lt"/>
                <a:ea typeface="Times New Roman" pitchFamily="18" charset="0"/>
                <a:cs typeface="Arial" charset="0"/>
              </a:rPr>
              <a:t>azonban a kötelezett fizetési kötelezettségének nem tesz eleget, és </a:t>
            </a:r>
          </a:p>
          <a:p>
            <a:pPr marL="342900" lvl="1" indent="-342900" algn="just">
              <a:buFont typeface="Symbol" pitchFamily="18" charset="2"/>
              <a:buChar char=""/>
            </a:pPr>
            <a:r>
              <a:rPr lang="hu-HU" sz="1700" dirty="0" smtClean="0">
                <a:latin typeface="+mj-lt"/>
                <a:cs typeface="Times New Roman" pitchFamily="18" charset="0"/>
              </a:rPr>
              <a:t>a gyermektartásdíj összegének behajtása átmenetileg (a kérelem benyújtását közvetlenül megelőző legalább 6 hónapig) lehetetlen, továbbá</a:t>
            </a:r>
          </a:p>
          <a:p>
            <a:pPr algn="just">
              <a:spcBef>
                <a:spcPct val="0"/>
              </a:spcBef>
              <a:buFont typeface="Symbol" pitchFamily="18" charset="2"/>
              <a:buChar char=""/>
            </a:pPr>
            <a:r>
              <a:rPr lang="hu-HU" sz="1700" dirty="0" smtClean="0">
                <a:latin typeface="+mj-lt"/>
                <a:cs typeface="Times New Roman" pitchFamily="18" charset="0"/>
              </a:rPr>
              <a:t>a gyermeket gondozó szülő vagy más törvényes képviselő nem képes a gyermek részére a szükséges tartást nyújtani [</a:t>
            </a:r>
            <a:r>
              <a:rPr lang="hu-HU" sz="1700" dirty="0" smtClean="0">
                <a:latin typeface="+mj-lt"/>
                <a:ea typeface="Calibri" pitchFamily="34" charset="0"/>
                <a:cs typeface="Calibri" pitchFamily="34" charset="0"/>
              </a:rPr>
              <a:t>az egy főre jutó havi átlagjövedelem a gyermeket gondozó családban nem haladhatja meg az </a:t>
            </a:r>
            <a:r>
              <a:rPr lang="hu-HU" sz="1700" dirty="0" err="1" smtClean="0">
                <a:latin typeface="+mj-lt"/>
                <a:ea typeface="Calibri" pitchFamily="34" charset="0"/>
                <a:cs typeface="Calibri" pitchFamily="34" charset="0"/>
              </a:rPr>
              <a:t>önym</a:t>
            </a:r>
            <a:r>
              <a:rPr lang="hu-HU" sz="1700" dirty="0" smtClean="0">
                <a:latin typeface="+mj-lt"/>
                <a:ea typeface="Calibri" pitchFamily="34" charset="0"/>
                <a:cs typeface="Calibri" pitchFamily="34" charset="0"/>
              </a:rPr>
              <a:t>. kétszeresét, 2014. évben: 57 000 Ft-ot]. </a:t>
            </a:r>
          </a:p>
          <a:p>
            <a:pPr algn="just">
              <a:spcBef>
                <a:spcPct val="0"/>
              </a:spcBef>
            </a:pPr>
            <a:endParaRPr lang="hu-HU" sz="1700" dirty="0" smtClean="0">
              <a:latin typeface="+mj-lt"/>
              <a:cs typeface="Times New Roman" pitchFamily="18" charset="0"/>
            </a:endParaRPr>
          </a:p>
          <a:p>
            <a:pPr marL="342900" lvl="1" indent="-342900" algn="just">
              <a:buFont typeface="Arial" charset="0"/>
              <a:buNone/>
            </a:pPr>
            <a:r>
              <a:rPr lang="hu-HU" sz="1600" dirty="0" smtClean="0">
                <a:latin typeface="+mj-lt"/>
                <a:cs typeface="Times New Roman" pitchFamily="18" charset="0"/>
              </a:rPr>
              <a:t>A gyámhatóság a bíróság által a tartásdíj megfizetésére kötelező határozatában megállapított összeget, százalékos marasztalás esetében az alapösszeget előlegezi meg azzal, hogy összege nem haladhatja meg gyermekenként az </a:t>
            </a:r>
            <a:r>
              <a:rPr lang="hu-HU" sz="1600" dirty="0" err="1" smtClean="0">
                <a:latin typeface="+mj-lt"/>
                <a:cs typeface="Times New Roman" pitchFamily="18" charset="0"/>
              </a:rPr>
              <a:t>önym</a:t>
            </a:r>
            <a:r>
              <a:rPr lang="hu-HU" sz="1600" dirty="0" smtClean="0">
                <a:latin typeface="+mj-lt"/>
                <a:cs typeface="Times New Roman" pitchFamily="18" charset="0"/>
              </a:rPr>
              <a:t>. 50%-át. (14 250 Ft)</a:t>
            </a:r>
          </a:p>
          <a:p>
            <a:pPr marL="342900" lvl="1" indent="-342900" algn="just">
              <a:spcBef>
                <a:spcPct val="0"/>
              </a:spcBef>
              <a:buFont typeface="Arial" charset="0"/>
              <a:buNone/>
            </a:pPr>
            <a:endParaRPr lang="hu-HU" sz="1600" dirty="0" smtClean="0">
              <a:latin typeface="+mj-lt"/>
              <a:cs typeface="Times New Roman" pitchFamily="18" charset="0"/>
            </a:endParaRPr>
          </a:p>
          <a:p>
            <a:r>
              <a:rPr lang="hu-HU" sz="1600" dirty="0" smtClean="0">
                <a:solidFill>
                  <a:srgbClr val="000000"/>
                </a:solidFill>
                <a:latin typeface="+mj-lt"/>
                <a:cs typeface="Times New Roman" pitchFamily="18" charset="0"/>
              </a:rPr>
              <a:t>Az állam által megelőlegezett összeget a kötelezett köteles az államnak megtéríteni.</a:t>
            </a:r>
          </a:p>
          <a:p>
            <a:pPr marL="342900" lvl="1" indent="-342900" algn="just">
              <a:buFont typeface="Arial" charset="0"/>
              <a:buNone/>
            </a:pPr>
            <a:endParaRPr lang="hu-HU" sz="1700" dirty="0" smtClean="0">
              <a:latin typeface="+mj-lt"/>
              <a:cs typeface="Times New Roman" pitchFamily="18" charset="0"/>
            </a:endParaRPr>
          </a:p>
        </p:txBody>
      </p:sp>
      <p:pic>
        <p:nvPicPr>
          <p:cNvPr id="18436" name="Picture 5" descr="EMMI logó vonalas aran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24300" y="196850"/>
            <a:ext cx="12954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0123945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3"/>
          <p:cNvSpPr>
            <a:spLocks noGrp="1"/>
          </p:cNvSpPr>
          <p:nvPr>
            <p:ph type="ctrTitle"/>
          </p:nvPr>
        </p:nvSpPr>
        <p:spPr>
          <a:xfrm>
            <a:off x="685800" y="1428750"/>
            <a:ext cx="7772400" cy="785813"/>
          </a:xfrm>
        </p:spPr>
        <p:txBody>
          <a:bodyPr/>
          <a:lstStyle/>
          <a:p>
            <a:pPr eaLnBrk="1" hangingPunct="1"/>
            <a:r>
              <a:rPr lang="hu-HU" dirty="0" smtClean="0">
                <a:latin typeface="+mj-lt"/>
              </a:rPr>
              <a:t>Otthonteremtési támogatás</a:t>
            </a:r>
          </a:p>
        </p:txBody>
      </p:sp>
      <p:sp>
        <p:nvSpPr>
          <p:cNvPr id="5123" name="Content Placeholder 5"/>
          <p:cNvSpPr>
            <a:spLocks noGrp="1"/>
          </p:cNvSpPr>
          <p:nvPr>
            <p:ph idx="13"/>
          </p:nvPr>
        </p:nvSpPr>
        <p:spPr>
          <a:xfrm>
            <a:off x="785813" y="2214563"/>
            <a:ext cx="7572375" cy="4383087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defRPr/>
            </a:pPr>
            <a:r>
              <a:rPr lang="hu-HU" sz="2100" dirty="0">
                <a:latin typeface="+mj-lt"/>
                <a:ea typeface="Times New Roman"/>
              </a:rPr>
              <a:t>A támogatás célja, hogy normatív pénzbeli ellátásként az olyan családi háttérrel nem </a:t>
            </a:r>
            <a:r>
              <a:rPr lang="hu-HU" sz="2100" dirty="0" smtClean="0">
                <a:latin typeface="+mj-lt"/>
                <a:ea typeface="Times New Roman"/>
              </a:rPr>
              <a:t>rendelkező, gyermekvédelmi intézményrendszerből kikerült </a:t>
            </a:r>
            <a:r>
              <a:rPr lang="hu-HU" sz="2100" dirty="0">
                <a:latin typeface="+mj-lt"/>
                <a:ea typeface="Times New Roman"/>
              </a:rPr>
              <a:t>fiatal </a:t>
            </a:r>
            <a:r>
              <a:rPr lang="hu-HU" sz="2100" dirty="0" smtClean="0">
                <a:latin typeface="+mj-lt"/>
                <a:ea typeface="Times New Roman"/>
              </a:rPr>
              <a:t>felnőtt lakáshoz jutását, tartós lakhatását támogassa</a:t>
            </a:r>
            <a:r>
              <a:rPr lang="hu-HU" sz="2100" dirty="0">
                <a:latin typeface="+mj-lt"/>
                <a:ea typeface="Times New Roman"/>
              </a:rPr>
              <a:t>, aki legalább 3 évet eltöltött az intézményes ellátásban, </a:t>
            </a:r>
            <a:r>
              <a:rPr lang="hu-HU" sz="2100" dirty="0" smtClean="0">
                <a:latin typeface="+mj-lt"/>
                <a:ea typeface="Times New Roman"/>
              </a:rPr>
              <a:t>nevelésbe vétele a nagykorúvá válásával szűnt meg, és </a:t>
            </a:r>
            <a:r>
              <a:rPr lang="hu-HU" sz="2100" dirty="0">
                <a:latin typeface="+mj-lt"/>
                <a:ea typeface="Times New Roman"/>
              </a:rPr>
              <a:t>nem rendelkezik megfelelő vagyonnal. </a:t>
            </a:r>
            <a:endParaRPr lang="hu-HU" sz="2100" dirty="0" smtClean="0">
              <a:latin typeface="+mj-lt"/>
              <a:ea typeface="Times New Roman"/>
            </a:endParaRPr>
          </a:p>
          <a:p>
            <a:pPr marL="0" indent="0" algn="just">
              <a:defRPr/>
            </a:pPr>
            <a:endParaRPr lang="hu-HU" sz="2100" dirty="0" smtClean="0">
              <a:latin typeface="+mj-lt"/>
              <a:cs typeface="Times New Roman" panose="02020603050405020304" pitchFamily="18" charset="0"/>
            </a:endParaRPr>
          </a:p>
          <a:p>
            <a:pPr marL="0" indent="0" algn="just">
              <a:defRPr/>
            </a:pPr>
            <a:r>
              <a:rPr lang="hu-HU" sz="2100" dirty="0" smtClean="0">
                <a:latin typeface="+mj-lt"/>
                <a:cs typeface="Times New Roman" panose="02020603050405020304" pitchFamily="18" charset="0"/>
              </a:rPr>
              <a:t>Mértékét </a:t>
            </a:r>
            <a:r>
              <a:rPr lang="hu-HU" sz="2100" dirty="0">
                <a:latin typeface="+mj-lt"/>
                <a:cs typeface="Times New Roman" panose="02020603050405020304" pitchFamily="18" charset="0"/>
              </a:rPr>
              <a:t>a folyamatos nevelésben eltöltött évek és a jogosult vagyonának együttes értéke alapján úgy kell megállapítani, hogy a vagyonnal nem rendelkezők esetén érje el, a vagyonnal rendelkezők esetén pedig a vagyonnal együtt érje el a meghatározott összeget</a:t>
            </a:r>
            <a:r>
              <a:rPr lang="hu-HU" sz="2100" dirty="0" smtClean="0">
                <a:latin typeface="+mj-lt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defRPr/>
            </a:pPr>
            <a:endParaRPr lang="hu-HU" sz="1200" dirty="0">
              <a:latin typeface="+mj-lt"/>
              <a:cs typeface="Times New Roman" panose="02020603050405020304" pitchFamily="18" charset="0"/>
            </a:endParaRPr>
          </a:p>
          <a:p>
            <a:pPr marL="342900" lvl="1" indent="-342900" algn="just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hu-HU" sz="1800" dirty="0">
                <a:latin typeface="+mj-lt"/>
                <a:cs typeface="Times New Roman" panose="02020603050405020304" pitchFamily="18" charset="0"/>
              </a:rPr>
              <a:t>4 évnél rövidebb időtartamú nevelésbe vétel esetén az </a:t>
            </a:r>
            <a:r>
              <a:rPr lang="hu-HU" sz="1800" dirty="0" err="1">
                <a:latin typeface="+mj-lt"/>
                <a:cs typeface="Times New Roman" panose="02020603050405020304" pitchFamily="18" charset="0"/>
              </a:rPr>
              <a:t>önym</a:t>
            </a:r>
            <a:r>
              <a:rPr lang="hu-HU" sz="1800" dirty="0">
                <a:latin typeface="+mj-lt"/>
                <a:cs typeface="Times New Roman" panose="02020603050405020304" pitchFamily="18" charset="0"/>
              </a:rPr>
              <a:t>. 40-szeresét, (1 140 000 Ft)</a:t>
            </a:r>
          </a:p>
          <a:p>
            <a:pPr marL="342900" lvl="1" indent="-342900" algn="just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hu-HU" sz="1800" dirty="0">
                <a:latin typeface="+mj-lt"/>
                <a:cs typeface="Times New Roman" panose="02020603050405020304" pitchFamily="18" charset="0"/>
              </a:rPr>
              <a:t>4 évet meghaladó időtartamú nevelésbe vétel esetén az </a:t>
            </a:r>
            <a:r>
              <a:rPr lang="hu-HU" sz="1800" dirty="0" err="1">
                <a:latin typeface="+mj-lt"/>
                <a:cs typeface="Times New Roman" panose="02020603050405020304" pitchFamily="18" charset="0"/>
              </a:rPr>
              <a:t>önym</a:t>
            </a:r>
            <a:r>
              <a:rPr lang="hu-HU" sz="1800" dirty="0">
                <a:latin typeface="+mj-lt"/>
                <a:cs typeface="Times New Roman" panose="02020603050405020304" pitchFamily="18" charset="0"/>
              </a:rPr>
              <a:t>. 50-szeresét, (1 425 000 Ft)</a:t>
            </a:r>
          </a:p>
          <a:p>
            <a:pPr marL="342900" lvl="1" indent="-342900" algn="just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hu-HU" sz="1800" dirty="0">
                <a:latin typeface="+mj-lt"/>
                <a:cs typeface="Times New Roman" panose="02020603050405020304" pitchFamily="18" charset="0"/>
              </a:rPr>
              <a:t>5 évet meghaladó időtartamú nevelésbe vétel esetén az </a:t>
            </a:r>
            <a:r>
              <a:rPr lang="hu-HU" sz="1800" dirty="0" err="1">
                <a:latin typeface="+mj-lt"/>
                <a:cs typeface="Times New Roman" panose="02020603050405020304" pitchFamily="18" charset="0"/>
              </a:rPr>
              <a:t>önym</a:t>
            </a:r>
            <a:r>
              <a:rPr lang="hu-HU" sz="1800" dirty="0">
                <a:latin typeface="+mj-lt"/>
                <a:cs typeface="Times New Roman" panose="02020603050405020304" pitchFamily="18" charset="0"/>
              </a:rPr>
              <a:t>. 60-szorosát</a:t>
            </a:r>
            <a:r>
              <a:rPr lang="hu-HU" sz="1800" dirty="0" smtClean="0">
                <a:latin typeface="+mj-lt"/>
                <a:cs typeface="Times New Roman" panose="02020603050405020304" pitchFamily="18" charset="0"/>
              </a:rPr>
              <a:t>,</a:t>
            </a:r>
            <a:br>
              <a:rPr lang="hu-HU" sz="1800" dirty="0" smtClean="0">
                <a:latin typeface="+mj-lt"/>
                <a:cs typeface="Times New Roman" panose="02020603050405020304" pitchFamily="18" charset="0"/>
              </a:rPr>
            </a:br>
            <a:r>
              <a:rPr lang="hu-HU" sz="1800" dirty="0" smtClean="0">
                <a:latin typeface="+mj-lt"/>
                <a:cs typeface="Times New Roman" panose="02020603050405020304" pitchFamily="18" charset="0"/>
              </a:rPr>
              <a:t>(1</a:t>
            </a:r>
            <a:r>
              <a:rPr lang="hu-HU" sz="1800" dirty="0">
                <a:latin typeface="+mj-lt"/>
                <a:cs typeface="Times New Roman" panose="02020603050405020304" pitchFamily="18" charset="0"/>
              </a:rPr>
              <a:t> 710 000 Ft</a:t>
            </a:r>
            <a:r>
              <a:rPr lang="hu-HU" sz="1800" dirty="0" smtClean="0">
                <a:latin typeface="+mj-lt"/>
                <a:cs typeface="Times New Roman" panose="02020603050405020304" pitchFamily="18" charset="0"/>
              </a:rPr>
              <a:t>.)</a:t>
            </a:r>
            <a:endParaRPr lang="hu-HU" sz="1800" dirty="0">
              <a:latin typeface="+mj-lt"/>
              <a:cs typeface="Times New Roman" panose="02020603050405020304" pitchFamily="18" charset="0"/>
            </a:endParaRPr>
          </a:p>
        </p:txBody>
      </p:sp>
      <p:pic>
        <p:nvPicPr>
          <p:cNvPr id="19460" name="Picture 5" descr="EMMI logó vonalas aran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24300" y="196850"/>
            <a:ext cx="12954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7546982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3"/>
          <p:cNvSpPr>
            <a:spLocks noGrp="1"/>
          </p:cNvSpPr>
          <p:nvPr>
            <p:ph type="ctrTitle"/>
          </p:nvPr>
        </p:nvSpPr>
        <p:spPr>
          <a:xfrm>
            <a:off x="685800" y="1428750"/>
            <a:ext cx="7772400" cy="785813"/>
          </a:xfrm>
        </p:spPr>
        <p:txBody>
          <a:bodyPr/>
          <a:lstStyle/>
          <a:p>
            <a:pPr eaLnBrk="1" hangingPunct="1"/>
            <a:r>
              <a:rPr lang="hu-HU" dirty="0" smtClean="0">
                <a:latin typeface="+mj-lt"/>
              </a:rPr>
              <a:t>A gyermekvédelmi ellátások finanszírozása</a:t>
            </a:r>
          </a:p>
        </p:txBody>
      </p:sp>
      <p:graphicFrame>
        <p:nvGraphicFramePr>
          <p:cNvPr id="2" name="Tartalom helye 1"/>
          <p:cNvGraphicFramePr>
            <a:graphicFrameLocks noGrp="1"/>
          </p:cNvGraphicFramePr>
          <p:nvPr>
            <p:ph idx="13"/>
            <p:extLst>
              <p:ext uri="{D42A27DB-BD31-4B8C-83A1-F6EECF244321}">
                <p14:modId xmlns:p14="http://schemas.microsoft.com/office/powerpoint/2010/main" xmlns="" val="150023505"/>
              </p:ext>
            </p:extLst>
          </p:nvPr>
        </p:nvGraphicFramePr>
        <p:xfrm>
          <a:off x="785813" y="2133600"/>
          <a:ext cx="7572376" cy="31586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86188"/>
                <a:gridCol w="3786188"/>
              </a:tblGrid>
              <a:tr h="341622">
                <a:tc>
                  <a:txBody>
                    <a:bodyPr/>
                    <a:lstStyle/>
                    <a:p>
                      <a:pPr algn="ctr"/>
                      <a:r>
                        <a:rPr lang="hu-HU" sz="1600" dirty="0" smtClean="0">
                          <a:latin typeface="+mj-lt"/>
                          <a:cs typeface="Times New Roman" panose="02020603050405020304" pitchFamily="18" charset="0"/>
                        </a:rPr>
                        <a:t>Az ellátás megnevezése</a:t>
                      </a:r>
                      <a:endParaRPr lang="hu-HU" sz="16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T="45705" marB="45705">
                    <a:solidFill>
                      <a:srgbClr val="A2906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dirty="0" smtClean="0">
                          <a:latin typeface="+mj-lt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hu-HU" sz="1600" baseline="0" dirty="0" smtClean="0">
                          <a:latin typeface="+mj-lt"/>
                          <a:cs typeface="Times New Roman" panose="02020603050405020304" pitchFamily="18" charset="0"/>
                        </a:rPr>
                        <a:t> finanszírozás módja</a:t>
                      </a:r>
                      <a:endParaRPr lang="hu-HU" sz="16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T="45705" marB="45705">
                    <a:solidFill>
                      <a:srgbClr val="A29061"/>
                    </a:solidFill>
                  </a:tcPr>
                </a:tc>
              </a:tr>
              <a:tr h="1016459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5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Rendszeres gyermekvédelmi kedvezmény</a:t>
                      </a:r>
                    </a:p>
                  </a:txBody>
                  <a:tcPr marT="45705" marB="45705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1500" dirty="0" smtClean="0">
                          <a:latin typeface="+mj-lt"/>
                          <a:cs typeface="Times New Roman" panose="02020603050405020304" pitchFamily="18" charset="0"/>
                        </a:rPr>
                        <a:t>100%-ban</a:t>
                      </a:r>
                      <a:r>
                        <a:rPr lang="hu-HU" sz="1500" baseline="0" dirty="0" smtClean="0">
                          <a:latin typeface="+mj-lt"/>
                          <a:cs typeface="Times New Roman" panose="02020603050405020304" pitchFamily="18" charset="0"/>
                        </a:rPr>
                        <a:t> a központi költségvetésből (</a:t>
                      </a:r>
                      <a:r>
                        <a:rPr lang="hu-HU" sz="15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Nemzeti</a:t>
                      </a:r>
                      <a:r>
                        <a:rPr lang="hu-HU" sz="150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u-HU" sz="15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Család- és Szociálpolitikai</a:t>
                      </a:r>
                      <a:r>
                        <a:rPr lang="hu-HU" sz="150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u-HU" sz="15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Alap Pénzbeli és természetbeni gyermekvédelmi támogatások előirányzat)</a:t>
                      </a:r>
                      <a:endParaRPr lang="hu-HU" sz="15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T="45705" marB="45705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1016459">
                <a:tc>
                  <a:txBody>
                    <a:bodyPr/>
                    <a:lstStyle/>
                    <a:p>
                      <a:r>
                        <a:rPr lang="hu-HU" sz="1500" dirty="0" smtClean="0">
                          <a:latin typeface="+mj-lt"/>
                          <a:cs typeface="Times New Roman" panose="02020603050405020304" pitchFamily="18" charset="0"/>
                        </a:rPr>
                        <a:t>Gyermektartásdíjak megelőlegezése</a:t>
                      </a:r>
                      <a:endParaRPr lang="hu-HU" sz="15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T="45705" marB="45705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500" dirty="0" smtClean="0">
                          <a:latin typeface="+mj-lt"/>
                          <a:cs typeface="Times New Roman" panose="02020603050405020304" pitchFamily="18" charset="0"/>
                        </a:rPr>
                        <a:t>100%-ban</a:t>
                      </a:r>
                      <a:r>
                        <a:rPr lang="hu-HU" sz="1500" baseline="0" dirty="0" smtClean="0">
                          <a:latin typeface="+mj-lt"/>
                          <a:cs typeface="Times New Roman" panose="02020603050405020304" pitchFamily="18" charset="0"/>
                        </a:rPr>
                        <a:t> a központi költségvetésből (</a:t>
                      </a:r>
                      <a:r>
                        <a:rPr lang="hu-HU" sz="15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Nemzeti</a:t>
                      </a:r>
                      <a:r>
                        <a:rPr lang="hu-HU" sz="150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u-HU" sz="15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Család- és Szociálpolitikai</a:t>
                      </a:r>
                      <a:r>
                        <a:rPr lang="hu-HU" sz="150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u-HU" sz="15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Alap Gyermektartásdíjak megelőlegezése előirányzat)</a:t>
                      </a:r>
                      <a:endParaRPr lang="hu-HU" sz="15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T="45705" marB="45705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784126">
                <a:tc>
                  <a:txBody>
                    <a:bodyPr/>
                    <a:lstStyle/>
                    <a:p>
                      <a:r>
                        <a:rPr lang="hu-HU" sz="1500" dirty="0" smtClean="0">
                          <a:latin typeface="+mj-lt"/>
                          <a:cs typeface="Times New Roman" panose="02020603050405020304" pitchFamily="18" charset="0"/>
                        </a:rPr>
                        <a:t>Otthonteremtési támogatás</a:t>
                      </a:r>
                      <a:endParaRPr lang="hu-HU" sz="15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T="45705" marB="45705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500" dirty="0" smtClean="0">
                          <a:latin typeface="+mj-lt"/>
                          <a:cs typeface="Times New Roman" panose="02020603050405020304" pitchFamily="18" charset="0"/>
                        </a:rPr>
                        <a:t>100%-ban</a:t>
                      </a:r>
                      <a:r>
                        <a:rPr lang="hu-HU" sz="1500" baseline="0" dirty="0" smtClean="0">
                          <a:latin typeface="+mj-lt"/>
                          <a:cs typeface="Times New Roman" panose="02020603050405020304" pitchFamily="18" charset="0"/>
                        </a:rPr>
                        <a:t> a központi költségvetésből (</a:t>
                      </a:r>
                      <a:r>
                        <a:rPr lang="hu-HU" sz="150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EMMI fejezet, </a:t>
                      </a:r>
                      <a:r>
                        <a:rPr lang="hu-HU" sz="15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Gyermekvédelmi Lakás Alap előirányzat)</a:t>
                      </a:r>
                      <a:endParaRPr lang="hu-HU" sz="1500" dirty="0" smtClean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T="45705" marB="45705"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pic>
        <p:nvPicPr>
          <p:cNvPr id="20503" name="Picture 5" descr="EMMI logó vonalas aran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24300" y="196850"/>
            <a:ext cx="12954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1983002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ím 1"/>
          <p:cNvSpPr>
            <a:spLocks noGrp="1"/>
          </p:cNvSpPr>
          <p:nvPr>
            <p:ph type="title"/>
          </p:nvPr>
        </p:nvSpPr>
        <p:spPr>
          <a:xfrm>
            <a:off x="1042988" y="1341438"/>
            <a:ext cx="6121400" cy="857250"/>
          </a:xfrm>
        </p:spPr>
        <p:txBody>
          <a:bodyPr/>
          <a:lstStyle/>
          <a:p>
            <a:r>
              <a:rPr lang="hu-HU" sz="2700" dirty="0" smtClean="0">
                <a:solidFill>
                  <a:srgbClr val="A69765"/>
                </a:solidFill>
                <a:latin typeface="+mj-lt"/>
                <a:cs typeface="Times New Roman" pitchFamily="18" charset="0"/>
              </a:rPr>
              <a:t>2016. évi irányok</a:t>
            </a:r>
          </a:p>
        </p:txBody>
      </p:sp>
      <p:sp>
        <p:nvSpPr>
          <p:cNvPr id="23555" name="Tartalom helye 2"/>
          <p:cNvSpPr>
            <a:spLocks noGrp="1"/>
          </p:cNvSpPr>
          <p:nvPr>
            <p:ph idx="14"/>
          </p:nvPr>
        </p:nvSpPr>
        <p:spPr>
          <a:xfrm>
            <a:off x="755576" y="1916832"/>
            <a:ext cx="7920880" cy="4298231"/>
          </a:xfrm>
          <a:ln/>
        </p:spPr>
        <p:txBody>
          <a:bodyPr>
            <a:normAutofit fontScale="77500" lnSpcReduction="20000"/>
          </a:bodyPr>
          <a:lstStyle/>
          <a:p>
            <a:pPr algn="just">
              <a:buFont typeface="Wingdings" pitchFamily="2" charset="2"/>
              <a:buChar char="§"/>
            </a:pPr>
            <a:r>
              <a:rPr lang="hu-HU" sz="2400" dirty="0">
                <a:latin typeface="+mj-lt"/>
                <a:cs typeface="Times New Roman" pitchFamily="18" charset="0"/>
              </a:rPr>
              <a:t>A pénzbeli szociális ellátások kapcsán továbbra is célkitűzés egy olyan ellátórendszer működtetése, amelyben a jövedelempótló ellátások és az egészségi állapothoz kapcsolódó kiadásokhoz kapcsolódó ellátások </a:t>
            </a:r>
            <a:r>
              <a:rPr lang="hu-HU" sz="2400" b="1" dirty="0">
                <a:latin typeface="+mj-lt"/>
                <a:cs typeface="Times New Roman" pitchFamily="18" charset="0"/>
              </a:rPr>
              <a:t>állami felelősségi körben</a:t>
            </a:r>
            <a:r>
              <a:rPr lang="hu-HU" sz="2400" dirty="0">
                <a:latin typeface="+mj-lt"/>
                <a:cs typeface="Times New Roman" pitchFamily="18" charset="0"/>
              </a:rPr>
              <a:t>, azaz mindenki számára egyforma feltételek mellett érhetők el, míg egyéb ellátások tekintetében a decentralizáció érvényesül. Ebben a körben </a:t>
            </a:r>
            <a:r>
              <a:rPr lang="hu-HU" sz="2400" b="1" dirty="0">
                <a:latin typeface="+mj-lt"/>
                <a:cs typeface="Times New Roman" pitchFamily="18" charset="0"/>
              </a:rPr>
              <a:t>az önkormányzatok szabályozási szabadsága </a:t>
            </a:r>
            <a:r>
              <a:rPr lang="hu-HU" sz="2400" dirty="0">
                <a:latin typeface="+mj-lt"/>
                <a:cs typeface="Times New Roman" pitchFamily="18" charset="0"/>
              </a:rPr>
              <a:t>az elsődleges.</a:t>
            </a:r>
          </a:p>
          <a:p>
            <a:pPr algn="just">
              <a:buFont typeface="Wingdings" pitchFamily="2" charset="2"/>
              <a:buChar char="§"/>
            </a:pPr>
            <a:r>
              <a:rPr lang="hu-HU" sz="2400" dirty="0">
                <a:latin typeface="+mj-lt"/>
                <a:cs typeface="Times New Roman" pitchFamily="18" charset="0"/>
              </a:rPr>
              <a:t>Továbbra is kiemelt feladat a passzív pénzbeli ellátások helyett </a:t>
            </a:r>
            <a:r>
              <a:rPr lang="hu-HU" sz="2400" b="1" dirty="0">
                <a:latin typeface="+mj-lt"/>
                <a:cs typeface="Times New Roman" pitchFamily="18" charset="0"/>
              </a:rPr>
              <a:t>a foglalkoztatás ösztönzése</a:t>
            </a:r>
            <a:r>
              <a:rPr lang="hu-HU" sz="2400" dirty="0">
                <a:latin typeface="+mj-lt"/>
                <a:cs typeface="Times New Roman" pitchFamily="18" charset="0"/>
              </a:rPr>
              <a:t>. Más lehetőség hiányában a nehéz helyzetben élők számára gyakran a közfoglalkoztatás az egyetlen lehetőség. A jövőben még nagyobb hangsúly helyeződik a közfoglalkoztatásból a nyílt munkaerő-piaci foglalkoztatásba való kilépés támogatására. </a:t>
            </a:r>
          </a:p>
          <a:p>
            <a:pPr algn="just">
              <a:buFont typeface="Wingdings" pitchFamily="2" charset="2"/>
              <a:buChar char="§"/>
            </a:pPr>
            <a:r>
              <a:rPr lang="hu-HU" sz="2400" dirty="0" smtClean="0">
                <a:latin typeface="+mj-lt"/>
                <a:cs typeface="Times New Roman" pitchFamily="18" charset="0"/>
              </a:rPr>
              <a:t>Az eddigi jogszabály-módosítások tapasztalatait a szaktárca folyamatosan vizsgálja.</a:t>
            </a:r>
          </a:p>
          <a:p>
            <a:pPr algn="just">
              <a:buFont typeface="Wingdings" pitchFamily="2" charset="2"/>
              <a:buChar char="§"/>
            </a:pPr>
            <a:r>
              <a:rPr lang="hu-HU" sz="2400" dirty="0" smtClean="0">
                <a:latin typeface="+mj-lt"/>
                <a:cs typeface="Times New Roman" pitchFamily="18" charset="0"/>
              </a:rPr>
              <a:t>A tapasztalatok elemzésének eredményeként a rendszer további módosítására </a:t>
            </a:r>
            <a:r>
              <a:rPr lang="hu-HU" sz="2400" u="sng" dirty="0" smtClean="0">
                <a:latin typeface="+mj-lt"/>
                <a:cs typeface="Times New Roman" pitchFamily="18" charset="0"/>
              </a:rPr>
              <a:t>kizárólag</a:t>
            </a:r>
            <a:r>
              <a:rPr lang="hu-HU" sz="2400" dirty="0" smtClean="0">
                <a:latin typeface="+mj-lt"/>
                <a:cs typeface="Times New Roman" pitchFamily="18" charset="0"/>
              </a:rPr>
              <a:t> finomhangolási céllal kerülhet sor.</a:t>
            </a:r>
          </a:p>
        </p:txBody>
      </p:sp>
      <p:pic>
        <p:nvPicPr>
          <p:cNvPr id="4" name="Picture 5" descr="EMMI logó vonalas aran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24300" y="196850"/>
            <a:ext cx="12954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3"/>
          <p:cNvSpPr>
            <a:spLocks noGrp="1"/>
          </p:cNvSpPr>
          <p:nvPr>
            <p:ph type="title"/>
          </p:nvPr>
        </p:nvSpPr>
        <p:spPr>
          <a:xfrm>
            <a:off x="1907704" y="2708920"/>
            <a:ext cx="5486400" cy="566738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hu-HU" sz="4000" dirty="0" smtClean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Köszönöm a figyelmet!</a:t>
            </a:r>
          </a:p>
        </p:txBody>
      </p:sp>
      <p:pic>
        <p:nvPicPr>
          <p:cNvPr id="24579" name="Picture 5" descr="EMMI logó vonalas aran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24300" y="196850"/>
            <a:ext cx="12954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ubtitle 2"/>
          <p:cNvSpPr txBox="1">
            <a:spLocks/>
          </p:cNvSpPr>
          <p:nvPr/>
        </p:nvSpPr>
        <p:spPr>
          <a:xfrm>
            <a:off x="755650" y="4508500"/>
            <a:ext cx="7848600" cy="163512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1900" smtClean="0">
                <a:latin typeface="+mj-lt"/>
                <a:cs typeface="Times New Roman" pitchFamily="18" charset="0"/>
              </a:rPr>
              <a:t>XXIII. ORSZÁGOS JEGYZŐ-KÖZIGAZGATÁSI KONFERENCIA</a:t>
            </a:r>
          </a:p>
          <a:p>
            <a:r>
              <a:rPr lang="hu-HU" sz="1800" smtClean="0">
                <a:latin typeface="+mj-lt"/>
                <a:cs typeface="Times New Roman" pitchFamily="18" charset="0"/>
              </a:rPr>
              <a:t>Keszthely, 2015. szeptember 18. </a:t>
            </a:r>
          </a:p>
          <a:p>
            <a:pPr algn="r">
              <a:spcBef>
                <a:spcPts val="0"/>
              </a:spcBef>
            </a:pPr>
            <a:endParaRPr lang="hu-HU" sz="1800" smtClean="0">
              <a:latin typeface="+mj-lt"/>
              <a:cs typeface="Times New Roman" pitchFamily="18" charset="0"/>
            </a:endParaRPr>
          </a:p>
          <a:p>
            <a:pPr algn="r">
              <a:spcBef>
                <a:spcPts val="0"/>
              </a:spcBef>
            </a:pPr>
            <a:r>
              <a:rPr lang="hu-HU" sz="1900" b="1" smtClean="0">
                <a:latin typeface="+mj-lt"/>
                <a:cs typeface="Times New Roman" pitchFamily="18" charset="0"/>
              </a:rPr>
              <a:t>Nyitrai Imre</a:t>
            </a:r>
          </a:p>
          <a:p>
            <a:pPr algn="r">
              <a:spcBef>
                <a:spcPts val="0"/>
              </a:spcBef>
            </a:pPr>
            <a:r>
              <a:rPr lang="hu-HU" sz="1700" smtClean="0">
                <a:latin typeface="+mj-lt"/>
                <a:cs typeface="Times New Roman" pitchFamily="18" charset="0"/>
              </a:rPr>
              <a:t>szociálpolitikáért felelős</a:t>
            </a:r>
          </a:p>
          <a:p>
            <a:pPr algn="r">
              <a:spcBef>
                <a:spcPts val="0"/>
              </a:spcBef>
            </a:pPr>
            <a:r>
              <a:rPr lang="hu-HU" sz="1700" smtClean="0">
                <a:latin typeface="+mj-lt"/>
                <a:cs typeface="Times New Roman" pitchFamily="18" charset="0"/>
              </a:rPr>
              <a:t>helyettes államtitkár</a:t>
            </a:r>
          </a:p>
          <a:p>
            <a:endParaRPr lang="hu-HU" sz="1800" smtClean="0">
              <a:latin typeface="+mj-lt"/>
              <a:cs typeface="Times New Roman" pitchFamily="18" charset="0"/>
            </a:endParaRPr>
          </a:p>
          <a:p>
            <a:endParaRPr lang="hu-HU" sz="1800" dirty="0" smtClean="0">
              <a:latin typeface="+mj-lt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3"/>
          <p:cNvSpPr>
            <a:spLocks noGrp="1"/>
          </p:cNvSpPr>
          <p:nvPr>
            <p:ph type="ctrTitle"/>
          </p:nvPr>
        </p:nvSpPr>
        <p:spPr>
          <a:xfrm>
            <a:off x="685800" y="1428750"/>
            <a:ext cx="7772400" cy="785813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hu-HU" dirty="0" smtClean="0">
                <a:latin typeface="+mj-lt"/>
              </a:rPr>
              <a:t>A segélyezéssel kapcsolatos hatáskörök egységesítése</a:t>
            </a:r>
          </a:p>
        </p:txBody>
      </p:sp>
      <p:sp>
        <p:nvSpPr>
          <p:cNvPr id="5123" name="Content Placeholder 5"/>
          <p:cNvSpPr>
            <a:spLocks noGrp="1"/>
          </p:cNvSpPr>
          <p:nvPr>
            <p:ph idx="13"/>
          </p:nvPr>
        </p:nvSpPr>
        <p:spPr>
          <a:xfrm>
            <a:off x="785813" y="2214563"/>
            <a:ext cx="7572375" cy="4383087"/>
          </a:xfrm>
        </p:spPr>
        <p:txBody>
          <a:bodyPr>
            <a:normAutofit lnSpcReduction="10000"/>
          </a:bodyPr>
          <a:lstStyle/>
          <a:p>
            <a:pPr marL="0" indent="0" algn="just" eaLnBrk="1" hangingPunct="1">
              <a:defRPr/>
            </a:pPr>
            <a:r>
              <a:rPr lang="hu-HU" sz="2000" u="sng" dirty="0">
                <a:latin typeface="+mj-lt"/>
                <a:cs typeface="Times New Roman" pitchFamily="18" charset="0"/>
              </a:rPr>
              <a:t>2015. március 1-jétől</a:t>
            </a:r>
            <a:r>
              <a:rPr lang="hu-HU" sz="2000" dirty="0">
                <a:latin typeface="+mj-lt"/>
                <a:cs typeface="Times New Roman" pitchFamily="18" charset="0"/>
              </a:rPr>
              <a:t> a szociális törvény alapján kötelező segélyek államigazgatási </a:t>
            </a:r>
            <a:r>
              <a:rPr lang="hu-HU" sz="2000" b="1" dirty="0">
                <a:latin typeface="+mj-lt"/>
                <a:cs typeface="Times New Roman" pitchFamily="18" charset="0"/>
              </a:rPr>
              <a:t>(járási)</a:t>
            </a:r>
            <a:r>
              <a:rPr lang="hu-HU" sz="2000" dirty="0">
                <a:latin typeface="+mj-lt"/>
                <a:cs typeface="Times New Roman" pitchFamily="18" charset="0"/>
              </a:rPr>
              <a:t>, míg az önkormányzatok által nyújtott segélyek egységesen önkormányzati hatósági </a:t>
            </a:r>
            <a:r>
              <a:rPr lang="hu-HU" sz="2000" b="1" dirty="0">
                <a:latin typeface="+mj-lt"/>
                <a:cs typeface="Times New Roman" pitchFamily="18" charset="0"/>
              </a:rPr>
              <a:t>(képviselő-testületi) </a:t>
            </a:r>
            <a:r>
              <a:rPr lang="hu-HU" sz="2000" dirty="0">
                <a:latin typeface="+mj-lt"/>
                <a:cs typeface="Times New Roman" pitchFamily="18" charset="0"/>
              </a:rPr>
              <a:t>hatáskörbe </a:t>
            </a:r>
            <a:r>
              <a:rPr lang="hu-HU" sz="2000" dirty="0" smtClean="0">
                <a:latin typeface="+mj-lt"/>
                <a:cs typeface="Times New Roman" pitchFamily="18" charset="0"/>
              </a:rPr>
              <a:t>kerültek</a:t>
            </a:r>
            <a:r>
              <a:rPr lang="hu-HU" sz="2000" dirty="0">
                <a:latin typeface="+mj-lt"/>
                <a:cs typeface="Times New Roman" pitchFamily="18" charset="0"/>
              </a:rPr>
              <a:t>.</a:t>
            </a:r>
          </a:p>
          <a:p>
            <a:pPr eaLnBrk="1" hangingPunct="1">
              <a:defRPr/>
            </a:pPr>
            <a:endParaRPr lang="hu-HU" dirty="0">
              <a:latin typeface="+mj-lt"/>
              <a:cs typeface="Times New Roman" pitchFamily="18" charset="0"/>
            </a:endParaRPr>
          </a:p>
          <a:p>
            <a:pPr marL="0" indent="0" algn="just" eaLnBrk="1" hangingPunct="1">
              <a:defRPr/>
            </a:pPr>
            <a:r>
              <a:rPr lang="hu-HU" sz="2000" dirty="0">
                <a:latin typeface="+mj-lt"/>
                <a:cs typeface="Times New Roman" pitchFamily="18" charset="0"/>
              </a:rPr>
              <a:t>Az állam által – a járási intézményrendszer útján – </a:t>
            </a:r>
            <a:r>
              <a:rPr lang="hu-HU" sz="2000" dirty="0" smtClean="0">
                <a:latin typeface="+mj-lt"/>
                <a:cs typeface="Times New Roman" pitchFamily="18" charset="0"/>
              </a:rPr>
              <a:t>kötelezően </a:t>
            </a:r>
            <a:r>
              <a:rPr lang="hu-HU" sz="2000" dirty="0">
                <a:latin typeface="+mj-lt"/>
                <a:cs typeface="Times New Roman" pitchFamily="18" charset="0"/>
              </a:rPr>
              <a:t>nyújtott ellátások:</a:t>
            </a:r>
          </a:p>
          <a:p>
            <a:pPr eaLnBrk="1" hangingPunct="1">
              <a:defRPr/>
            </a:pPr>
            <a:endParaRPr lang="hu-HU" sz="800" dirty="0" smtClean="0">
              <a:latin typeface="+mj-lt"/>
              <a:cs typeface="Times New Roman" pitchFamily="18" charset="0"/>
            </a:endParaRP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hu-HU" sz="2000" dirty="0" smtClean="0">
                <a:latin typeface="+mj-lt"/>
                <a:cs typeface="Times New Roman" pitchFamily="18" charset="0"/>
              </a:rPr>
              <a:t>Időskorúak járadéka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hu-HU" sz="2000" dirty="0" smtClean="0">
                <a:latin typeface="+mj-lt"/>
                <a:cs typeface="Times New Roman" pitchFamily="18" charset="0"/>
              </a:rPr>
              <a:t>Aktív korúak ellátása (foglalkoztatást helyettesítő támogatás, egészségkárosodási és gyermekfelügyeleti támogatás) 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hu-HU" sz="2000" dirty="0" smtClean="0">
                <a:latin typeface="+mj-lt"/>
                <a:cs typeface="Times New Roman" pitchFamily="18" charset="0"/>
              </a:rPr>
              <a:t>Alapösszegű, emelt és kiemelt ápolási díj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hu-HU" sz="2000" dirty="0" smtClean="0">
                <a:latin typeface="+mj-lt"/>
                <a:cs typeface="Times New Roman" pitchFamily="18" charset="0"/>
              </a:rPr>
              <a:t>Alanyi és normatív közgyógyellátás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hu-HU" sz="2000" dirty="0" smtClean="0">
                <a:latin typeface="+mj-lt"/>
                <a:cs typeface="Times New Roman" pitchFamily="18" charset="0"/>
              </a:rPr>
              <a:t>Egészségügyi szolgáltatásra való jogosultság</a:t>
            </a:r>
          </a:p>
        </p:txBody>
      </p:sp>
      <p:pic>
        <p:nvPicPr>
          <p:cNvPr id="6148" name="Picture 5" descr="EMMI logó vonalas aran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24300" y="196850"/>
            <a:ext cx="12954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3"/>
          <p:cNvSpPr>
            <a:spLocks noGrp="1"/>
          </p:cNvSpPr>
          <p:nvPr>
            <p:ph type="ctrTitle"/>
          </p:nvPr>
        </p:nvSpPr>
        <p:spPr>
          <a:xfrm>
            <a:off x="685800" y="1428750"/>
            <a:ext cx="7772400" cy="785813"/>
          </a:xfrm>
        </p:spPr>
        <p:txBody>
          <a:bodyPr/>
          <a:lstStyle/>
          <a:p>
            <a:pPr eaLnBrk="1" hangingPunct="1"/>
            <a:r>
              <a:rPr lang="hu-HU" dirty="0" smtClean="0">
                <a:latin typeface="+mj-lt"/>
              </a:rPr>
              <a:t>Az aktív korúak ellátása I.</a:t>
            </a:r>
          </a:p>
        </p:txBody>
      </p:sp>
      <p:sp>
        <p:nvSpPr>
          <p:cNvPr id="5123" name="Content Placeholder 5"/>
          <p:cNvSpPr>
            <a:spLocks noGrp="1"/>
          </p:cNvSpPr>
          <p:nvPr>
            <p:ph idx="13"/>
          </p:nvPr>
        </p:nvSpPr>
        <p:spPr>
          <a:xfrm>
            <a:off x="785813" y="2214563"/>
            <a:ext cx="7572375" cy="4383087"/>
          </a:xfrm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hu-HU" sz="2000" b="1" dirty="0">
                <a:latin typeface="+mj-lt"/>
                <a:cs typeface="Times New Roman" panose="02020603050405020304" pitchFamily="18" charset="0"/>
              </a:rPr>
              <a:t>Foglalkoztatást helyettesítő támogatás </a:t>
            </a:r>
            <a:endParaRPr lang="hu-HU" sz="2000" dirty="0">
              <a:latin typeface="+mj-lt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  <a:defRPr/>
            </a:pPr>
            <a:r>
              <a:rPr lang="hu-HU" sz="2000" dirty="0">
                <a:latin typeface="+mj-lt"/>
                <a:cs typeface="Times New Roman" panose="02020603050405020304" pitchFamily="18" charset="0"/>
              </a:rPr>
              <a:t>Az ellátásra való jogosultság megállapítása </a:t>
            </a:r>
            <a:r>
              <a:rPr lang="hu-HU" sz="2000" u="sng" dirty="0">
                <a:latin typeface="+mj-lt"/>
                <a:cs typeface="Times New Roman" panose="02020603050405020304" pitchFamily="18" charset="0"/>
              </a:rPr>
              <a:t>jegyzői hatáskörből a járási hivatal hatáskörébe </a:t>
            </a:r>
            <a:r>
              <a:rPr lang="hu-HU" sz="2000" u="sng" dirty="0" smtClean="0">
                <a:latin typeface="+mj-lt"/>
                <a:cs typeface="Times New Roman" panose="02020603050405020304" pitchFamily="18" charset="0"/>
              </a:rPr>
              <a:t>került</a:t>
            </a:r>
            <a:r>
              <a:rPr lang="hu-HU" sz="2000" dirty="0" smtClean="0">
                <a:latin typeface="+mj-lt"/>
                <a:cs typeface="Times New Roman" panose="02020603050405020304" pitchFamily="18" charset="0"/>
              </a:rPr>
              <a:t>. </a:t>
            </a:r>
            <a:r>
              <a:rPr lang="hu-HU" sz="2000" dirty="0">
                <a:latin typeface="+mj-lt"/>
                <a:cs typeface="Times New Roman" panose="02020603050405020304" pitchFamily="18" charset="0"/>
              </a:rPr>
              <a:t>Egyéb szempontból az ellátásra való jogosultság feltételei, az ellátás </a:t>
            </a:r>
            <a:r>
              <a:rPr lang="hu-HU" sz="2000" dirty="0" smtClean="0">
                <a:latin typeface="+mj-lt"/>
                <a:cs typeface="Times New Roman" panose="02020603050405020304" pitchFamily="18" charset="0"/>
              </a:rPr>
              <a:t>összege (22 800 Ft) </a:t>
            </a:r>
            <a:r>
              <a:rPr lang="hu-HU" sz="2000" dirty="0">
                <a:latin typeface="+mj-lt"/>
                <a:cs typeface="Times New Roman" panose="02020603050405020304" pitchFamily="18" charset="0"/>
              </a:rPr>
              <a:t>nem </a:t>
            </a:r>
            <a:r>
              <a:rPr lang="hu-HU" sz="2000" dirty="0" smtClean="0">
                <a:latin typeface="+mj-lt"/>
                <a:cs typeface="Times New Roman" panose="02020603050405020304" pitchFamily="18" charset="0"/>
              </a:rPr>
              <a:t>változtak</a:t>
            </a:r>
            <a:r>
              <a:rPr lang="hu-HU" sz="2000" dirty="0">
                <a:latin typeface="+mj-lt"/>
                <a:cs typeface="Times New Roman" panose="02020603050405020304" pitchFamily="18" charset="0"/>
              </a:rPr>
              <a:t>.</a:t>
            </a:r>
            <a:r>
              <a:rPr lang="hu-HU" sz="2000" b="1" dirty="0">
                <a:latin typeface="+mj-lt"/>
                <a:cs typeface="Times New Roman" panose="02020603050405020304" pitchFamily="18" charset="0"/>
              </a:rPr>
              <a:t> </a:t>
            </a:r>
            <a:endParaRPr lang="hu-HU" sz="2000" dirty="0">
              <a:latin typeface="+mj-lt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hu-HU" sz="2000" b="1" dirty="0">
                <a:latin typeface="+mj-lt"/>
                <a:cs typeface="Times New Roman" panose="02020603050405020304" pitchFamily="18" charset="0"/>
              </a:rPr>
              <a:t> </a:t>
            </a:r>
            <a:endParaRPr lang="hu-HU" sz="2000" dirty="0">
              <a:latin typeface="+mj-lt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hu-HU" sz="2000" b="1" dirty="0">
                <a:latin typeface="+mj-lt"/>
                <a:cs typeface="Times New Roman" panose="02020603050405020304" pitchFamily="18" charset="0"/>
              </a:rPr>
              <a:t>Rendszeres szociális segély</a:t>
            </a:r>
            <a:endParaRPr lang="hu-HU" sz="2000" dirty="0">
              <a:latin typeface="+mj-lt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  <a:defRPr/>
            </a:pPr>
            <a:r>
              <a:rPr lang="hu-HU" sz="2000" dirty="0">
                <a:latin typeface="+mj-lt"/>
                <a:cs typeface="Times New Roman" panose="02020603050405020304" pitchFamily="18" charset="0"/>
              </a:rPr>
              <a:t>A rendszeres szociális segély 2015. március 1-jétől </a:t>
            </a:r>
            <a:r>
              <a:rPr lang="hu-HU" sz="2000" dirty="0" smtClean="0">
                <a:latin typeface="+mj-lt"/>
                <a:cs typeface="Times New Roman" panose="02020603050405020304" pitchFamily="18" charset="0"/>
              </a:rPr>
              <a:t>kivezetésre került az ellátórendszerből, </a:t>
            </a:r>
            <a:r>
              <a:rPr lang="hu-HU" sz="2000" dirty="0">
                <a:latin typeface="+mj-lt"/>
                <a:cs typeface="Times New Roman" panose="02020603050405020304" pitchFamily="18" charset="0"/>
              </a:rPr>
              <a:t>ilyen jogcímen ellátásra való jogosultság </a:t>
            </a:r>
            <a:r>
              <a:rPr lang="hu-HU" sz="2000" u="sng" dirty="0" smtClean="0">
                <a:latin typeface="+mj-lt"/>
                <a:cs typeface="Times New Roman" panose="02020603050405020304" pitchFamily="18" charset="0"/>
              </a:rPr>
              <a:t>március 1-jét követően </a:t>
            </a:r>
            <a:r>
              <a:rPr lang="hu-HU" sz="2000" u="sng" dirty="0">
                <a:latin typeface="+mj-lt"/>
                <a:cs typeface="Times New Roman" panose="02020603050405020304" pitchFamily="18" charset="0"/>
              </a:rPr>
              <a:t>nem állapítható meg</a:t>
            </a:r>
            <a:r>
              <a:rPr lang="hu-HU" sz="2000" dirty="0">
                <a:latin typeface="+mj-lt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Arial" panose="020B0604020202020204" pitchFamily="34" charset="0"/>
              <a:buChar char="•"/>
              <a:defRPr/>
            </a:pPr>
            <a:r>
              <a:rPr lang="hu-HU" sz="2000" dirty="0">
                <a:latin typeface="+mj-lt"/>
                <a:cs typeface="Times New Roman" panose="02020603050405020304" pitchFamily="18" charset="0"/>
              </a:rPr>
              <a:t>A korábban rendszeres szociális segélyre jogosult ellátotti kör </a:t>
            </a:r>
            <a:r>
              <a:rPr lang="hu-HU" sz="2000" u="sng" dirty="0" smtClean="0">
                <a:latin typeface="+mj-lt"/>
                <a:cs typeface="Times New Roman" panose="02020603050405020304" pitchFamily="18" charset="0"/>
              </a:rPr>
              <a:t>más támogatásokra:</a:t>
            </a:r>
          </a:p>
          <a:p>
            <a:pPr lvl="1" algn="just">
              <a:buFont typeface="Courier New" pitchFamily="49" charset="0"/>
              <a:buChar char="o"/>
              <a:defRPr/>
            </a:pPr>
            <a:r>
              <a:rPr lang="hu-HU" sz="2000" dirty="0">
                <a:latin typeface="+mj-lt"/>
                <a:cs typeface="Times New Roman" panose="02020603050405020304" pitchFamily="18" charset="0"/>
              </a:rPr>
              <a:t>foglalkoztatást helyettesítő </a:t>
            </a:r>
            <a:r>
              <a:rPr lang="hu-HU" sz="2000" dirty="0" smtClean="0">
                <a:latin typeface="+mj-lt"/>
                <a:cs typeface="Times New Roman" panose="02020603050405020304" pitchFamily="18" charset="0"/>
              </a:rPr>
              <a:t>támogatásra, vagy</a:t>
            </a:r>
            <a:endParaRPr lang="hu-HU" sz="2000" dirty="0">
              <a:latin typeface="+mj-lt"/>
              <a:cs typeface="Times New Roman" panose="02020603050405020304" pitchFamily="18" charset="0"/>
            </a:endParaRPr>
          </a:p>
          <a:p>
            <a:pPr lvl="1" algn="just">
              <a:buFont typeface="Courier New" pitchFamily="49" charset="0"/>
              <a:buChar char="o"/>
              <a:defRPr/>
            </a:pPr>
            <a:r>
              <a:rPr lang="hu-HU" sz="2000" dirty="0">
                <a:latin typeface="+mj-lt"/>
                <a:cs typeface="Times New Roman" panose="02020603050405020304" pitchFamily="18" charset="0"/>
              </a:rPr>
              <a:t>az újonnan </a:t>
            </a:r>
            <a:r>
              <a:rPr lang="hu-HU" sz="2000" dirty="0" smtClean="0">
                <a:latin typeface="+mj-lt"/>
                <a:cs typeface="Times New Roman" panose="02020603050405020304" pitchFamily="18" charset="0"/>
              </a:rPr>
              <a:t>bevezetett </a:t>
            </a:r>
            <a:r>
              <a:rPr lang="hu-HU" sz="2000" dirty="0">
                <a:latin typeface="+mj-lt"/>
                <a:cs typeface="Times New Roman" panose="02020603050405020304" pitchFamily="18" charset="0"/>
              </a:rPr>
              <a:t>egészségkárosodási és gyermekfelügyeleti támogatásra</a:t>
            </a:r>
          </a:p>
          <a:p>
            <a:pPr marL="0" indent="0" algn="just">
              <a:defRPr/>
            </a:pPr>
            <a:r>
              <a:rPr lang="hu-HU" sz="20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sz="2000" dirty="0" smtClean="0">
                <a:latin typeface="+mj-lt"/>
                <a:cs typeface="Times New Roman" panose="02020603050405020304" pitchFamily="18" charset="0"/>
              </a:rPr>
              <a:t>     válhatott jogosulttá.</a:t>
            </a:r>
            <a:endParaRPr lang="hu-HU" sz="2000" dirty="0">
              <a:latin typeface="+mj-lt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  <a:defRPr/>
            </a:pPr>
            <a:endParaRPr lang="hu-HU" sz="2100" dirty="0">
              <a:latin typeface="+mj-lt"/>
              <a:cs typeface="Times New Roman" panose="02020603050405020304" pitchFamily="18" charset="0"/>
            </a:endParaRPr>
          </a:p>
        </p:txBody>
      </p:sp>
      <p:pic>
        <p:nvPicPr>
          <p:cNvPr id="7172" name="Picture 5" descr="EMMI logó vonalas aran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24300" y="196850"/>
            <a:ext cx="12954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3"/>
          <p:cNvSpPr>
            <a:spLocks noGrp="1"/>
          </p:cNvSpPr>
          <p:nvPr>
            <p:ph type="ctrTitle"/>
          </p:nvPr>
        </p:nvSpPr>
        <p:spPr>
          <a:xfrm>
            <a:off x="685800" y="1428750"/>
            <a:ext cx="7772400" cy="785813"/>
          </a:xfrm>
        </p:spPr>
        <p:txBody>
          <a:bodyPr/>
          <a:lstStyle/>
          <a:p>
            <a:pPr eaLnBrk="1" hangingPunct="1"/>
            <a:r>
              <a:rPr lang="hu-HU" dirty="0" smtClean="0">
                <a:latin typeface="+mj-lt"/>
              </a:rPr>
              <a:t>Az aktív korúak ellátása II.</a:t>
            </a:r>
          </a:p>
        </p:txBody>
      </p:sp>
      <p:sp>
        <p:nvSpPr>
          <p:cNvPr id="8195" name="Content Placeholder 5"/>
          <p:cNvSpPr>
            <a:spLocks noGrp="1"/>
          </p:cNvSpPr>
          <p:nvPr>
            <p:ph idx="13"/>
          </p:nvPr>
        </p:nvSpPr>
        <p:spPr>
          <a:xfrm>
            <a:off x="785813" y="2141538"/>
            <a:ext cx="7572375" cy="4383087"/>
          </a:xfrm>
        </p:spPr>
        <p:txBody>
          <a:bodyPr>
            <a:normAutofit fontScale="85000" lnSpcReduction="10000"/>
          </a:bodyPr>
          <a:lstStyle/>
          <a:p>
            <a:pPr>
              <a:defRPr/>
            </a:pPr>
            <a:r>
              <a:rPr lang="hu-HU" sz="2200" b="1" dirty="0" smtClean="0">
                <a:latin typeface="+mj-lt"/>
                <a:cs typeface="Times New Roman" pitchFamily="18" charset="0"/>
              </a:rPr>
              <a:t>Egészségkárosodási és gyermekfelügyeleti támogatás:</a:t>
            </a:r>
          </a:p>
          <a:p>
            <a:pPr>
              <a:defRPr/>
            </a:pPr>
            <a:endParaRPr lang="hu-HU" sz="1000" b="1" dirty="0" smtClean="0">
              <a:latin typeface="+mj-lt"/>
              <a:cs typeface="Times New Roman" pitchFamily="18" charset="0"/>
            </a:endParaRPr>
          </a:p>
          <a:p>
            <a:pPr algn="just">
              <a:buFont typeface="Arial" charset="0"/>
              <a:buChar char="•"/>
              <a:defRPr/>
            </a:pPr>
            <a:r>
              <a:rPr lang="hu-HU" sz="2200" dirty="0" smtClean="0">
                <a:latin typeface="+mj-lt"/>
                <a:cs typeface="Times New Roman" pitchFamily="18" charset="0"/>
              </a:rPr>
              <a:t>Újonnan bevezetésre került ellátás a rendszeres szociális segély helyett.</a:t>
            </a:r>
          </a:p>
          <a:p>
            <a:pPr algn="just">
              <a:buFont typeface="Arial" charset="0"/>
              <a:buChar char="•"/>
              <a:defRPr/>
            </a:pPr>
            <a:endParaRPr lang="hu-HU" sz="1000" dirty="0" smtClean="0">
              <a:latin typeface="+mj-lt"/>
              <a:cs typeface="Times New Roman" pitchFamily="18" charset="0"/>
            </a:endParaRPr>
          </a:p>
          <a:p>
            <a:pPr algn="just">
              <a:buFont typeface="Arial" charset="0"/>
              <a:buChar char="•"/>
              <a:defRPr/>
            </a:pPr>
            <a:r>
              <a:rPr lang="hu-HU" sz="2200" dirty="0" smtClean="0">
                <a:latin typeface="+mj-lt"/>
                <a:cs typeface="Times New Roman" pitchFamily="18" charset="0"/>
              </a:rPr>
              <a:t>Az ellátást a járási hivatal állapítja meg.</a:t>
            </a:r>
          </a:p>
          <a:p>
            <a:pPr algn="just">
              <a:buFont typeface="Arial" charset="0"/>
              <a:buChar char="•"/>
              <a:defRPr/>
            </a:pPr>
            <a:endParaRPr lang="hu-HU" sz="1000" dirty="0" smtClean="0">
              <a:latin typeface="+mj-lt"/>
              <a:cs typeface="Times New Roman" pitchFamily="18" charset="0"/>
            </a:endParaRPr>
          </a:p>
          <a:p>
            <a:pPr algn="just">
              <a:buFont typeface="Arial" charset="0"/>
              <a:buChar char="•"/>
              <a:defRPr/>
            </a:pPr>
            <a:r>
              <a:rPr lang="hu-HU" sz="2200" dirty="0" smtClean="0">
                <a:latin typeface="+mj-lt"/>
                <a:cs typeface="Times New Roman" pitchFamily="18" charset="0"/>
              </a:rPr>
              <a:t>Azon aktív korúak ellátására jogosult személyek számára, akik az egészségi állapotuk, vagy a 14 év alatti gyermekük felügyelete miatt a foglalkoztatást helyettesítő támogatáshoz kapcsolódó együttműködésre nem kötelezhetőek.</a:t>
            </a:r>
          </a:p>
          <a:p>
            <a:pPr algn="just">
              <a:buFont typeface="Arial" charset="0"/>
              <a:buChar char="•"/>
              <a:defRPr/>
            </a:pPr>
            <a:endParaRPr lang="hu-HU" sz="1000" dirty="0" smtClean="0">
              <a:latin typeface="+mj-lt"/>
              <a:cs typeface="Times New Roman" pitchFamily="18" charset="0"/>
            </a:endParaRPr>
          </a:p>
          <a:p>
            <a:pPr algn="just">
              <a:buFont typeface="Arial" charset="0"/>
              <a:buChar char="•"/>
              <a:defRPr/>
            </a:pPr>
            <a:r>
              <a:rPr lang="hu-HU" sz="2200" dirty="0" smtClean="0">
                <a:latin typeface="+mj-lt"/>
                <a:cs typeface="Times New Roman" pitchFamily="18" charset="0"/>
              </a:rPr>
              <a:t>Havi összege a család méretétől és jövedelmétől függ, de legfeljebb a nettó közfoglalkoztatási bér 90%-a (2015-ben 46 662 Ft).</a:t>
            </a:r>
          </a:p>
          <a:p>
            <a:pPr algn="just">
              <a:buFont typeface="Arial" charset="0"/>
              <a:buChar char="•"/>
              <a:defRPr/>
            </a:pPr>
            <a:endParaRPr lang="hu-HU" sz="1000" dirty="0" smtClean="0">
              <a:latin typeface="+mj-lt"/>
              <a:cs typeface="Times New Roman" pitchFamily="18" charset="0"/>
            </a:endParaRPr>
          </a:p>
          <a:p>
            <a:pPr algn="just">
              <a:buFont typeface="Arial" charset="0"/>
              <a:buChar char="•"/>
              <a:defRPr/>
            </a:pPr>
            <a:r>
              <a:rPr lang="hu-HU" sz="2200" dirty="0" smtClean="0">
                <a:latin typeface="+mj-lt"/>
                <a:cs typeface="Times New Roman" pitchFamily="18" charset="0"/>
              </a:rPr>
              <a:t>Ha foglalkoztatást helyettesítő támogatásban részesülő személy is van a családban, úgy a maximum összeg a fenti összeg és a foglalkoztatást helyettesítő támogatás különbözete (2015-ben 23 862 Ft).</a:t>
            </a:r>
            <a:endParaRPr lang="hu-HU" sz="2200" dirty="0">
              <a:latin typeface="+mj-lt"/>
              <a:cs typeface="Times New Roman" pitchFamily="18" charset="0"/>
            </a:endParaRPr>
          </a:p>
        </p:txBody>
      </p:sp>
      <p:pic>
        <p:nvPicPr>
          <p:cNvPr id="8196" name="Picture 5" descr="EMMI logó vonalas aran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24300" y="196850"/>
            <a:ext cx="12954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ím 1"/>
          <p:cNvSpPr>
            <a:spLocks noGrp="1"/>
          </p:cNvSpPr>
          <p:nvPr>
            <p:ph type="title"/>
          </p:nvPr>
        </p:nvSpPr>
        <p:spPr>
          <a:xfrm>
            <a:off x="971550" y="1285875"/>
            <a:ext cx="7272338" cy="703263"/>
          </a:xfrm>
        </p:spPr>
        <p:txBody>
          <a:bodyPr/>
          <a:lstStyle/>
          <a:p>
            <a:pPr algn="ctr"/>
            <a:r>
              <a:rPr lang="hu-HU" sz="3000" dirty="0" smtClean="0">
                <a:solidFill>
                  <a:srgbClr val="A69765"/>
                </a:solidFill>
                <a:latin typeface="+mj-lt"/>
                <a:cs typeface="Times New Roman" pitchFamily="18" charset="0"/>
              </a:rPr>
              <a:t>Az aktív korúak ellátása III.</a:t>
            </a:r>
            <a:endParaRPr lang="hu-HU" dirty="0" smtClean="0">
              <a:latin typeface="+mj-lt"/>
              <a:cs typeface="Arial" charset="0"/>
            </a:endParaRPr>
          </a:p>
        </p:txBody>
      </p:sp>
      <p:sp>
        <p:nvSpPr>
          <p:cNvPr id="9219" name="Tartalom helye 2"/>
          <p:cNvSpPr>
            <a:spLocks noGrp="1"/>
          </p:cNvSpPr>
          <p:nvPr>
            <p:ph idx="14"/>
          </p:nvPr>
        </p:nvSpPr>
        <p:spPr>
          <a:xfrm>
            <a:off x="900113" y="2214563"/>
            <a:ext cx="7478712" cy="3517900"/>
          </a:xfrm>
          <a:ln/>
        </p:spPr>
        <p:txBody>
          <a:bodyPr/>
          <a:lstStyle/>
          <a:p>
            <a:pPr>
              <a:buFont typeface="Arial" charset="0"/>
              <a:buChar char="•"/>
            </a:pPr>
            <a:endParaRPr lang="hu-HU" smtClean="0">
              <a:latin typeface="Arial" charset="0"/>
              <a:cs typeface="Arial" charset="0"/>
            </a:endParaRPr>
          </a:p>
          <a:p>
            <a:pPr>
              <a:buFont typeface="Arial" charset="0"/>
              <a:buChar char="•"/>
            </a:pPr>
            <a:endParaRPr lang="hu-HU" smtClean="0">
              <a:latin typeface="Arial" charset="0"/>
              <a:cs typeface="Arial" charset="0"/>
            </a:endParaRPr>
          </a:p>
          <a:p>
            <a:pPr>
              <a:buFont typeface="Arial" charset="0"/>
              <a:buChar char="•"/>
            </a:pPr>
            <a:endParaRPr lang="hu-HU" smtClean="0">
              <a:latin typeface="Arial" charset="0"/>
              <a:cs typeface="Arial" charset="0"/>
            </a:endParaRPr>
          </a:p>
        </p:txBody>
      </p:sp>
      <p:graphicFrame>
        <p:nvGraphicFramePr>
          <p:cNvPr id="5" name="Tábláza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76503820"/>
              </p:ext>
            </p:extLst>
          </p:nvPr>
        </p:nvGraphicFramePr>
        <p:xfrm>
          <a:off x="1042988" y="2205038"/>
          <a:ext cx="7058025" cy="37830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48892"/>
                <a:gridCol w="1656184"/>
                <a:gridCol w="1368152"/>
                <a:gridCol w="1584797"/>
              </a:tblGrid>
              <a:tr h="575980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hu-HU" sz="2000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Aktív korúak ellátására jogosultak száma (fő)</a:t>
                      </a:r>
                      <a:endParaRPr lang="hu-HU" sz="2000" baseline="0" dirty="0">
                        <a:solidFill>
                          <a:schemeClr val="tx1"/>
                        </a:solidFill>
                        <a:effectLst/>
                        <a:latin typeface="+mj-lt"/>
                        <a:cs typeface="Times New Roman" pitchFamily="18" charset="0"/>
                      </a:endParaRPr>
                    </a:p>
                  </a:txBody>
                  <a:tcPr marL="44458" marR="444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  <a:alpha val="42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400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458" marR="444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  <a:alpha val="42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400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458" marR="444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  <a:alpha val="42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hu-HU" sz="2000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8" marR="444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  <a:alpha val="42000"/>
                      </a:schemeClr>
                    </a:solidFill>
                  </a:tcPr>
                </a:tc>
              </a:tr>
              <a:tr h="5759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hu-HU" sz="1600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Ellátások</a:t>
                      </a:r>
                      <a:endParaRPr lang="hu-HU" sz="1600" baseline="0" dirty="0">
                        <a:solidFill>
                          <a:schemeClr val="tx1"/>
                        </a:solidFill>
                        <a:effectLst/>
                        <a:latin typeface="+mj-lt"/>
                        <a:cs typeface="Times New Roman" pitchFamily="18" charset="0"/>
                      </a:endParaRPr>
                    </a:p>
                  </a:txBody>
                  <a:tcPr marL="44458" marR="444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  <a:alpha val="4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1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2015.  Február</a:t>
                      </a:r>
                      <a:endParaRPr lang="hu-HU" sz="1600" b="1" baseline="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44458" marR="444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  <a:alpha val="4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1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 2015.  Május</a:t>
                      </a:r>
                      <a:endParaRPr lang="hu-HU" sz="1600" b="1" baseline="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44458" marR="444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  <a:alpha val="4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1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/>
                          <a:cs typeface="Times New Roman" pitchFamily="18" charset="0"/>
                        </a:rPr>
                        <a:t>2015. Augusztus</a:t>
                      </a:r>
                      <a:endParaRPr lang="hu-HU" sz="1600" b="1" baseline="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44458" marR="444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  <a:alpha val="42000"/>
                      </a:schemeClr>
                    </a:solidFill>
                  </a:tcPr>
                </a:tc>
              </a:tr>
              <a:tr h="6408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Foglalkoztatást helyettesítő </a:t>
                      </a:r>
                      <a:r>
                        <a:rPr lang="hu-HU" sz="16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támogatás</a:t>
                      </a:r>
                      <a:endParaRPr lang="hu-HU" sz="16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44458" marR="444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  <a:alpha val="4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  <a:latin typeface="+mj-lt"/>
                          <a:cs typeface="Times New Roman" pitchFamily="18" charset="0"/>
                        </a:rPr>
                        <a:t>235 281</a:t>
                      </a:r>
                      <a:endParaRPr lang="hu-HU" sz="1600" dirty="0">
                        <a:effectLst/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44458" marR="444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alpha val="4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  <a:latin typeface="+mj-lt"/>
                          <a:cs typeface="Times New Roman" pitchFamily="18" charset="0"/>
                        </a:rPr>
                        <a:t>257 184</a:t>
                      </a:r>
                      <a:endParaRPr lang="hu-HU" sz="1600" dirty="0">
                        <a:effectLst/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44458" marR="444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alpha val="4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/>
                          <a:cs typeface="Times New Roman" pitchFamily="18" charset="0"/>
                        </a:rPr>
                        <a:t>249 532</a:t>
                      </a:r>
                      <a:endParaRPr lang="hu-HU" sz="16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44458" marR="444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alpha val="42000"/>
                      </a:schemeClr>
                    </a:solidFill>
                  </a:tcPr>
                </a:tc>
              </a:tr>
              <a:tr h="13011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Rendszeres szociális segély/Egészségkárosodási és gyermekfelügyeleti </a:t>
                      </a:r>
                      <a:r>
                        <a:rPr lang="hu-HU" sz="16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támogatás</a:t>
                      </a:r>
                      <a:endParaRPr lang="hu-HU" sz="16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44458" marR="444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  <a:alpha val="4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  <a:latin typeface="+mj-lt"/>
                          <a:cs typeface="Times New Roman" pitchFamily="18" charset="0"/>
                        </a:rPr>
                        <a:t>39 585</a:t>
                      </a:r>
                      <a:endParaRPr lang="hu-HU" sz="1600" dirty="0">
                        <a:effectLst/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44458" marR="444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alpha val="4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  <a:latin typeface="+mj-lt"/>
                          <a:cs typeface="Times New Roman" pitchFamily="18" charset="0"/>
                        </a:rPr>
                        <a:t>15 407</a:t>
                      </a:r>
                      <a:endParaRPr lang="hu-HU" sz="1600" dirty="0">
                        <a:effectLst/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44458" marR="444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alpha val="4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/>
                          <a:cs typeface="Times New Roman" pitchFamily="18" charset="0"/>
                        </a:rPr>
                        <a:t>15 975</a:t>
                      </a:r>
                      <a:endParaRPr lang="hu-HU" sz="16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44458" marR="444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alpha val="42000"/>
                      </a:schemeClr>
                    </a:solidFill>
                  </a:tcPr>
                </a:tc>
              </a:tr>
              <a:tr h="6889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Aktív korúak </a:t>
                      </a:r>
                      <a:r>
                        <a:rPr lang="hu-HU" sz="16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ellátása összesen</a:t>
                      </a:r>
                      <a:endParaRPr lang="hu-HU" sz="16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44458" marR="444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  <a:alpha val="4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1" dirty="0">
                          <a:effectLst/>
                          <a:latin typeface="+mj-lt"/>
                          <a:cs typeface="Times New Roman" pitchFamily="18" charset="0"/>
                        </a:rPr>
                        <a:t>274 826</a:t>
                      </a:r>
                      <a:endParaRPr lang="hu-HU" sz="1600" b="1" dirty="0">
                        <a:effectLst/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44458" marR="444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  <a:alpha val="4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1" dirty="0">
                          <a:effectLst/>
                          <a:latin typeface="+mj-lt"/>
                          <a:cs typeface="Times New Roman" pitchFamily="18" charset="0"/>
                        </a:rPr>
                        <a:t>272 591</a:t>
                      </a:r>
                      <a:endParaRPr lang="hu-HU" sz="1600" b="1" dirty="0">
                        <a:effectLst/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44458" marR="444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  <a:alpha val="4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1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/>
                          <a:cs typeface="Times New Roman" pitchFamily="18" charset="0"/>
                        </a:rPr>
                        <a:t>265 507</a:t>
                      </a:r>
                      <a:endParaRPr lang="hu-HU" sz="16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44458" marR="444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  <a:alpha val="42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6" name="Picture 5" descr="EMMI logó vonalas aran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24300" y="196850"/>
            <a:ext cx="12954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ím 1"/>
          <p:cNvSpPr>
            <a:spLocks noGrp="1"/>
          </p:cNvSpPr>
          <p:nvPr>
            <p:ph type="title"/>
          </p:nvPr>
        </p:nvSpPr>
        <p:spPr>
          <a:xfrm>
            <a:off x="1079500" y="1268760"/>
            <a:ext cx="6985000" cy="857250"/>
          </a:xfrm>
        </p:spPr>
        <p:txBody>
          <a:bodyPr/>
          <a:lstStyle/>
          <a:p>
            <a:pPr algn="ctr"/>
            <a:r>
              <a:rPr lang="hu-HU" sz="3000" dirty="0" smtClean="0">
                <a:solidFill>
                  <a:srgbClr val="A69765"/>
                </a:solidFill>
                <a:latin typeface="+mj-lt"/>
                <a:cs typeface="Times New Roman" pitchFamily="18" charset="0"/>
              </a:rPr>
              <a:t>Az aktív korúak ellátása IV.</a:t>
            </a:r>
            <a:endParaRPr lang="hu-HU" dirty="0" smtClean="0">
              <a:latin typeface="+mj-lt"/>
              <a:cs typeface="Arial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4"/>
          </p:nvPr>
        </p:nvSpPr>
        <p:spPr>
          <a:xfrm>
            <a:off x="611188" y="2133600"/>
            <a:ext cx="7767637" cy="4081463"/>
          </a:xfrm>
        </p:spPr>
        <p:txBody>
          <a:bodyPr>
            <a:normAutofit lnSpcReduction="10000"/>
          </a:bodyPr>
          <a:lstStyle/>
          <a:p>
            <a:pPr marL="0" indent="0" algn="just">
              <a:buFont typeface="Arial" pitchFamily="34" charset="0"/>
              <a:buNone/>
              <a:defRPr/>
            </a:pPr>
            <a:r>
              <a:rPr lang="hu-HU" sz="1800" dirty="0">
                <a:latin typeface="+mj-lt"/>
                <a:cs typeface="Times New Roman" pitchFamily="18" charset="0"/>
              </a:rPr>
              <a:t>A fővárosi és megyei kormányhivatalok által szolgáltatott adatok alapján a </a:t>
            </a:r>
            <a:r>
              <a:rPr lang="hu-HU" sz="1800" dirty="0" smtClean="0">
                <a:latin typeface="+mj-lt"/>
                <a:cs typeface="Times New Roman" pitchFamily="18" charset="0"/>
              </a:rPr>
              <a:t>korábban </a:t>
            </a:r>
            <a:r>
              <a:rPr lang="hu-HU" sz="1800" b="1" dirty="0" smtClean="0">
                <a:latin typeface="+mj-lt"/>
                <a:cs typeface="Times New Roman" pitchFamily="18" charset="0"/>
              </a:rPr>
              <a:t>rendszeres </a:t>
            </a:r>
            <a:r>
              <a:rPr lang="hu-HU" sz="1800" b="1" dirty="0">
                <a:latin typeface="+mj-lt"/>
                <a:cs typeface="Times New Roman" pitchFamily="18" charset="0"/>
              </a:rPr>
              <a:t>szociális segélyre jogosultak </a:t>
            </a:r>
            <a:r>
              <a:rPr lang="hu-HU" sz="1800" b="1" dirty="0" smtClean="0">
                <a:latin typeface="+mj-lt"/>
                <a:cs typeface="Times New Roman" pitchFamily="18" charset="0"/>
              </a:rPr>
              <a:t>közel 3%-</a:t>
            </a:r>
            <a:r>
              <a:rPr lang="hu-HU" sz="1800" b="1" dirty="0">
                <a:latin typeface="+mj-lt"/>
                <a:cs typeface="Times New Roman" pitchFamily="18" charset="0"/>
              </a:rPr>
              <a:t>ának aktív korúak ellátására való jogosultsága szűnt meg </a:t>
            </a:r>
            <a:r>
              <a:rPr lang="hu-HU" sz="1800" dirty="0">
                <a:latin typeface="+mj-lt"/>
                <a:cs typeface="Times New Roman" pitchFamily="18" charset="0"/>
              </a:rPr>
              <a:t>a 2015. március 1-jén hatályba lépett jogszabályváltozások miatt.  </a:t>
            </a:r>
            <a:endParaRPr lang="hu-HU" sz="1800" dirty="0" smtClean="0">
              <a:latin typeface="+mj-lt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Arial" pitchFamily="34" charset="0"/>
              <a:buNone/>
              <a:defRPr/>
            </a:pPr>
            <a:endParaRPr lang="hu-HU" sz="1800" dirty="0" smtClean="0">
              <a:latin typeface="+mj-lt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Arial" pitchFamily="34" charset="0"/>
              <a:buNone/>
              <a:defRPr/>
            </a:pPr>
            <a:r>
              <a:rPr lang="hu-HU" sz="1800" b="1" dirty="0" smtClean="0">
                <a:latin typeface="+mj-lt"/>
                <a:cs typeface="Times New Roman" pitchFamily="18" charset="0"/>
              </a:rPr>
              <a:t>E </a:t>
            </a:r>
            <a:r>
              <a:rPr lang="hu-HU" sz="1800" b="1" dirty="0">
                <a:latin typeface="+mj-lt"/>
                <a:cs typeface="Times New Roman" pitchFamily="18" charset="0"/>
              </a:rPr>
              <a:t>jogszabályi okok:</a:t>
            </a:r>
          </a:p>
          <a:p>
            <a:pPr algn="just">
              <a:defRPr/>
            </a:pPr>
            <a:r>
              <a:rPr lang="hu-HU" sz="1800" dirty="0">
                <a:latin typeface="+mj-lt"/>
                <a:cs typeface="Times New Roman" pitchFamily="18" charset="0"/>
              </a:rPr>
              <a:t>a foglalkoztatást helyettesítő támogatásra jogosultak számára előírt </a:t>
            </a:r>
            <a:r>
              <a:rPr lang="hu-HU" sz="1800" b="1" dirty="0">
                <a:latin typeface="+mj-lt"/>
                <a:cs typeface="Times New Roman" pitchFamily="18" charset="0"/>
              </a:rPr>
              <a:t>együttműködést nem </a:t>
            </a:r>
            <a:r>
              <a:rPr lang="hu-HU" sz="1800" b="1" dirty="0" smtClean="0">
                <a:latin typeface="+mj-lt"/>
                <a:cs typeface="Times New Roman" pitchFamily="18" charset="0"/>
              </a:rPr>
              <a:t>vállalták</a:t>
            </a:r>
            <a:r>
              <a:rPr lang="hu-HU" sz="1800" dirty="0" smtClean="0">
                <a:latin typeface="+mj-lt"/>
                <a:cs typeface="Times New Roman" pitchFamily="18" charset="0"/>
              </a:rPr>
              <a:t> </a:t>
            </a:r>
            <a:r>
              <a:rPr lang="hu-HU" sz="1800" dirty="0">
                <a:latin typeface="+mj-lt"/>
                <a:cs typeface="Times New Roman" pitchFamily="18" charset="0"/>
              </a:rPr>
              <a:t>vagy </a:t>
            </a:r>
          </a:p>
          <a:p>
            <a:pPr algn="just">
              <a:defRPr/>
            </a:pPr>
            <a:r>
              <a:rPr lang="hu-HU" sz="1800" dirty="0">
                <a:latin typeface="+mj-lt"/>
                <a:cs typeface="Times New Roman" pitchFamily="18" charset="0"/>
              </a:rPr>
              <a:t>az illető személy családjában már élt foglalkoztatást helyettesítő támogatásra jogosult személy („</a:t>
            </a:r>
            <a:r>
              <a:rPr lang="hu-HU" sz="1800" b="1" dirty="0">
                <a:latin typeface="+mj-lt"/>
                <a:cs typeface="Times New Roman" pitchFamily="18" charset="0"/>
              </a:rPr>
              <a:t>egy család-egy segély” szabály</a:t>
            </a:r>
            <a:r>
              <a:rPr lang="hu-HU" sz="1800" dirty="0" smtClean="0">
                <a:latin typeface="+mj-lt"/>
                <a:cs typeface="Times New Roman" pitchFamily="18" charset="0"/>
              </a:rPr>
              <a:t>).</a:t>
            </a:r>
            <a:endParaRPr lang="hu-HU" sz="1800" dirty="0">
              <a:latin typeface="+mj-lt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Arial" pitchFamily="34" charset="0"/>
              <a:buNone/>
              <a:defRPr/>
            </a:pPr>
            <a:endParaRPr lang="hu-HU" sz="1800" dirty="0" smtClean="0">
              <a:latin typeface="+mj-lt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Arial" pitchFamily="34" charset="0"/>
              <a:buNone/>
              <a:defRPr/>
            </a:pPr>
            <a:r>
              <a:rPr lang="hu-HU" sz="1800" dirty="0" smtClean="0">
                <a:latin typeface="+mj-lt"/>
                <a:cs typeface="Times New Roman" pitchFamily="18" charset="0"/>
              </a:rPr>
              <a:t>Összességében </a:t>
            </a:r>
            <a:r>
              <a:rPr lang="hu-HU" sz="1800" dirty="0">
                <a:latin typeface="+mj-lt"/>
                <a:cs typeface="Times New Roman" pitchFamily="18" charset="0"/>
              </a:rPr>
              <a:t>elmondható, hogy a korábban rendszeres szociális segélyre </a:t>
            </a:r>
            <a:r>
              <a:rPr lang="hu-HU" sz="1800" dirty="0" smtClean="0">
                <a:latin typeface="+mj-lt"/>
                <a:cs typeface="Times New Roman" pitchFamily="18" charset="0"/>
              </a:rPr>
              <a:t>jogosult </a:t>
            </a:r>
            <a:r>
              <a:rPr lang="hu-HU" sz="1800" dirty="0">
                <a:latin typeface="+mj-lt"/>
                <a:cs typeface="Times New Roman" pitchFamily="18" charset="0"/>
              </a:rPr>
              <a:t>személyi kör szinte teljes egészében foglalkoztatást helyettesítő </a:t>
            </a:r>
            <a:r>
              <a:rPr lang="hu-HU" sz="1800" dirty="0" smtClean="0">
                <a:latin typeface="+mj-lt"/>
                <a:cs typeface="Times New Roman" pitchFamily="18" charset="0"/>
              </a:rPr>
              <a:t>támogatásra, vagy egészségkárosodási és gyermekfelügyeleti támogatásra </a:t>
            </a:r>
            <a:r>
              <a:rPr lang="hu-HU" sz="1800" dirty="0">
                <a:latin typeface="+mj-lt"/>
                <a:cs typeface="Times New Roman" pitchFamily="18" charset="0"/>
              </a:rPr>
              <a:t>vált jogosulttá. </a:t>
            </a:r>
          </a:p>
          <a:p>
            <a:pPr>
              <a:defRPr/>
            </a:pPr>
            <a:endParaRPr lang="hu-HU" sz="1800" dirty="0">
              <a:latin typeface="+mj-lt"/>
            </a:endParaRPr>
          </a:p>
        </p:txBody>
      </p:sp>
      <p:pic>
        <p:nvPicPr>
          <p:cNvPr id="4" name="Picture 5" descr="EMMI logó vonalas aran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24300" y="196850"/>
            <a:ext cx="12954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187450" y="1268413"/>
            <a:ext cx="7200900" cy="576262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hu-HU" sz="3000" dirty="0">
                <a:solidFill>
                  <a:srgbClr val="A69765"/>
                </a:solidFill>
                <a:latin typeface="+mj-lt"/>
                <a:cs typeface="Times New Roman" pitchFamily="18" charset="0"/>
              </a:rPr>
              <a:t>Az</a:t>
            </a:r>
            <a:r>
              <a:rPr lang="hu-HU" dirty="0" smtClean="0">
                <a:latin typeface="+mj-lt"/>
              </a:rPr>
              <a:t> </a:t>
            </a:r>
            <a:r>
              <a:rPr lang="hu-HU" sz="3000" dirty="0" smtClean="0">
                <a:solidFill>
                  <a:srgbClr val="A69765"/>
                </a:solidFill>
                <a:latin typeface="+mj-lt"/>
                <a:cs typeface="Times New Roman" pitchFamily="18" charset="0"/>
              </a:rPr>
              <a:t>ellátórendszerben nem kötelező </a:t>
            </a:r>
            <a:r>
              <a:rPr lang="hu-HU" sz="3000" dirty="0">
                <a:solidFill>
                  <a:srgbClr val="A69765"/>
                </a:solidFill>
                <a:latin typeface="+mj-lt"/>
                <a:cs typeface="Times New Roman" pitchFamily="18" charset="0"/>
              </a:rPr>
              <a:t>ellátások I</a:t>
            </a:r>
            <a:r>
              <a:rPr lang="hu-HU" dirty="0" smtClean="0">
                <a:latin typeface="+mj-lt"/>
              </a:rPr>
              <a:t>.</a:t>
            </a:r>
            <a:endParaRPr lang="hu-HU" dirty="0">
              <a:latin typeface="+mj-lt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4"/>
          </p:nvPr>
        </p:nvSpPr>
        <p:spPr>
          <a:xfrm>
            <a:off x="796131" y="2348880"/>
            <a:ext cx="7551737" cy="4010918"/>
          </a:xfrm>
        </p:spPr>
        <p:txBody>
          <a:bodyPr>
            <a:normAutofit/>
          </a:bodyPr>
          <a:lstStyle/>
          <a:p>
            <a:pPr marL="0" indent="0" algn="just">
              <a:buFont typeface="Arial" pitchFamily="34" charset="0"/>
              <a:buNone/>
              <a:defRPr/>
            </a:pPr>
            <a:r>
              <a:rPr lang="hu-HU" sz="2400" dirty="0">
                <a:latin typeface="+mj-lt"/>
                <a:cs typeface="Times New Roman" pitchFamily="18" charset="0"/>
              </a:rPr>
              <a:t>2015. március 1-jét követően nem állapítható meg jogosultság az alábbi ellátásokra</a:t>
            </a:r>
            <a:r>
              <a:rPr lang="hu-HU" sz="2400" dirty="0" smtClean="0">
                <a:latin typeface="+mj-lt"/>
                <a:cs typeface="Times New Roman" pitchFamily="18" charset="0"/>
              </a:rPr>
              <a:t>:</a:t>
            </a:r>
          </a:p>
          <a:p>
            <a:pPr marL="0" indent="0" algn="just">
              <a:spcBef>
                <a:spcPts val="0"/>
              </a:spcBef>
              <a:buFont typeface="Arial" pitchFamily="34" charset="0"/>
              <a:buNone/>
              <a:defRPr/>
            </a:pPr>
            <a:endParaRPr lang="hu-HU" sz="2400" dirty="0">
              <a:latin typeface="+mj-lt"/>
              <a:cs typeface="Times New Roman" pitchFamily="18" charset="0"/>
            </a:endParaRPr>
          </a:p>
          <a:p>
            <a:pPr algn="just">
              <a:spcBef>
                <a:spcPts val="0"/>
              </a:spcBef>
              <a:defRPr/>
            </a:pPr>
            <a:r>
              <a:rPr lang="hu-HU" sz="2400" dirty="0">
                <a:latin typeface="+mj-lt"/>
                <a:cs typeface="Times New Roman" pitchFamily="18" charset="0"/>
              </a:rPr>
              <a:t>Lakásfenntartási </a:t>
            </a:r>
            <a:r>
              <a:rPr lang="hu-HU" sz="2400" dirty="0" smtClean="0">
                <a:latin typeface="+mj-lt"/>
                <a:cs typeface="Times New Roman" pitchFamily="18" charset="0"/>
              </a:rPr>
              <a:t>támogatás, </a:t>
            </a:r>
            <a:endParaRPr lang="hu-HU" sz="2400" dirty="0">
              <a:latin typeface="+mj-lt"/>
              <a:cs typeface="Times New Roman" pitchFamily="18" charset="0"/>
            </a:endParaRPr>
          </a:p>
          <a:p>
            <a:pPr algn="just">
              <a:defRPr/>
            </a:pPr>
            <a:r>
              <a:rPr lang="hu-HU" sz="2400" dirty="0">
                <a:latin typeface="+mj-lt"/>
                <a:cs typeface="Times New Roman" pitchFamily="18" charset="0"/>
              </a:rPr>
              <a:t>Adósságkezelési szolgáltatás,</a:t>
            </a:r>
          </a:p>
          <a:p>
            <a:pPr algn="just">
              <a:defRPr/>
            </a:pPr>
            <a:r>
              <a:rPr lang="hu-HU" sz="2400" dirty="0">
                <a:latin typeface="+mj-lt"/>
                <a:cs typeface="Times New Roman" pitchFamily="18" charset="0"/>
              </a:rPr>
              <a:t>Méltányossági ápolási díj,</a:t>
            </a:r>
          </a:p>
          <a:p>
            <a:pPr algn="just">
              <a:defRPr/>
            </a:pPr>
            <a:r>
              <a:rPr lang="hu-HU" sz="2400" dirty="0">
                <a:latin typeface="+mj-lt"/>
                <a:cs typeface="Times New Roman" pitchFamily="18" charset="0"/>
              </a:rPr>
              <a:t>Méltányossági közgyógyellátás</a:t>
            </a:r>
            <a:r>
              <a:rPr lang="hu-HU" sz="2400" dirty="0" smtClean="0">
                <a:latin typeface="+mj-lt"/>
                <a:cs typeface="Times New Roman" pitchFamily="18" charset="0"/>
              </a:rPr>
              <a:t>.</a:t>
            </a:r>
          </a:p>
          <a:p>
            <a:pPr>
              <a:defRPr/>
            </a:pPr>
            <a:endParaRPr lang="hu-HU" sz="2400" dirty="0">
              <a:latin typeface="+mj-lt"/>
            </a:endParaRPr>
          </a:p>
        </p:txBody>
      </p:sp>
      <p:pic>
        <p:nvPicPr>
          <p:cNvPr id="4" name="Picture 5" descr="EMMI logó vonalas aran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24300" y="196850"/>
            <a:ext cx="12954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gyéni tervezé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eloldala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2599</TotalTime>
  <Words>2460</Words>
  <Application>Microsoft Office PowerPoint</Application>
  <PresentationFormat>Diavetítés a képernyőre (4:3 oldalarány)</PresentationFormat>
  <Paragraphs>328</Paragraphs>
  <Slides>34</Slides>
  <Notes>1</Notes>
  <HiddenSlides>0</HiddenSlides>
  <MMClips>0</MMClips>
  <ScaleCrop>false</ScaleCrop>
  <HeadingPairs>
    <vt:vector size="4" baseType="variant">
      <vt:variant>
        <vt:lpstr>Téma</vt:lpstr>
      </vt:variant>
      <vt:variant>
        <vt:i4>3</vt:i4>
      </vt:variant>
      <vt:variant>
        <vt:lpstr>Diacímek</vt:lpstr>
      </vt:variant>
      <vt:variant>
        <vt:i4>34</vt:i4>
      </vt:variant>
    </vt:vector>
  </HeadingPairs>
  <TitlesOfParts>
    <vt:vector size="37" baseType="lpstr">
      <vt:lpstr>Egyéni tervezés</vt:lpstr>
      <vt:lpstr>Beloldalak</vt:lpstr>
      <vt:lpstr>Office-téma</vt:lpstr>
      <vt:lpstr>A szociális segélyezési rendszer átalakítása</vt:lpstr>
      <vt:lpstr>Áttekintés</vt:lpstr>
      <vt:lpstr>Pénzbeli és természetbeni ellátások NYILVÁNTARTÁSI rendszere – a PTR célja  </vt:lpstr>
      <vt:lpstr>A segélyezéssel kapcsolatos hatáskörök egységesítése</vt:lpstr>
      <vt:lpstr>Az aktív korúak ellátása I.</vt:lpstr>
      <vt:lpstr>Az aktív korúak ellátása II.</vt:lpstr>
      <vt:lpstr>Az aktív korúak ellátása III.</vt:lpstr>
      <vt:lpstr>Az aktív korúak ellátása IV.</vt:lpstr>
      <vt:lpstr>Az ellátórendszerben nem kötelező ellátások I.</vt:lpstr>
      <vt:lpstr>Az ellátórendszerben nem kötelező ellátások II.</vt:lpstr>
      <vt:lpstr>Az ellátórendszerből kivezetésre került ellátás  </vt:lpstr>
      <vt:lpstr>A segélyezési rendszer átalakításának összefoglalása</vt:lpstr>
      <vt:lpstr>A finanszírozási rendszer </vt:lpstr>
      <vt:lpstr>Az önkormányzatok által igénybe vehető források I.</vt:lpstr>
      <vt:lpstr>Az önkormányzatok által igénybe vehető források II.</vt:lpstr>
      <vt:lpstr>Az önkormányzatok által biztosított ellátások I.</vt:lpstr>
      <vt:lpstr>Az önkormányzatok által biztosított ellátások II.</vt:lpstr>
      <vt:lpstr>Az önkormányzatok által biztosított ellátások III.</vt:lpstr>
      <vt:lpstr>Az önkormányzatok által biztosított ellátások IV.</vt:lpstr>
      <vt:lpstr>Az önkormányzatok által biztosított ellátások V.</vt:lpstr>
      <vt:lpstr>Az önkormányzatok által biztosított ellátások VI.</vt:lpstr>
      <vt:lpstr>Az egyes települési támogatás-típusok elérhetősége a vizsgált településeken</vt:lpstr>
      <vt:lpstr>Az önkormányzatok által biztosított ellátások VII.</vt:lpstr>
      <vt:lpstr>Az önkormányzatok által biztosított ellátások IX.</vt:lpstr>
      <vt:lpstr>A települési támogatással kapcsolatos gyakorlat monitorozása I.</vt:lpstr>
      <vt:lpstr>A települési támogatással kapcsolatos gyakorlat monitorozása II.</vt:lpstr>
      <vt:lpstr>A települési támogatással kapcsolatos gyakorlat monitorozása II.</vt:lpstr>
      <vt:lpstr>A gyermekvédelmi pénzbeli és természetbeni ellátások</vt:lpstr>
      <vt:lpstr>Rendszeres gyermekvédelmi kedvezmény</vt:lpstr>
      <vt:lpstr>Gyermektartásdíj megelőlegezése</vt:lpstr>
      <vt:lpstr>Otthonteremtési támogatás</vt:lpstr>
      <vt:lpstr>A gyermekvédelmi ellátások finanszírozása</vt:lpstr>
      <vt:lpstr>2016. évi irányok</vt:lpstr>
      <vt:lpstr>Köszönöm a figyelmet!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Kori</dc:creator>
  <cp:lastModifiedBy>Helikon 3</cp:lastModifiedBy>
  <cp:revision>241</cp:revision>
  <dcterms:created xsi:type="dcterms:W3CDTF">2010-06-15T13:49:13Z</dcterms:created>
  <dcterms:modified xsi:type="dcterms:W3CDTF">2015-09-16T16:33:16Z</dcterms:modified>
</cp:coreProperties>
</file>