
<file path=[Content_Types].xml><?xml version="1.0" encoding="utf-8"?>
<Types xmlns="http://schemas.openxmlformats.org/package/2006/content-types"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Override PartName="/ppt/charts/style11.xml" ContentType="application/vnd.ms-office.chart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olors10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charts/colors5.xml" ContentType="application/vnd.ms-office.chartcolorstyle+xml"/>
  <Override PartName="/ppt/charts/style10.xml" ContentType="application/vnd.ms-office.chart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charts/colors8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2" r:id="rId3"/>
    <p:sldId id="260" r:id="rId4"/>
    <p:sldId id="265" r:id="rId5"/>
    <p:sldId id="273" r:id="rId6"/>
    <p:sldId id="276" r:id="rId7"/>
    <p:sldId id="268" r:id="rId8"/>
    <p:sldId id="280" r:id="rId9"/>
    <p:sldId id="282" r:id="rId10"/>
    <p:sldId id="285" r:id="rId11"/>
    <p:sldId id="278" r:id="rId12"/>
    <p:sldId id="279" r:id="rId13"/>
    <p:sldId id="283" r:id="rId14"/>
    <p:sldId id="266" r:id="rId15"/>
    <p:sldId id="281" r:id="rId16"/>
    <p:sldId id="284" r:id="rId17"/>
    <p:sldId id="269" r:id="rId18"/>
    <p:sldId id="274" r:id="rId19"/>
    <p:sldId id="271" r:id="rId20"/>
    <p:sldId id="277" r:id="rId21"/>
    <p:sldId id="263" r:id="rId22"/>
  </p:sldIdLst>
  <p:sldSz cx="9144000" cy="6858000" type="screen4x3"/>
  <p:notesSz cx="6735763" cy="98663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8FA3"/>
    <a:srgbClr val="8C9CAE"/>
    <a:srgbClr val="8596A9"/>
    <a:srgbClr val="8E9EB0"/>
    <a:srgbClr val="CBD3DB"/>
    <a:srgbClr val="788BA0"/>
    <a:srgbClr val="617489"/>
    <a:srgbClr val="6F8399"/>
    <a:srgbClr val="C5C5C5"/>
    <a:srgbClr val="5C8C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68" autoAdjust="0"/>
    <p:restoredTop sz="94660"/>
  </p:normalViewPr>
  <p:slideViewPr>
    <p:cSldViewPr>
      <p:cViewPr varScale="1">
        <p:scale>
          <a:sx n="73" d="100"/>
          <a:sy n="73" d="100"/>
        </p:scale>
        <p:origin x="-8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munkalap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Office_Excel_munkalap10.xlsx"/><Relationship Id="rId1" Type="http://schemas.openxmlformats.org/officeDocument/2006/relationships/themeOverride" Target="../theme/themeOverride10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Office_Excel_munkalap11.xlsx"/><Relationship Id="rId1" Type="http://schemas.openxmlformats.org/officeDocument/2006/relationships/themeOverride" Target="../theme/themeOverride11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Microsoft_Office_Excel_munkalap12.xlsx"/><Relationship Id="rId1" Type="http://schemas.openxmlformats.org/officeDocument/2006/relationships/themeOverride" Target="../theme/themeOverride12.xml"/><Relationship Id="rId4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Office_Excel_munkalap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Office_Excel_munkalap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Office_Excel_munkalap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Office_Excel_munkalap5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Office_Excel_munkalap6.xlsx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Office_Excel_munkalap7.xlsx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Office_Excel_munkalap8.xlsx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Office_Excel_munkalap9.xlsx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Diagramcím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gradFill flip="none" rotWithShape="1">
      <a:gsLst>
        <a:gs pos="0">
          <a:schemeClr val="tx2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  <a:gs pos="55000">
          <a:schemeClr val="tx2">
            <a:lumMod val="75000"/>
          </a:schemeClr>
        </a:gs>
        <a:gs pos="34000">
          <a:schemeClr val="tx2">
            <a:lumMod val="75000"/>
          </a:schemeClr>
        </a:gs>
      </a:gsLst>
      <a:lin ang="1980000" scaled="0"/>
      <a:tileRect/>
    </a:gradFill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hu-H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Diagramcím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gradFill flip="none" rotWithShape="1">
      <a:gsLst>
        <a:gs pos="0">
          <a:schemeClr val="tx2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  <a:gs pos="55000">
          <a:schemeClr val="tx2">
            <a:lumMod val="75000"/>
          </a:schemeClr>
        </a:gs>
        <a:gs pos="34000">
          <a:schemeClr val="tx2">
            <a:lumMod val="75000"/>
          </a:schemeClr>
        </a:gs>
      </a:gsLst>
      <a:lin ang="1980000" scaled="0"/>
      <a:tileRect/>
    </a:gradFill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hu-H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Diagramcím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gradFill flip="none" rotWithShape="1">
      <a:gsLst>
        <a:gs pos="0">
          <a:schemeClr val="tx2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  <a:gs pos="55000">
          <a:schemeClr val="tx2">
            <a:lumMod val="75000"/>
          </a:schemeClr>
        </a:gs>
        <a:gs pos="34000">
          <a:schemeClr val="tx2">
            <a:lumMod val="75000"/>
          </a:schemeClr>
        </a:gs>
      </a:gsLst>
      <a:lin ang="1980000" scaled="0"/>
      <a:tileRect/>
    </a:gradFill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hu-H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Diagramcím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gradFill flip="none" rotWithShape="1">
      <a:gsLst>
        <a:gs pos="0">
          <a:schemeClr val="tx2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  <a:gs pos="55000">
          <a:schemeClr val="tx2">
            <a:lumMod val="75000"/>
          </a:schemeClr>
        </a:gs>
        <a:gs pos="34000">
          <a:schemeClr val="tx2">
            <a:lumMod val="75000"/>
          </a:schemeClr>
        </a:gs>
      </a:gsLst>
      <a:lin ang="1980000" scaled="0"/>
      <a:tileRect/>
    </a:gradFill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hu-H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Diagramcím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gradFill flip="none" rotWithShape="1">
      <a:gsLst>
        <a:gs pos="0">
          <a:schemeClr val="tx2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  <a:gs pos="55000">
          <a:schemeClr val="tx2">
            <a:lumMod val="75000"/>
          </a:schemeClr>
        </a:gs>
        <a:gs pos="34000">
          <a:schemeClr val="tx2">
            <a:lumMod val="75000"/>
          </a:schemeClr>
        </a:gs>
      </a:gsLst>
      <a:lin ang="1980000" scaled="0"/>
      <a:tileRect/>
    </a:gradFill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hu-H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Diagramcím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gradFill flip="none" rotWithShape="1">
      <a:gsLst>
        <a:gs pos="0">
          <a:schemeClr val="tx2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  <a:gs pos="55000">
          <a:schemeClr val="tx2">
            <a:lumMod val="75000"/>
          </a:schemeClr>
        </a:gs>
        <a:gs pos="34000">
          <a:schemeClr val="tx2">
            <a:lumMod val="75000"/>
          </a:schemeClr>
        </a:gs>
      </a:gsLst>
      <a:lin ang="1980000" scaled="0"/>
      <a:tileRect/>
    </a:gradFill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hu-H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Diagramcím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gradFill flip="none" rotWithShape="1">
      <a:gsLst>
        <a:gs pos="0">
          <a:schemeClr val="tx2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  <a:gs pos="55000">
          <a:schemeClr val="tx2">
            <a:lumMod val="75000"/>
          </a:schemeClr>
        </a:gs>
        <a:gs pos="34000">
          <a:schemeClr val="tx2">
            <a:lumMod val="75000"/>
          </a:schemeClr>
        </a:gs>
      </a:gsLst>
      <a:lin ang="1980000" scaled="0"/>
      <a:tileRect/>
    </a:gradFill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hu-H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Diagramcím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gradFill flip="none" rotWithShape="1">
      <a:gsLst>
        <a:gs pos="0">
          <a:schemeClr val="tx2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  <a:gs pos="55000">
          <a:schemeClr val="tx2">
            <a:lumMod val="75000"/>
          </a:schemeClr>
        </a:gs>
        <a:gs pos="34000">
          <a:schemeClr val="tx2">
            <a:lumMod val="75000"/>
          </a:schemeClr>
        </a:gs>
      </a:gsLst>
      <a:lin ang="1980000" scaled="0"/>
      <a:tileRect/>
    </a:gradFill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hu-H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Diagramcím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gradFill flip="none" rotWithShape="1">
      <a:gsLst>
        <a:gs pos="0">
          <a:schemeClr val="tx2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  <a:gs pos="55000">
          <a:schemeClr val="tx2">
            <a:lumMod val="75000"/>
          </a:schemeClr>
        </a:gs>
        <a:gs pos="34000">
          <a:schemeClr val="tx2">
            <a:lumMod val="75000"/>
          </a:schemeClr>
        </a:gs>
      </a:gsLst>
      <a:lin ang="1980000" scaled="0"/>
      <a:tileRect/>
    </a:gradFill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hu-H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Diagramcím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gradFill flip="none" rotWithShape="1">
      <a:gsLst>
        <a:gs pos="0">
          <a:schemeClr val="tx2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  <a:gs pos="55000">
          <a:schemeClr val="tx2">
            <a:lumMod val="75000"/>
          </a:schemeClr>
        </a:gs>
        <a:gs pos="34000">
          <a:schemeClr val="tx2">
            <a:lumMod val="75000"/>
          </a:schemeClr>
        </a:gs>
      </a:gsLst>
      <a:lin ang="1980000" scaled="0"/>
      <a:tileRect/>
    </a:gradFill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hu-H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Diagramcím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gradFill flip="none" rotWithShape="1">
      <a:gsLst>
        <a:gs pos="0">
          <a:schemeClr val="tx2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  <a:gs pos="55000">
          <a:schemeClr val="tx2">
            <a:lumMod val="75000"/>
          </a:schemeClr>
        </a:gs>
        <a:gs pos="34000">
          <a:schemeClr val="tx2">
            <a:lumMod val="75000"/>
          </a:schemeClr>
        </a:gs>
      </a:gsLst>
      <a:lin ang="1980000" scaled="0"/>
      <a:tileRect/>
    </a:gradFill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hu-H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hu-HU"/>
              <a:t>Diagramcím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</c:chart>
  <c:spPr>
    <a:gradFill flip="none" rotWithShape="1">
      <a:gsLst>
        <a:gs pos="0">
          <a:schemeClr val="tx2">
            <a:lumMod val="20000"/>
            <a:lumOff val="80000"/>
          </a:schemeClr>
        </a:gs>
        <a:gs pos="100000">
          <a:schemeClr val="tx2">
            <a:lumMod val="20000"/>
            <a:lumOff val="80000"/>
          </a:schemeClr>
        </a:gs>
        <a:gs pos="55000">
          <a:schemeClr val="tx2">
            <a:lumMod val="75000"/>
          </a:schemeClr>
        </a:gs>
        <a:gs pos="34000">
          <a:schemeClr val="tx2">
            <a:lumMod val="75000"/>
          </a:schemeClr>
        </a:gs>
      </a:gsLst>
      <a:lin ang="1980000" scaled="0"/>
      <a:tileRect/>
    </a:gradFill>
    <a:ln>
      <a:noFill/>
    </a:ln>
    <a:effectLst/>
  </c:spPr>
  <c:txPr>
    <a:bodyPr/>
    <a:lstStyle/>
    <a:p>
      <a:pPr>
        <a:defRPr baseline="0">
          <a:solidFill>
            <a:schemeClr val="bg1"/>
          </a:solidFill>
        </a:defRPr>
      </a:pPr>
      <a:endParaRPr lang="hu-H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356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hu-HU" altLang="hu-HU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408" y="0"/>
            <a:ext cx="2919355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hu-HU" altLang="hu-HU"/>
          </a:p>
        </p:txBody>
      </p:sp>
      <p:sp>
        <p:nvSpPr>
          <p:cNvPr id="102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997"/>
            <a:ext cx="2919356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hu-HU" altLang="hu-HU"/>
          </a:p>
        </p:txBody>
      </p:sp>
      <p:sp>
        <p:nvSpPr>
          <p:cNvPr id="102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408" y="9372997"/>
            <a:ext cx="2919355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AC3B9F73-3D74-4866-A813-A1776BF18C1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4156012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356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hu-HU" altLang="hu-H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408" y="0"/>
            <a:ext cx="2919355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hu-HU" altLang="hu-H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627" y="4686499"/>
            <a:ext cx="49385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997"/>
            <a:ext cx="2919356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hu-HU" altLang="hu-H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408" y="9372997"/>
            <a:ext cx="2919355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09C98799-543B-402C-990C-C3125002153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2425575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2924175"/>
            <a:ext cx="79184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600" b="1">
                <a:solidFill>
                  <a:srgbClr val="993300"/>
                </a:solidFill>
              </a:defRPr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76600" y="6453188"/>
            <a:ext cx="2743200" cy="252412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400800"/>
            <a:ext cx="2598738" cy="533400"/>
          </a:xfrm>
        </p:spPr>
        <p:txBody>
          <a:bodyPr/>
          <a:lstStyle>
            <a:lvl1pPr>
              <a:defRPr>
                <a:solidFill>
                  <a:srgbClr val="000064"/>
                </a:solidFill>
              </a:defRPr>
            </a:lvl1pPr>
          </a:lstStyle>
          <a:p>
            <a:fld id="{CA5A6C5F-EB4F-43AA-B746-6F39E72C9AFB}" type="datetime4">
              <a:rPr lang="hu-HU" altLang="hu-HU"/>
              <a:pPr/>
              <a:t>2015. szeptember 16.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09FB59-E93A-4454-A49A-6C69AF68343A}" type="datetime4">
              <a:rPr lang="hu-HU" altLang="hu-HU"/>
              <a:pPr/>
              <a:t>2015. szeptember 16.</a:t>
            </a:fld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9F8AD-4740-4413-8EA6-E4F9A1A35FF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45689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DFF98-7503-4CD6-A45D-6A76BBE9B42C}" type="datetime4">
              <a:rPr lang="hu-HU" altLang="hu-HU"/>
              <a:pPr/>
              <a:t>2015. szeptember 16.</a:t>
            </a:fld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341B7-9713-4478-AA26-07739FE08F0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99989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44852-0BF7-4ED2-9A64-4BDB8B0829D1}" type="datetime4">
              <a:rPr lang="hu-HU" altLang="hu-HU"/>
              <a:pPr/>
              <a:t>2015. szeptember 16.</a:t>
            </a:fld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EDA74-C5B9-4E11-8407-16838BAAB82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228336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DCAC0F-698D-475D-90A1-47A1D9509D06}" type="datetime4">
              <a:rPr lang="hu-HU" altLang="hu-HU"/>
              <a:pPr/>
              <a:t>2015. szeptember 16.</a:t>
            </a:fld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D8229-BB40-4EC9-B9CF-0791CF1345C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84276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0F8631-F347-4525-ACAC-51F0FAA3AB8E}" type="datetime4">
              <a:rPr lang="hu-HU" altLang="hu-HU"/>
              <a:pPr/>
              <a:t>2015. szeptember 16.</a:t>
            </a:fld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78F4-1815-4207-8067-FFD45843ABF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6047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2322C-9CEB-4A48-8790-7FCA477199A1}" type="datetime4">
              <a:rPr lang="hu-HU" altLang="hu-HU"/>
              <a:pPr/>
              <a:t>2015. szeptember 16.</a:t>
            </a:fld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44460-AD30-4E6D-AB60-61507D43BA3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18090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51ABE2-64B3-4DDB-92DA-B68404FBFDC9}" type="datetime4">
              <a:rPr lang="hu-HU" altLang="hu-HU"/>
              <a:pPr/>
              <a:t>2015. szeptember 16.</a:t>
            </a:fld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41EFE-3AC3-4460-A88B-ABCE96AC580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293943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4777D-7409-45A3-841F-8E654D30CC1D}" type="datetime4">
              <a:rPr lang="hu-HU" altLang="hu-HU"/>
              <a:pPr/>
              <a:t>2015. szeptember 16.</a:t>
            </a:fld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28CCC-3F99-4E08-BD84-54E71E483CA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211748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F88F8-D913-4A7F-85A7-4D5A9D045803}" type="datetime4">
              <a:rPr lang="hu-HU" altLang="hu-HU"/>
              <a:pPr/>
              <a:t>2015. szeptember 16.</a:t>
            </a:fld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EFD3D-3459-4F83-84FB-4E7A167AC4C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304646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617F7E-00D5-4D0C-BC9E-B12A196716D4}" type="datetime4">
              <a:rPr lang="hu-HU" altLang="hu-HU"/>
              <a:pPr/>
              <a:t>2015. szeptember 16.</a:t>
            </a:fld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1583C-769B-46D4-B2F3-DFC2C0FE3F7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2591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00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000076"/>
                </a:solidFill>
              </a:defRPr>
            </a:lvl1pPr>
          </a:lstStyle>
          <a:p>
            <a:fld id="{62A17165-E2E4-44B7-9619-65FC1AB06F82}" type="datetime4">
              <a:rPr lang="hu-HU" altLang="hu-HU"/>
              <a:pPr/>
              <a:t>2015. szeptember 16.</a:t>
            </a:fld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400800"/>
            <a:ext cx="26797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920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4"/>
                </a:solidFill>
              </a:defRPr>
            </a:lvl1pPr>
          </a:lstStyle>
          <a:p>
            <a:fld id="{2AA34A67-68F3-4005-B193-900466E773E4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547813" y="2060575"/>
            <a:ext cx="561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>
              <a:latin typeface="Arial Unicode MS" panose="020B060402020202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image" Target="../media/image32.gif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chart" Target="../charts/chart10.xml"/><Relationship Id="rId7" Type="http://schemas.openxmlformats.org/officeDocument/2006/relationships/image" Target="../media/image5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44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472808"/>
            <a:ext cx="2598738" cy="340568"/>
          </a:xfrm>
        </p:spPr>
        <p:txBody>
          <a:bodyPr/>
          <a:lstStyle/>
          <a:p>
            <a:fld id="{6795C466-2746-4BCE-8FDB-87C0FEC0733F}" type="datetime4">
              <a:rPr lang="hu-HU" altLang="hu-HU" sz="1400" smtClean="0"/>
              <a:pPr/>
              <a:t>2015. szeptember 16.</a:t>
            </a:fld>
            <a:endParaRPr lang="hu-HU" altLang="hu-HU" sz="1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lum bright="40000" contrast="-40000"/>
          </a:blip>
          <a:srcRect l="6350" t="5985" r="12698" b="6475"/>
          <a:stretch/>
        </p:blipFill>
        <p:spPr>
          <a:xfrm>
            <a:off x="4860033" y="548679"/>
            <a:ext cx="3744416" cy="572675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996952"/>
            <a:ext cx="6126832" cy="19442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altLang="hu-HU" sz="2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önkormányzati ellenőrzések tapasztalatai,</a:t>
            </a:r>
            <a:br>
              <a:rPr lang="hu-HU" altLang="hu-HU" sz="2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2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szabályszerű működés támogatása kitekintéssel </a:t>
            </a:r>
            <a:br>
              <a:rPr lang="hu-HU" altLang="hu-HU" sz="2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z="25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„önteszt rendszer”</a:t>
            </a:r>
            <a:r>
              <a:rPr lang="hu-HU" altLang="hu-HU" sz="25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-re</a:t>
            </a:r>
            <a:endParaRPr lang="hu-HU" altLang="hu-HU" sz="25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860033" y="5661248"/>
            <a:ext cx="374441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Benedek Mária felügyeleti vezető</a:t>
            </a:r>
          </a:p>
          <a:p>
            <a:pPr algn="ctr"/>
            <a:r>
              <a:rPr lang="hu-HU" sz="14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Állami Számvevőszék</a:t>
            </a:r>
            <a:endParaRPr lang="hu-HU" sz="1400" i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1.staticflickr.com/9/8375/8550936847_374193fb9d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924" y="1627820"/>
            <a:ext cx="3095028" cy="214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zöveg helye 2"/>
          <p:cNvSpPr txBox="1">
            <a:spLocks/>
          </p:cNvSpPr>
          <p:nvPr/>
        </p:nvSpPr>
        <p:spPr>
          <a:xfrm>
            <a:off x="628649" y="1320043"/>
            <a:ext cx="7894311" cy="2448950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49" y="401440"/>
            <a:ext cx="7886700" cy="543595"/>
          </a:xfrm>
        </p:spPr>
        <p:txBody>
          <a:bodyPr/>
          <a:lstStyle/>
          <a:p>
            <a:pPr algn="l"/>
            <a:r>
              <a:rPr lang="hu-HU" sz="2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Összegző számvevőszéki jelentések II.</a:t>
            </a:r>
            <a:endParaRPr lang="hu-HU" sz="2200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460-AD30-4E6D-AB60-61507D43BA3B}" type="slidenum">
              <a:rPr lang="hu-HU" altLang="hu-HU" smtClean="0"/>
              <a:pPr/>
              <a:t>10</a:t>
            </a:fld>
            <a:endParaRPr lang="hu-HU" altLang="hu-HU"/>
          </a:p>
        </p:txBody>
      </p:sp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sp>
        <p:nvSpPr>
          <p:cNvPr id="12" name="Téglalap 11"/>
          <p:cNvSpPr/>
          <p:nvPr/>
        </p:nvSpPr>
        <p:spPr>
          <a:xfrm>
            <a:off x="628649" y="1317447"/>
            <a:ext cx="7886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települési önkormányzatok </a:t>
            </a:r>
            <a:r>
              <a:rPr lang="hu-H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társulásának és feladatellátásának </a:t>
            </a:r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ellenőrzése</a:t>
            </a:r>
            <a:endParaRPr lang="hu-H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zöveg helye 2"/>
          <p:cNvSpPr txBox="1">
            <a:spLocks/>
          </p:cNvSpPr>
          <p:nvPr/>
        </p:nvSpPr>
        <p:spPr>
          <a:xfrm>
            <a:off x="632231" y="3837435"/>
            <a:ext cx="2612799" cy="311645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863600">
              <a:spcBef>
                <a:spcPts val="0"/>
              </a:spcBef>
              <a:buNone/>
            </a:pPr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Következtetések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166965596"/>
              </p:ext>
            </p:extLst>
          </p:nvPr>
        </p:nvGraphicFramePr>
        <p:xfrm>
          <a:off x="636628" y="4154883"/>
          <a:ext cx="2608402" cy="215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églalap 17"/>
          <p:cNvSpPr/>
          <p:nvPr/>
        </p:nvSpPr>
        <p:spPr>
          <a:xfrm>
            <a:off x="695298" y="4154884"/>
            <a:ext cx="248666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sz="1200" spc="-10" dirty="0">
                <a:solidFill>
                  <a:schemeClr val="bg1"/>
                </a:solidFill>
                <a:latin typeface="+mn-lt"/>
              </a:rPr>
              <a:t>A számon kérhető kritériumok hiánya, a társulási megállapodások és a belső szabályzatok tartalmi hiányosságai, illetve az ezekből adódó működési szabálytalanságok korlátozták a társulások átlátható, összehangolt és szabályos feladatellátását. </a:t>
            </a:r>
            <a:endParaRPr lang="hu-HU" sz="1200" spc="-10" dirty="0" smtClean="0">
              <a:solidFill>
                <a:schemeClr val="bg1"/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hu-HU" sz="1050" spc="-10" dirty="0" smtClean="0">
                <a:solidFill>
                  <a:schemeClr val="bg1"/>
                </a:solidFill>
              </a:rPr>
              <a:t>Nem </a:t>
            </a:r>
            <a:r>
              <a:rPr lang="hu-HU" sz="1050" spc="-10" dirty="0">
                <a:solidFill>
                  <a:schemeClr val="bg1"/>
                </a:solidFill>
              </a:rPr>
              <a:t>igazolható vissza a </a:t>
            </a:r>
            <a:r>
              <a:rPr lang="hu-HU" sz="1050" spc="-10" dirty="0" smtClean="0">
                <a:solidFill>
                  <a:schemeClr val="bg1"/>
                </a:solidFill>
              </a:rPr>
              <a:t>gazdaságosabb </a:t>
            </a:r>
            <a:r>
              <a:rPr lang="hu-HU" sz="1050" spc="-10" dirty="0">
                <a:solidFill>
                  <a:schemeClr val="bg1"/>
                </a:solidFill>
              </a:rPr>
              <a:t>társulási </a:t>
            </a:r>
            <a:r>
              <a:rPr lang="hu-HU" sz="1050" spc="-10" dirty="0" smtClean="0">
                <a:solidFill>
                  <a:schemeClr val="bg1"/>
                </a:solidFill>
              </a:rPr>
              <a:t>feladatellátás.</a:t>
            </a:r>
          </a:p>
        </p:txBody>
      </p:sp>
      <p:sp>
        <p:nvSpPr>
          <p:cNvPr id="24" name="Szöveg helye 2"/>
          <p:cNvSpPr txBox="1">
            <a:spLocks/>
          </p:cNvSpPr>
          <p:nvPr/>
        </p:nvSpPr>
        <p:spPr>
          <a:xfrm>
            <a:off x="3419642" y="4355825"/>
            <a:ext cx="5103088" cy="1953286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1200" spc="-20" dirty="0" smtClean="0">
                <a:solidFill>
                  <a:srgbClr val="002060"/>
                </a:solidFill>
              </a:rPr>
              <a:t>intézkedjenek</a:t>
            </a:r>
            <a:r>
              <a:rPr lang="hu-HU" sz="1200" spc="-20" dirty="0">
                <a:solidFill>
                  <a:srgbClr val="002060"/>
                </a:solidFill>
              </a:rPr>
              <a:t>, hogy a társulási megállapodás tartalmazza az intézmény közös alapítása esetén az alapítói jogok gyakorlására vonatkozó részletes rendelkezéseket és a jogszabály által előírtakat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1200" spc="-20" dirty="0">
                <a:solidFill>
                  <a:srgbClr val="002060"/>
                </a:solidFill>
              </a:rPr>
              <a:t>gondoskodjanak a számviteli politika és az annak keretében elkészítendő szabályzatok aktualizálásáról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1200" spc="-20" dirty="0">
                <a:solidFill>
                  <a:srgbClr val="002060"/>
                </a:solidFill>
              </a:rPr>
              <a:t>a számviteli törvény egyes előírásainak megsértése, a beszámolás és a könyvvezetés során feltárt hiányosságok, szabálytalanságok tekintetében indítsanak munkajogi felelősség kivizsgálására irányuló eljárást, eredmény ismeretében a szükséges intézkedéseket tegyék meg</a:t>
            </a:r>
          </a:p>
          <a:p>
            <a:pPr marL="0" indent="0" defTabSz="863600">
              <a:spcBef>
                <a:spcPts val="0"/>
              </a:spcBef>
              <a:buNone/>
            </a:pPr>
            <a:endParaRPr lang="hu-HU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zöveg helye 2"/>
          <p:cNvSpPr txBox="1">
            <a:spLocks/>
          </p:cNvSpPr>
          <p:nvPr/>
        </p:nvSpPr>
        <p:spPr>
          <a:xfrm>
            <a:off x="628649" y="1668884"/>
            <a:ext cx="4475214" cy="1380961"/>
          </a:xfrm>
          <a:prstGeom prst="rect">
            <a:avLst/>
          </a:prstGeom>
          <a:noFill/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dirty="0" smtClean="0">
                <a:solidFill>
                  <a:srgbClr val="002060"/>
                </a:solidFill>
              </a:rPr>
              <a:t>Az </a:t>
            </a:r>
            <a:r>
              <a:rPr lang="hu-HU" sz="1200" dirty="0">
                <a:solidFill>
                  <a:srgbClr val="002060"/>
                </a:solidFill>
              </a:rPr>
              <a:t>ellenőrzések célja annak értékelése volt, hogy :</a:t>
            </a:r>
          </a:p>
          <a:p>
            <a:pPr marL="171450" indent="-17145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002060"/>
                </a:solidFill>
              </a:rPr>
              <a:t>a települési önkormányzatok által megkötött társulási megállapodások, a társulások működése szabályos volt-e</a:t>
            </a:r>
          </a:p>
          <a:p>
            <a:pPr marL="171450" indent="-17145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002060"/>
                </a:solidFill>
              </a:rPr>
              <a:t>a társulások a szabályszerű feladatellátást biztosították-e</a:t>
            </a:r>
          </a:p>
          <a:p>
            <a:pPr marL="171450" indent="-171450"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002060"/>
                </a:solidFill>
              </a:rPr>
              <a:t>a korábbi ÁSZ ellenőrzések megállapításai, javaslatai hasznosultak-e</a:t>
            </a:r>
          </a:p>
          <a:p>
            <a:pPr marL="0" indent="0" algn="just" defTabSz="863600">
              <a:spcBef>
                <a:spcPts val="0"/>
              </a:spcBef>
              <a:spcAft>
                <a:spcPts val="1200"/>
              </a:spcAft>
              <a:buNone/>
            </a:pPr>
            <a:endParaRPr lang="hu-HU" sz="1100" dirty="0" smtClean="0">
              <a:solidFill>
                <a:srgbClr val="000064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5550" y="4033601"/>
            <a:ext cx="5127180" cy="402371"/>
          </a:xfrm>
          <a:prstGeom prst="rect">
            <a:avLst/>
          </a:prstGeom>
        </p:spPr>
      </p:pic>
      <p:sp>
        <p:nvSpPr>
          <p:cNvPr id="28" name="Téglalap 27"/>
          <p:cNvSpPr/>
          <p:nvPr/>
        </p:nvSpPr>
        <p:spPr>
          <a:xfrm>
            <a:off x="636628" y="3049796"/>
            <a:ext cx="4475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 társulási szervezet és ezek székhely önkormányzatainak ellenőrzése</a:t>
            </a:r>
            <a:endParaRPr lang="hu-H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567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2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2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2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2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75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75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75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75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12" grpId="0"/>
      <p:bldP spid="15" grpId="0" animBg="1"/>
      <p:bldGraphic spid="16" grpId="0">
        <p:bldAsOne/>
      </p:bldGraphic>
      <p:bldP spid="18" grpId="0" build="p"/>
      <p:bldP spid="24" grpId="0" build="p" animBg="1"/>
      <p:bldP spid="22" grpId="0" build="p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7886700" cy="543595"/>
          </a:xfrm>
        </p:spPr>
        <p:txBody>
          <a:bodyPr/>
          <a:lstStyle/>
          <a:p>
            <a:pPr algn="l"/>
            <a:r>
              <a:rPr lang="hu-HU" sz="2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önkormányzatok pénzügyi helyzetének </a:t>
            </a:r>
            <a:r>
              <a:rPr lang="hu-HU" sz="22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ellenőrzése</a:t>
            </a:r>
            <a:endParaRPr lang="hu-HU" sz="2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49" y="1181886"/>
            <a:ext cx="7888289" cy="1166994"/>
          </a:xfrm>
        </p:spPr>
        <p:txBody>
          <a:bodyPr/>
          <a:lstStyle/>
          <a:p>
            <a:pPr lvl="0" algn="just">
              <a:spcBef>
                <a:spcPts val="0"/>
              </a:spcBef>
              <a:spcAft>
                <a:spcPts val="300"/>
              </a:spcAft>
            </a:pPr>
            <a:r>
              <a:rPr lang="hu-HU" sz="1400" dirty="0" smtClean="0">
                <a:solidFill>
                  <a:srgbClr val="000064"/>
                </a:solidFill>
              </a:rPr>
              <a:t>Az ellenőrzések célja: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u-HU" sz="1200" b="0" dirty="0" smtClean="0">
                <a:solidFill>
                  <a:srgbClr val="000064"/>
                </a:solidFill>
              </a:rPr>
              <a:t>az </a:t>
            </a:r>
            <a:r>
              <a:rPr lang="hu-HU" sz="1200" b="0" dirty="0">
                <a:solidFill>
                  <a:srgbClr val="000064"/>
                </a:solidFill>
              </a:rPr>
              <a:t>önkormányzatok pénzügyi helyzetének, szabályosságának értékelése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u-HU" sz="1200" b="0" dirty="0" smtClean="0">
                <a:solidFill>
                  <a:srgbClr val="000064"/>
                </a:solidFill>
              </a:rPr>
              <a:t>a pénzügyi egyensúlyra kiható folyamatok feltárása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u-HU" sz="1200" b="0" dirty="0" smtClean="0">
                <a:solidFill>
                  <a:srgbClr val="000064"/>
                </a:solidFill>
              </a:rPr>
              <a:t>a </a:t>
            </a:r>
            <a:r>
              <a:rPr lang="hu-HU" sz="1200" b="0" dirty="0">
                <a:solidFill>
                  <a:srgbClr val="000064"/>
                </a:solidFill>
              </a:rPr>
              <a:t>pénzügyi egyensúly alakulására ható, az adósságkonszolidáció ellenére  </a:t>
            </a:r>
            <a:r>
              <a:rPr lang="hu-HU" sz="1200" b="0" dirty="0" smtClean="0">
                <a:solidFill>
                  <a:srgbClr val="000064"/>
                </a:solidFill>
              </a:rPr>
              <a:t>                                                         is </a:t>
            </a:r>
            <a:r>
              <a:rPr lang="hu-HU" sz="1200" b="0" dirty="0">
                <a:solidFill>
                  <a:srgbClr val="000064"/>
                </a:solidFill>
              </a:rPr>
              <a:t>fennálló </a:t>
            </a:r>
            <a:r>
              <a:rPr lang="hu-HU" sz="1200" b="0" dirty="0" smtClean="0">
                <a:solidFill>
                  <a:srgbClr val="000064"/>
                </a:solidFill>
              </a:rPr>
              <a:t>kockázatok beazonosítására sor kerüljön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9480" r="5557" b="2314"/>
          <a:stretch/>
        </p:blipFill>
        <p:spPr>
          <a:xfrm>
            <a:off x="4020445" y="2852935"/>
            <a:ext cx="4500703" cy="3439563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460-AD30-4E6D-AB60-61507D43BA3B}" type="slidenum">
              <a:rPr lang="hu-HU" altLang="hu-HU" smtClean="0"/>
              <a:pPr/>
              <a:t>11</a:t>
            </a:fld>
            <a:endParaRPr lang="hu-HU" altLang="hu-HU"/>
          </a:p>
        </p:txBody>
      </p:sp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/>
          <a:srcRect b="21969"/>
          <a:stretch/>
        </p:blipFill>
        <p:spPr>
          <a:xfrm>
            <a:off x="6478560" y="1164356"/>
            <a:ext cx="2036788" cy="968500"/>
          </a:xfrm>
          <a:prstGeom prst="rect">
            <a:avLst/>
          </a:prstGeom>
        </p:spPr>
      </p:pic>
      <p:sp>
        <p:nvSpPr>
          <p:cNvPr id="12" name="Szöveg helye 2"/>
          <p:cNvSpPr txBox="1">
            <a:spLocks/>
          </p:cNvSpPr>
          <p:nvPr/>
        </p:nvSpPr>
        <p:spPr>
          <a:xfrm>
            <a:off x="628649" y="2390495"/>
            <a:ext cx="3295279" cy="462441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863600">
              <a:spcBef>
                <a:spcPts val="0"/>
              </a:spcBef>
              <a:buNone/>
            </a:pPr>
            <a:endParaRPr lang="hu-HU" sz="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863600">
              <a:spcBef>
                <a:spcPts val="0"/>
              </a:spcBef>
              <a:buNone/>
            </a:pPr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Következtetések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303230365"/>
              </p:ext>
            </p:extLst>
          </p:nvPr>
        </p:nvGraphicFramePr>
        <p:xfrm>
          <a:off x="638791" y="2852937"/>
          <a:ext cx="3285137" cy="343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églalap 9"/>
          <p:cNvSpPr/>
          <p:nvPr/>
        </p:nvSpPr>
        <p:spPr>
          <a:xfrm>
            <a:off x="638791" y="2934075"/>
            <a:ext cx="328513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000" dirty="0">
                <a:solidFill>
                  <a:schemeClr val="bg1"/>
                </a:solidFill>
              </a:rPr>
              <a:t>a 2011-2013. években az önkormányzatok mindennapi működését rendező törvényi előírások, a végrehajtásra vonatkozó részletszabályok alapjaikban változtak </a:t>
            </a:r>
            <a:r>
              <a:rPr lang="hu-HU" sz="1000" dirty="0" smtClean="0">
                <a:solidFill>
                  <a:schemeClr val="bg1"/>
                </a:solidFill>
              </a:rPr>
              <a:t>meg és ezáltal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000" dirty="0" smtClean="0">
                <a:solidFill>
                  <a:schemeClr val="bg1"/>
                </a:solidFill>
              </a:rPr>
              <a:t>a </a:t>
            </a:r>
            <a:r>
              <a:rPr lang="hu-HU" sz="1000" dirty="0">
                <a:solidFill>
                  <a:schemeClr val="bg1"/>
                </a:solidFill>
              </a:rPr>
              <a:t>megszigorított gazdálkodási szabályok betarthatósága és a közszolgáltatások megfelelő színvonalú ellátása érdekében szükségessé vált az önkormányzati alrendszer pénzügyi-gazdasági alapjainak megszilárdítása, az </a:t>
            </a:r>
            <a:r>
              <a:rPr lang="hu-HU" sz="1000" dirty="0" smtClean="0">
                <a:solidFill>
                  <a:schemeClr val="bg1"/>
                </a:solidFill>
              </a:rPr>
              <a:t>adósságkonszolidáció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000" dirty="0">
                <a:solidFill>
                  <a:schemeClr val="bg1"/>
                </a:solidFill>
              </a:rPr>
              <a:t>az adósságátvállalás </a:t>
            </a:r>
            <a:r>
              <a:rPr lang="hu-HU" sz="1000" dirty="0" smtClean="0">
                <a:solidFill>
                  <a:schemeClr val="bg1"/>
                </a:solidFill>
              </a:rPr>
              <a:t>tüneti </a:t>
            </a:r>
            <a:r>
              <a:rPr lang="hu-HU" sz="1000" dirty="0">
                <a:solidFill>
                  <a:schemeClr val="bg1"/>
                </a:solidFill>
              </a:rPr>
              <a:t>kezelése volt a problémáknak, nem szüntette meg a kiváltó okokat, melyek kezelése nélkül az adósságállomány </a:t>
            </a:r>
            <a:r>
              <a:rPr lang="hu-HU" sz="1000" dirty="0" smtClean="0">
                <a:solidFill>
                  <a:schemeClr val="bg1"/>
                </a:solidFill>
              </a:rPr>
              <a:t>újratermelődik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000" dirty="0" smtClean="0">
                <a:solidFill>
                  <a:schemeClr val="bg1"/>
                </a:solidFill>
              </a:rPr>
              <a:t>a </a:t>
            </a:r>
            <a:r>
              <a:rPr lang="hu-HU" sz="1000" dirty="0">
                <a:solidFill>
                  <a:schemeClr val="bg1"/>
                </a:solidFill>
              </a:rPr>
              <a:t>pénzügyi egyensúly hosszú távú fenntartása, a likviditás folyamatos biztosítása, és mindezek által a megfelelő színvonalú, gazdaságos, hatékony és eredményes feladatellátás továbbra sem megoldott kérdés az önkormányzati alrendszer egészében</a:t>
            </a:r>
          </a:p>
        </p:txBody>
      </p:sp>
      <p:pic>
        <p:nvPicPr>
          <p:cNvPr id="1028" name="Picture 4" descr="http://valasztas.hu/ujweb/jog1/jo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66924">
            <a:off x="6156995" y="1068791"/>
            <a:ext cx="717066" cy="11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7020272" y="1648606"/>
            <a:ext cx="1406347" cy="40011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jelentés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xmlns="" val="320548485"/>
              </p:ext>
            </p:extLst>
          </p:nvPr>
        </p:nvGraphicFramePr>
        <p:xfrm>
          <a:off x="4020444" y="2390495"/>
          <a:ext cx="4494903" cy="45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églalap 16"/>
          <p:cNvSpPr/>
          <p:nvPr/>
        </p:nvSpPr>
        <p:spPr>
          <a:xfrm>
            <a:off x="4020443" y="2343791"/>
            <a:ext cx="4494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algn="ctr">
              <a:spcAft>
                <a:spcPts val="0"/>
              </a:spcAft>
            </a:pPr>
            <a:r>
              <a:rPr lang="hu-HU" sz="1200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Intézkedést igénylő megállapításon alapuló </a:t>
            </a:r>
            <a:r>
              <a:rPr lang="hu-HU" sz="120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javaslatok a kockázatok megszüntetése érdekében</a:t>
            </a:r>
            <a:endParaRPr lang="hu-HU" sz="1200" spc="-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980380" y="2326984"/>
            <a:ext cx="785793" cy="52322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78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hu-HU" sz="2800" dirty="0">
              <a:solidFill>
                <a:srgbClr val="78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728902" y="1189721"/>
            <a:ext cx="729687" cy="384721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hu-H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030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0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 animBg="1"/>
      <p:bldGraphic spid="16" grpId="0">
        <p:bldAsOne/>
      </p:bldGraphic>
      <p:bldP spid="10" grpId="0" build="p"/>
      <p:bldP spid="13" grpId="0"/>
      <p:bldGraphic spid="15" grpId="0">
        <p:bldAsOne/>
      </p:bldGraphic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doboz 16"/>
          <p:cNvSpPr txBox="1"/>
          <p:nvPr/>
        </p:nvSpPr>
        <p:spPr>
          <a:xfrm>
            <a:off x="5424617" y="3745907"/>
            <a:ext cx="2238113" cy="156966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9600" dirty="0" smtClean="0">
                <a:solidFill>
                  <a:srgbClr val="78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587</a:t>
            </a:r>
            <a:endParaRPr lang="hu-HU" sz="9600" dirty="0">
              <a:solidFill>
                <a:srgbClr val="78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zöveg helye 2"/>
          <p:cNvSpPr txBox="1">
            <a:spLocks/>
          </p:cNvSpPr>
          <p:nvPr/>
        </p:nvSpPr>
        <p:spPr>
          <a:xfrm>
            <a:off x="628649" y="2680147"/>
            <a:ext cx="3738451" cy="3701181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defTabSz="863600">
              <a:spcBef>
                <a:spcPts val="0"/>
              </a:spcBef>
              <a:buNone/>
            </a:pPr>
            <a:r>
              <a:rPr lang="hu-HU" sz="1200" dirty="0" smtClean="0">
                <a:solidFill>
                  <a:srgbClr val="002060"/>
                </a:solidFill>
              </a:rPr>
              <a:t>A három </a:t>
            </a:r>
            <a:r>
              <a:rPr lang="hu-HU" sz="1200" dirty="0">
                <a:solidFill>
                  <a:srgbClr val="002060"/>
                </a:solidFill>
              </a:rPr>
              <a:t>ellenőrzési terület értékelési kategóriák szerinti </a:t>
            </a:r>
            <a:r>
              <a:rPr lang="hu-HU" sz="1200" dirty="0" smtClean="0">
                <a:solidFill>
                  <a:srgbClr val="002060"/>
                </a:solidFill>
              </a:rPr>
              <a:t>megoszlása</a:t>
            </a:r>
            <a:endParaRPr lang="hu-HU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3595"/>
          </a:xfrm>
        </p:spPr>
        <p:txBody>
          <a:bodyPr/>
          <a:lstStyle/>
          <a:p>
            <a:pPr algn="l"/>
            <a:r>
              <a:rPr lang="hu-HU" sz="2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önkormányzatok belső kontrollrendszerének ellenőrzése</a:t>
            </a:r>
            <a:endParaRPr lang="hu-HU" sz="2200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460-AD30-4E6D-AB60-61507D43BA3B}" type="slidenum">
              <a:rPr lang="hu-HU" altLang="hu-HU" smtClean="0"/>
              <a:pPr/>
              <a:t>12</a:t>
            </a:fld>
            <a:endParaRPr lang="hu-HU" altLang="hu-HU"/>
          </a:p>
        </p:txBody>
      </p:sp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sp>
        <p:nvSpPr>
          <p:cNvPr id="10" name="Szöveg helye 2"/>
          <p:cNvSpPr>
            <a:spLocks noGrp="1"/>
          </p:cNvSpPr>
          <p:nvPr>
            <p:ph type="body" idx="1"/>
          </p:nvPr>
        </p:nvSpPr>
        <p:spPr>
          <a:xfrm>
            <a:off x="628650" y="1124744"/>
            <a:ext cx="7886700" cy="1408191"/>
          </a:xfrm>
        </p:spPr>
        <p:txBody>
          <a:bodyPr/>
          <a:lstStyle/>
          <a:p>
            <a:pPr lvl="0" algn="just"/>
            <a:r>
              <a:rPr lang="hu-HU" sz="1400" dirty="0" smtClean="0">
                <a:solidFill>
                  <a:srgbClr val="000064"/>
                </a:solidFill>
              </a:rPr>
              <a:t>Az ellenőrzések célja: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u-HU" sz="1200" b="0" dirty="0" smtClean="0">
                <a:solidFill>
                  <a:srgbClr val="000064"/>
                </a:solidFill>
              </a:rPr>
              <a:t>javuljon </a:t>
            </a:r>
            <a:r>
              <a:rPr lang="hu-HU" sz="1200" b="0" dirty="0">
                <a:solidFill>
                  <a:srgbClr val="000064"/>
                </a:solidFill>
              </a:rPr>
              <a:t>az ellenőrzött önkormányzatok belső </a:t>
            </a:r>
            <a:r>
              <a:rPr lang="hu-HU" sz="1200" b="0" dirty="0" smtClean="0">
                <a:solidFill>
                  <a:srgbClr val="000064"/>
                </a:solidFill>
              </a:rPr>
              <a:t>kontrollrendszerének szabályozottsága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u-HU" sz="1200" b="0" dirty="0">
                <a:solidFill>
                  <a:srgbClr val="000064"/>
                </a:solidFill>
              </a:rPr>
              <a:t>j</a:t>
            </a:r>
            <a:r>
              <a:rPr lang="hu-HU" sz="1200" b="0" dirty="0" smtClean="0">
                <a:solidFill>
                  <a:srgbClr val="000064"/>
                </a:solidFill>
              </a:rPr>
              <a:t>avuljon a </a:t>
            </a:r>
            <a:r>
              <a:rPr lang="hu-HU" sz="1200" b="0" dirty="0">
                <a:solidFill>
                  <a:srgbClr val="000064"/>
                </a:solidFill>
              </a:rPr>
              <a:t>közpénzek felhasználásának </a:t>
            </a:r>
            <a:r>
              <a:rPr lang="hu-HU" sz="1200" b="0" dirty="0" smtClean="0">
                <a:solidFill>
                  <a:srgbClr val="000064"/>
                </a:solidFill>
              </a:rPr>
              <a:t>szabályozottsága, a működés megfelelősége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u-HU" sz="1200" b="0" dirty="0">
                <a:solidFill>
                  <a:srgbClr val="000064"/>
                </a:solidFill>
              </a:rPr>
              <a:t>a</a:t>
            </a:r>
            <a:r>
              <a:rPr lang="hu-HU" sz="1200" b="0" dirty="0" smtClean="0">
                <a:solidFill>
                  <a:srgbClr val="000064"/>
                </a:solidFill>
              </a:rPr>
              <a:t>z </a:t>
            </a:r>
            <a:r>
              <a:rPr lang="hu-HU" sz="1200" b="0" dirty="0">
                <a:solidFill>
                  <a:srgbClr val="000064"/>
                </a:solidFill>
              </a:rPr>
              <a:t>integritás </a:t>
            </a:r>
            <a:r>
              <a:rPr lang="hu-HU" sz="1200" b="0" dirty="0" smtClean="0">
                <a:solidFill>
                  <a:srgbClr val="000064"/>
                </a:solidFill>
              </a:rPr>
              <a:t>erősítése, prevenció, a korrupciós </a:t>
            </a:r>
            <a:r>
              <a:rPr lang="hu-HU" sz="1200" b="0" dirty="0">
                <a:solidFill>
                  <a:srgbClr val="000064"/>
                </a:solidFill>
              </a:rPr>
              <a:t>kockázatok mérséklésére alkalmas </a:t>
            </a:r>
            <a:r>
              <a:rPr lang="hu-HU" sz="1200" b="0" dirty="0" smtClean="0">
                <a:solidFill>
                  <a:srgbClr val="000064"/>
                </a:solidFill>
              </a:rPr>
              <a:t>                                    integritási </a:t>
            </a:r>
            <a:r>
              <a:rPr lang="hu-HU" sz="1200" b="0" dirty="0">
                <a:solidFill>
                  <a:srgbClr val="000064"/>
                </a:solidFill>
              </a:rPr>
              <a:t>kontrollok kiépítésének és működtetésének elősegítése</a:t>
            </a:r>
            <a:endParaRPr lang="hu-HU" sz="1200" b="0" dirty="0" smtClean="0">
              <a:solidFill>
                <a:srgbClr val="000064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u-HU" sz="1200" b="0" dirty="0" smtClean="0">
                <a:solidFill>
                  <a:srgbClr val="000064"/>
                </a:solidFill>
              </a:rPr>
              <a:t>az </a:t>
            </a:r>
            <a:r>
              <a:rPr lang="hu-HU" sz="1200" b="0" dirty="0">
                <a:solidFill>
                  <a:srgbClr val="000064"/>
                </a:solidFill>
              </a:rPr>
              <a:t>egyensúlyi helyzet fenntarthatóságának biztosítása, azaz az adósság újratermelődésének </a:t>
            </a:r>
            <a:r>
              <a:rPr lang="hu-HU" sz="1200" b="0" dirty="0" smtClean="0">
                <a:solidFill>
                  <a:srgbClr val="000064"/>
                </a:solidFill>
              </a:rPr>
              <a:t>megakadályozása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1928" y="792107"/>
            <a:ext cx="1583422" cy="144016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480" y="3316719"/>
            <a:ext cx="1591374" cy="137271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855" y="3316862"/>
            <a:ext cx="1588171" cy="137256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5972" y="4689431"/>
            <a:ext cx="2283804" cy="137271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2680147"/>
            <a:ext cx="3943349" cy="483015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7194366" y="1586385"/>
            <a:ext cx="1393788" cy="384721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jelentés</a:t>
            </a:r>
            <a:endParaRPr lang="hu-H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993952" y="977532"/>
            <a:ext cx="729687" cy="384721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hu-H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zöveg helye 2"/>
          <p:cNvSpPr txBox="1">
            <a:spLocks/>
          </p:cNvSpPr>
          <p:nvPr/>
        </p:nvSpPr>
        <p:spPr>
          <a:xfrm>
            <a:off x="4572000" y="3163162"/>
            <a:ext cx="3943350" cy="3218166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Aft>
                <a:spcPts val="200"/>
              </a:spcAft>
              <a:buNone/>
            </a:pPr>
            <a:r>
              <a:rPr lang="hu-HU" sz="1400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polgármestereknek címzett javaslatok</a:t>
            </a:r>
          </a:p>
          <a:p>
            <a:pPr marL="171450" lvl="0" indent="-17145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hu-HU" sz="1100" dirty="0" smtClean="0">
                <a:solidFill>
                  <a:srgbClr val="000064"/>
                </a:solidFill>
              </a:rPr>
              <a:t>feladatkörébe tartozóan a kötelezettségvállalás szabályszerű végrehajtására, </a:t>
            </a:r>
          </a:p>
          <a:p>
            <a:pPr marL="171450" lvl="0" indent="-17145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hu-HU" sz="1100" dirty="0" smtClean="0">
                <a:solidFill>
                  <a:srgbClr val="000064"/>
                </a:solidFill>
              </a:rPr>
              <a:t>a vagyonnyilatkozat-tételi kötelezettség szabályszerűségére, </a:t>
            </a:r>
          </a:p>
          <a:p>
            <a:pPr marL="171450" lvl="0" indent="-17145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hu-HU" sz="1100" dirty="0" smtClean="0">
                <a:solidFill>
                  <a:srgbClr val="000064"/>
                </a:solidFill>
              </a:rPr>
              <a:t>az önkormányzat gazdálkodásának folyamatos figyelemmel kísérésére, </a:t>
            </a:r>
          </a:p>
          <a:p>
            <a:pPr marL="171450" lvl="0" indent="-17145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hu-HU" sz="1100" dirty="0" smtClean="0">
                <a:solidFill>
                  <a:srgbClr val="000064"/>
                </a:solidFill>
              </a:rPr>
              <a:t>az ÁSZ által feltárt hiányosságok okainak polgármester általi kivizsgáltatására irányultak.</a:t>
            </a:r>
          </a:p>
          <a:p>
            <a:pPr marL="0" lvl="0" indent="0" algn="just">
              <a:spcAft>
                <a:spcPts val="200"/>
              </a:spcAft>
              <a:buNone/>
            </a:pPr>
            <a:r>
              <a:rPr lang="hu-H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jegyzőknek szóló javaslatok</a:t>
            </a:r>
          </a:p>
          <a:p>
            <a:pPr marL="171450" lvl="0" indent="-171450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C00000"/>
                </a:solidFill>
              </a:rPr>
              <a:t>a kontrollrendszer egyes területei jogszabályoknak megfelelő kiegészítésére, aktualizálására, </a:t>
            </a:r>
          </a:p>
          <a:p>
            <a:pPr marL="171450" lvl="0" indent="-17145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sz="1200" dirty="0">
                <a:solidFill>
                  <a:srgbClr val="C00000"/>
                </a:solidFill>
              </a:rPr>
              <a:t>a kulcskontrollok és a belső ellenőrzés jogszabályi előírásoknak megfelelő működtetésének biztosítására vonatkoztak.</a:t>
            </a:r>
          </a:p>
          <a:p>
            <a:pPr marL="171450" lvl="0" indent="-171450"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hu-HU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908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7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750"/>
                            </p:stCondLst>
                            <p:childTnLst>
                              <p:par>
                                <p:cTn id="5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6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75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2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7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2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7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25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77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25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275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25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775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  <p:bldP spid="2" grpId="0"/>
      <p:bldP spid="10" grpId="0" build="p"/>
      <p:bldP spid="15" grpId="0"/>
      <p:bldP spid="18" grpId="0"/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 helye 2"/>
          <p:cNvSpPr txBox="1">
            <a:spLocks/>
          </p:cNvSpPr>
          <p:nvPr/>
        </p:nvSpPr>
        <p:spPr>
          <a:xfrm>
            <a:off x="628649" y="2180983"/>
            <a:ext cx="7956383" cy="2328137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3595"/>
          </a:xfrm>
        </p:spPr>
        <p:txBody>
          <a:bodyPr/>
          <a:lstStyle/>
          <a:p>
            <a:pPr algn="l"/>
            <a:r>
              <a:rPr lang="hu-HU" sz="2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önkormányzatok belső kontrollrendszerének ellenőrzése II.</a:t>
            </a:r>
            <a:endParaRPr lang="hu-HU" sz="2200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460-AD30-4E6D-AB60-61507D43BA3B}" type="slidenum">
              <a:rPr lang="hu-HU" altLang="hu-HU" smtClean="0"/>
              <a:pPr/>
              <a:t>13</a:t>
            </a:fld>
            <a:endParaRPr lang="hu-HU" altLang="hu-HU"/>
          </a:p>
        </p:txBody>
      </p:sp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085" y="2180984"/>
            <a:ext cx="3865197" cy="232813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9836" y="2180984"/>
            <a:ext cx="3865196" cy="2328136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539552" y="2132856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2012.</a:t>
            </a:r>
            <a:endParaRPr lang="hu-H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648148" y="213594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2013.</a:t>
            </a:r>
            <a:endParaRPr lang="hu-H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zöveg helye 2"/>
          <p:cNvSpPr txBox="1">
            <a:spLocks/>
          </p:cNvSpPr>
          <p:nvPr/>
        </p:nvSpPr>
        <p:spPr>
          <a:xfrm>
            <a:off x="638789" y="1150581"/>
            <a:ext cx="6093452" cy="927043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defTabSz="863600">
              <a:spcBef>
                <a:spcPts val="0"/>
              </a:spcBef>
              <a:buNone/>
            </a:pPr>
            <a:r>
              <a:rPr lang="hu-HU" sz="1200" dirty="0" smtClean="0">
                <a:solidFill>
                  <a:srgbClr val="002060"/>
                </a:solidFill>
              </a:rPr>
              <a:t>Az </a:t>
            </a:r>
            <a:r>
              <a:rPr lang="hu-HU" sz="1200" dirty="0">
                <a:solidFill>
                  <a:srgbClr val="002060"/>
                </a:solidFill>
              </a:rPr>
              <a:t>Állami </a:t>
            </a:r>
            <a:r>
              <a:rPr lang="hu-HU" sz="1200" dirty="0" smtClean="0">
                <a:solidFill>
                  <a:srgbClr val="002060"/>
                </a:solidFill>
              </a:rPr>
              <a:t>Számvevőszék az önkormányzatok </a:t>
            </a:r>
            <a:r>
              <a:rPr lang="hu-HU" sz="1200" dirty="0">
                <a:solidFill>
                  <a:srgbClr val="002060"/>
                </a:solidFill>
              </a:rPr>
              <a:t>belső kontrollrendszerét érintő témacsoportos ellenőrzések hasznosulása érdekében a számvevőszéki tapasztalatokról, a belső kontrollrendszer, az integritás és a korrupciós kockázatok összefüggéseiről </a:t>
            </a:r>
            <a:r>
              <a:rPr lang="hu-HU" sz="1200" dirty="0" smtClean="0">
                <a:solidFill>
                  <a:srgbClr val="002060"/>
                </a:solidFill>
              </a:rPr>
              <a:t>2014. évben tanulmányt készített.</a:t>
            </a:r>
            <a:endParaRPr lang="hu-HU" sz="1200" dirty="0">
              <a:solidFill>
                <a:srgbClr val="002060"/>
              </a:solidFill>
            </a:endParaRPr>
          </a:p>
          <a:p>
            <a:pPr marL="0" indent="0" defTabSz="863600">
              <a:spcBef>
                <a:spcPts val="0"/>
              </a:spcBef>
              <a:buNone/>
            </a:pPr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1" y="882516"/>
            <a:ext cx="1850491" cy="1195109"/>
          </a:xfrm>
          <a:prstGeom prst="rect">
            <a:avLst/>
          </a:prstGeom>
        </p:spPr>
      </p:pic>
      <p:sp>
        <p:nvSpPr>
          <p:cNvPr id="25" name="Szöveg helye 2"/>
          <p:cNvSpPr txBox="1">
            <a:spLocks/>
          </p:cNvSpPr>
          <p:nvPr/>
        </p:nvSpPr>
        <p:spPr>
          <a:xfrm>
            <a:off x="642781" y="4666800"/>
            <a:ext cx="2196673" cy="1642519"/>
          </a:xfrm>
          <a:prstGeom prst="foldedCorner">
            <a:avLst/>
          </a:prstGeom>
          <a:solidFill>
            <a:srgbClr val="D6DCE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000" b="0" i="1" spc="-20" dirty="0" smtClean="0">
              <a:solidFill>
                <a:srgbClr val="002060"/>
              </a:solidFill>
            </a:endParaRP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2582" y="5578415"/>
            <a:ext cx="907090" cy="73090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53556" y="4666800"/>
            <a:ext cx="5162860" cy="325872"/>
          </a:xfrm>
          <a:prstGeom prst="downArrow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4546853" y="4678774"/>
            <a:ext cx="23762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050" spc="-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Összesített ellenőrzési tapasztalatok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3556" y="5078291"/>
            <a:ext cx="5162860" cy="123102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ts val="600"/>
              </a:spcAft>
              <a:buFontTx/>
              <a:buNone/>
            </a:pPr>
            <a:r>
              <a:rPr lang="hu-HU" altLang="hu-HU" sz="1100" b="0" dirty="0" smtClean="0">
                <a:solidFill>
                  <a:srgbClr val="000066"/>
                </a:solidFill>
              </a:rPr>
              <a:t>A </a:t>
            </a:r>
            <a:r>
              <a:rPr lang="hu-HU" altLang="hu-HU" sz="1100" b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belső kontrollrendszer </a:t>
            </a:r>
            <a:r>
              <a:rPr lang="hu-HU" altLang="hu-HU" sz="1100" b="0" dirty="0" smtClean="0">
                <a:solidFill>
                  <a:srgbClr val="000066"/>
                </a:solidFill>
              </a:rPr>
              <a:t>kialakításának hiányosságai magas kockázatot jelentenek a feladatok végrehajtásában.</a:t>
            </a:r>
          </a:p>
          <a:p>
            <a:pPr algn="ctr"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hu-HU" altLang="hu-HU" sz="1100" b="0" dirty="0" smtClean="0">
                <a:solidFill>
                  <a:srgbClr val="000066"/>
                </a:solidFill>
              </a:rPr>
              <a:t>A </a:t>
            </a:r>
            <a:r>
              <a:rPr lang="hu-HU" altLang="hu-HU" sz="1100" b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kulcskontrollok</a:t>
            </a:r>
            <a:r>
              <a:rPr lang="hu-HU" altLang="hu-HU" sz="1100" b="0" dirty="0" smtClean="0">
                <a:solidFill>
                  <a:srgbClr val="000066"/>
                </a:solidFill>
              </a:rPr>
              <a:t> (a szakmai teljesítésigazolás és az utalványok ellenjegyzése) nem működtek megfelelően.</a:t>
            </a:r>
          </a:p>
          <a:p>
            <a:pPr algn="ctr" eaLnBrk="1" hangingPunct="1">
              <a:buFontTx/>
              <a:buNone/>
            </a:pPr>
            <a:r>
              <a:rPr lang="hu-HU" altLang="hu-HU" sz="1100" b="0" dirty="0" smtClean="0">
                <a:solidFill>
                  <a:srgbClr val="000066"/>
                </a:solidFill>
              </a:rPr>
              <a:t>A </a:t>
            </a:r>
            <a:r>
              <a:rPr lang="hu-HU" altLang="hu-HU" sz="1100" b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belső ellenőrzés </a:t>
            </a:r>
            <a:r>
              <a:rPr lang="hu-HU" altLang="hu-HU" sz="1100" b="0" dirty="0" smtClean="0">
                <a:solidFill>
                  <a:srgbClr val="000066"/>
                </a:solidFill>
              </a:rPr>
              <a:t>nem tárta fel a belső kontrollrendszer kialakításának, a belső kontrollok működésének hiányosságait.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624086" y="4678103"/>
            <a:ext cx="221536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hu-HU" sz="900" i="1" spc="-20" dirty="0" smtClean="0">
                <a:solidFill>
                  <a:srgbClr val="002060"/>
                </a:solidFill>
              </a:rPr>
              <a:t>A 2012-2013</a:t>
            </a:r>
            <a:r>
              <a:rPr lang="hu-HU" sz="900" i="1" spc="-20" dirty="0">
                <a:solidFill>
                  <a:srgbClr val="002060"/>
                </a:solidFill>
              </a:rPr>
              <a:t>. évekre vonatkozóan végrehajtott belső kontrollrendszer ellenőrzések igazolták, hogy az ÁSZ ott ellenőriz, ahol hatékonyan tudja segíteni a közpénzzel való szabályszerű </a:t>
            </a:r>
            <a:r>
              <a:rPr lang="hu-HU" sz="900" i="1" spc="-20" dirty="0" smtClean="0">
                <a:solidFill>
                  <a:srgbClr val="002060"/>
                </a:solidFill>
              </a:rPr>
              <a:t>gazdálkodást, amelyhez hozzájárult az </a:t>
            </a:r>
          </a:p>
          <a:p>
            <a:pPr marL="985838" lvl="0" algn="just">
              <a:spcBef>
                <a:spcPts val="600"/>
              </a:spcBef>
              <a:spcAft>
                <a:spcPts val="0"/>
              </a:spcAft>
            </a:pPr>
            <a:r>
              <a:rPr lang="hu-HU" sz="900" b="1" i="1" spc="-20" dirty="0" smtClean="0">
                <a:solidFill>
                  <a:srgbClr val="002060"/>
                </a:solidFill>
              </a:rPr>
              <a:t>ellenőrzöttek kockázatalapon történő kiválasztása.</a:t>
            </a:r>
            <a:endParaRPr lang="hu-HU" sz="900" b="1" i="1" spc="-20" dirty="0">
              <a:solidFill>
                <a:srgbClr val="00206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1801614"/>
            <a:ext cx="1585097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016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9" grpId="0"/>
      <p:bldP spid="20" grpId="0"/>
      <p:bldP spid="22" grpId="0" animBg="1"/>
      <p:bldP spid="25" grpId="0" animBg="1"/>
      <p:bldP spid="17" grpId="0"/>
      <p:bldP spid="21" grpId="0" build="p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 helye 2"/>
          <p:cNvSpPr txBox="1">
            <a:spLocks/>
          </p:cNvSpPr>
          <p:nvPr/>
        </p:nvSpPr>
        <p:spPr>
          <a:xfrm>
            <a:off x="700658" y="2709036"/>
            <a:ext cx="4398690" cy="3600284"/>
          </a:xfrm>
          <a:prstGeom prst="foldedCorner">
            <a:avLst/>
          </a:prstGeom>
          <a:solidFill>
            <a:srgbClr val="D6DCE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000" b="0" i="1" spc="-20" dirty="0" smtClean="0">
              <a:solidFill>
                <a:srgbClr val="00206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3595"/>
          </a:xfrm>
        </p:spPr>
        <p:txBody>
          <a:bodyPr/>
          <a:lstStyle/>
          <a:p>
            <a:pPr algn="l"/>
            <a:r>
              <a:rPr lang="hu-HU" sz="2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önkormányzatok vagyongazdálkodásának </a:t>
            </a:r>
            <a:r>
              <a:rPr lang="hu-HU" sz="22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ellenőrzése</a:t>
            </a:r>
            <a:endParaRPr lang="hu-HU" sz="2200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460-AD30-4E6D-AB60-61507D43BA3B}" type="slidenum">
              <a:rPr lang="hu-HU" altLang="hu-HU" smtClean="0"/>
              <a:pPr/>
              <a:t>14</a:t>
            </a:fld>
            <a:endParaRPr lang="hu-HU" altLang="hu-HU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sp>
        <p:nvSpPr>
          <p:cNvPr id="11" name="Szöveg helye 2"/>
          <p:cNvSpPr>
            <a:spLocks noGrp="1"/>
          </p:cNvSpPr>
          <p:nvPr>
            <p:ph type="body" idx="1"/>
          </p:nvPr>
        </p:nvSpPr>
        <p:spPr>
          <a:xfrm>
            <a:off x="628650" y="1186496"/>
            <a:ext cx="7255718" cy="1378408"/>
          </a:xfrm>
        </p:spPr>
        <p:txBody>
          <a:bodyPr/>
          <a:lstStyle/>
          <a:p>
            <a:pPr lvl="0" algn="just">
              <a:spcAft>
                <a:spcPts val="300"/>
              </a:spcAft>
            </a:pPr>
            <a:r>
              <a:rPr lang="hu-HU" sz="1400" dirty="0">
                <a:solidFill>
                  <a:srgbClr val="000064"/>
                </a:solidFill>
              </a:rPr>
              <a:t>Az ellenőrzések célja: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u-HU" sz="1200" b="0" dirty="0">
                <a:solidFill>
                  <a:srgbClr val="000064"/>
                </a:solidFill>
              </a:rPr>
              <a:t>a</a:t>
            </a:r>
            <a:r>
              <a:rPr lang="hu-HU" sz="1200" b="0" dirty="0" smtClean="0">
                <a:solidFill>
                  <a:srgbClr val="000064"/>
                </a:solidFill>
              </a:rPr>
              <a:t>z önkormányzati </a:t>
            </a:r>
            <a:r>
              <a:rPr lang="hu-HU" sz="1200" b="0" dirty="0">
                <a:solidFill>
                  <a:srgbClr val="000064"/>
                </a:solidFill>
              </a:rPr>
              <a:t>vagyon kezelésének, a vagyonnal való gazdálkodási </a:t>
            </a:r>
            <a:r>
              <a:rPr lang="hu-HU" sz="1200" b="0" dirty="0" smtClean="0">
                <a:solidFill>
                  <a:srgbClr val="000064"/>
                </a:solidFill>
              </a:rPr>
              <a:t>szabályok             betartásának nyomon követése a közpénzek átláthatósága, nyilvánossága érdekében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u-HU" sz="1200" b="0" dirty="0">
                <a:solidFill>
                  <a:srgbClr val="000064"/>
                </a:solidFill>
              </a:rPr>
              <a:t>ö</a:t>
            </a:r>
            <a:r>
              <a:rPr lang="hu-HU" sz="1200" b="0" dirty="0" smtClean="0">
                <a:solidFill>
                  <a:srgbClr val="000064"/>
                </a:solidFill>
              </a:rPr>
              <a:t>nkormányzati gazdálkodás minőségének javítása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hu-HU" sz="1200" b="0" dirty="0">
                <a:solidFill>
                  <a:srgbClr val="000064"/>
                </a:solidFill>
              </a:rPr>
              <a:t>vagyongazdálkodási tevékenység során az integritás szempontok érvényesülésének segítése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u-HU" sz="1200" b="0" dirty="0" smtClean="0">
                <a:solidFill>
                  <a:srgbClr val="000064"/>
                </a:solidFill>
              </a:rPr>
              <a:t>vagyonváltozáshoz kapcsolódó meghatározó jelentőségű döntések szabályszerűségének értékelése</a:t>
            </a:r>
          </a:p>
        </p:txBody>
      </p:sp>
      <p:sp>
        <p:nvSpPr>
          <p:cNvPr id="12" name="Szöveg helye 2"/>
          <p:cNvSpPr txBox="1">
            <a:spLocks/>
          </p:cNvSpPr>
          <p:nvPr/>
        </p:nvSpPr>
        <p:spPr>
          <a:xfrm>
            <a:off x="5364088" y="2704828"/>
            <a:ext cx="3151262" cy="364132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863600">
              <a:spcBef>
                <a:spcPts val="0"/>
              </a:spcBef>
              <a:buNone/>
            </a:pPr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Következtetések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1025329608"/>
              </p:ext>
            </p:extLst>
          </p:nvPr>
        </p:nvGraphicFramePr>
        <p:xfrm>
          <a:off x="5355754" y="3076303"/>
          <a:ext cx="3159596" cy="83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églalap 13"/>
          <p:cNvSpPr/>
          <p:nvPr/>
        </p:nvSpPr>
        <p:spPr>
          <a:xfrm>
            <a:off x="5364088" y="3091607"/>
            <a:ext cx="31512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1100" spc="-10" dirty="0" smtClean="0">
                <a:solidFill>
                  <a:schemeClr val="bg1"/>
                </a:solidFill>
              </a:rPr>
              <a:t>A </a:t>
            </a:r>
            <a:r>
              <a:rPr lang="hu-HU" sz="1100" spc="-10" dirty="0">
                <a:solidFill>
                  <a:schemeClr val="bg1"/>
                </a:solidFill>
              </a:rPr>
              <a:t>vagyongazdálkodás szabályozásának hiányossága elsősorban a települési önkormányzatoknál volt jellemző, ahol korábban az ÁSZ a belső kontrollokat nem ellenőrizte</a:t>
            </a:r>
            <a:r>
              <a:rPr lang="hu-HU" sz="1100" spc="-1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églalap 15"/>
          <p:cNvSpPr/>
          <p:nvPr/>
        </p:nvSpPr>
        <p:spPr>
          <a:xfrm>
            <a:off x="700658" y="2780928"/>
            <a:ext cx="439869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938" algn="just">
              <a:spcAft>
                <a:spcPts val="600"/>
              </a:spcAft>
              <a:tabLst>
                <a:tab pos="714375" algn="l"/>
              </a:tabLst>
            </a:pPr>
            <a:r>
              <a:rPr lang="hu-HU" sz="1400" spc="-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Megállapítások</a:t>
            </a:r>
          </a:p>
          <a:p>
            <a:pPr marL="896938" algn="just">
              <a:spcAft>
                <a:spcPts val="600"/>
              </a:spcAft>
              <a:tabLst>
                <a:tab pos="714375" algn="l"/>
              </a:tabLst>
            </a:pPr>
            <a:r>
              <a:rPr lang="hu-HU" sz="1000" spc="-10" dirty="0" smtClean="0">
                <a:solidFill>
                  <a:srgbClr val="002060"/>
                </a:solidFill>
              </a:rPr>
              <a:t>Az </a:t>
            </a:r>
            <a:r>
              <a:rPr lang="hu-HU" sz="1000" spc="-10" dirty="0">
                <a:solidFill>
                  <a:srgbClr val="002060"/>
                </a:solidFill>
              </a:rPr>
              <a:t>önkormányzatok vagyonának döntő hányadát az ingatlanok teszik ki, ezért az ingatlanok nyilvántartása megfelelőségének kiemelt szerepe van</a:t>
            </a:r>
            <a:r>
              <a:rPr lang="hu-HU" sz="1000" spc="-10" dirty="0" smtClean="0">
                <a:solidFill>
                  <a:srgbClr val="002060"/>
                </a:solidFill>
              </a:rPr>
              <a:t>.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000" spc="-10" dirty="0" smtClean="0">
                <a:solidFill>
                  <a:srgbClr val="002060"/>
                </a:solidFill>
              </a:rPr>
              <a:t>A </a:t>
            </a:r>
            <a:r>
              <a:rPr lang="hu-HU" sz="1000" spc="-10" dirty="0">
                <a:solidFill>
                  <a:srgbClr val="002060"/>
                </a:solidFill>
              </a:rPr>
              <a:t>földhivatali nyilvántartás és az önkormányzat ingatlanvagyon-katasztere közötti egyezőség teljes körűen az esetek többségében nem állt fenn. A vagyonleltározásnál hiányosságot alapvetően az üzemeltetésre, kezelésbe átadott eszközök esetében </a:t>
            </a:r>
            <a:r>
              <a:rPr lang="hu-HU" sz="1000" spc="-10" dirty="0" smtClean="0">
                <a:solidFill>
                  <a:srgbClr val="002060"/>
                </a:solidFill>
              </a:rPr>
              <a:t>tapasztalt az Állami Számvevőszék. 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000" spc="-10" dirty="0" smtClean="0">
                <a:solidFill>
                  <a:srgbClr val="002060"/>
                </a:solidFill>
              </a:rPr>
              <a:t>A </a:t>
            </a:r>
            <a:r>
              <a:rPr lang="hu-HU" sz="1000" spc="-10" dirty="0">
                <a:solidFill>
                  <a:srgbClr val="002060"/>
                </a:solidFill>
              </a:rPr>
              <a:t>nettó öt millió Ft feletti szerződéseket az önkormányzatok döntően nyilvánosságra hozták, biztosítva ezzel is az </a:t>
            </a:r>
            <a:r>
              <a:rPr lang="hu-HU" sz="1000" spc="-10" dirty="0" smtClean="0">
                <a:solidFill>
                  <a:srgbClr val="002060"/>
                </a:solidFill>
              </a:rPr>
              <a:t>átláthatóságot</a:t>
            </a:r>
            <a:r>
              <a:rPr lang="hu-HU" sz="1000" spc="-10" dirty="0">
                <a:solidFill>
                  <a:srgbClr val="002060"/>
                </a:solidFill>
              </a:rPr>
              <a:t>. Több esetben azonban az elemi beszámolók közzététele elmaradt. </a:t>
            </a:r>
            <a:endParaRPr lang="hu-HU" sz="1000" spc="-1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000" spc="-10" dirty="0" smtClean="0">
                <a:solidFill>
                  <a:srgbClr val="002060"/>
                </a:solidFill>
              </a:rPr>
              <a:t>Az </a:t>
            </a:r>
            <a:r>
              <a:rPr lang="hu-HU" sz="1000" spc="-10" dirty="0">
                <a:solidFill>
                  <a:srgbClr val="002060"/>
                </a:solidFill>
              </a:rPr>
              <a:t>önkormányzatok alapvetően szabályozták a gazdálkodási jogkörök gyakorlásának rendjét, azonban azok érvényesülése gyakran elmaradt. </a:t>
            </a:r>
            <a:endParaRPr lang="hu-HU" sz="1000" spc="-10" dirty="0" smtClean="0">
              <a:solidFill>
                <a:srgbClr val="002060"/>
              </a:solidFill>
            </a:endParaRP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1000" spc="-10" dirty="0" smtClean="0">
                <a:solidFill>
                  <a:srgbClr val="002060"/>
                </a:solidFill>
              </a:rPr>
              <a:t>Jellemző </a:t>
            </a:r>
            <a:r>
              <a:rPr lang="hu-HU" sz="1000" spc="-10" dirty="0">
                <a:solidFill>
                  <a:srgbClr val="002060"/>
                </a:solidFill>
              </a:rPr>
              <a:t>hiányosság volt, hogy a kötelezettségvállalás előtti ellenjegyzés nem történt meg, a szakmai teljesítést igazolók nem rendelkeztek felhatalmazással, a kiadás teljesítése előtt </a:t>
            </a:r>
            <a:endParaRPr lang="hu-HU" sz="1000" spc="-10" dirty="0" smtClean="0">
              <a:solidFill>
                <a:srgbClr val="002060"/>
              </a:solidFill>
            </a:endParaRPr>
          </a:p>
          <a:p>
            <a:pPr marL="180975" indent="-180975" algn="just">
              <a:spcAft>
                <a:spcPts val="0"/>
              </a:spcAft>
            </a:pPr>
            <a:r>
              <a:rPr lang="hu-HU" sz="1000" spc="-10" dirty="0" smtClean="0">
                <a:solidFill>
                  <a:srgbClr val="002060"/>
                </a:solidFill>
              </a:rPr>
              <a:t>	elmaradt </a:t>
            </a:r>
            <a:r>
              <a:rPr lang="hu-HU" sz="1000" spc="-10" dirty="0">
                <a:solidFill>
                  <a:srgbClr val="002060"/>
                </a:solidFill>
              </a:rPr>
              <a:t>az utalványozás, nem volt a kiadáshoz </a:t>
            </a:r>
            <a:r>
              <a:rPr lang="hu-HU" sz="1000" spc="-10" dirty="0" smtClean="0">
                <a:solidFill>
                  <a:srgbClr val="002060"/>
                </a:solidFill>
              </a:rPr>
              <a:t>előzetes</a:t>
            </a:r>
          </a:p>
          <a:p>
            <a:pPr marL="180975" indent="-180975" algn="just">
              <a:spcAft>
                <a:spcPts val="0"/>
              </a:spcAft>
            </a:pPr>
            <a:r>
              <a:rPr lang="hu-HU" sz="1000" spc="-10" dirty="0" smtClean="0">
                <a:solidFill>
                  <a:srgbClr val="002060"/>
                </a:solidFill>
              </a:rPr>
              <a:t>	írásbeli </a:t>
            </a:r>
            <a:r>
              <a:rPr lang="hu-HU" sz="1000" spc="-10" dirty="0">
                <a:solidFill>
                  <a:srgbClr val="002060"/>
                </a:solidFill>
              </a:rPr>
              <a:t>kötelezettségvállalás</a:t>
            </a:r>
            <a:r>
              <a:rPr lang="hu-HU" sz="1000" spc="-10" dirty="0" smtClean="0">
                <a:solidFill>
                  <a:srgbClr val="002060"/>
                </a:solidFill>
              </a:rPr>
              <a:t>.</a:t>
            </a:r>
            <a:endParaRPr lang="hu-HU" sz="1000" spc="-10" dirty="0">
              <a:solidFill>
                <a:srgbClr val="00206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286000" y="-344980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1100" dirty="0"/>
          </a:p>
        </p:txBody>
      </p:sp>
      <p:sp>
        <p:nvSpPr>
          <p:cNvPr id="18" name="Szöveg helye 2"/>
          <p:cNvSpPr>
            <a:spLocks noGrp="1"/>
          </p:cNvSpPr>
          <p:nvPr>
            <p:ph type="body" idx="1"/>
          </p:nvPr>
        </p:nvSpPr>
        <p:spPr>
          <a:xfrm>
            <a:off x="5364088" y="4694476"/>
            <a:ext cx="3151262" cy="1686852"/>
          </a:xfrm>
        </p:spPr>
        <p:txBody>
          <a:bodyPr/>
          <a:lstStyle/>
          <a:p>
            <a:pPr lvl="0" algn="ctr"/>
            <a:r>
              <a:rPr lang="hu-HU" sz="1200" b="0" dirty="0" smtClean="0">
                <a:solidFill>
                  <a:srgbClr val="000064"/>
                </a:solidFill>
              </a:rPr>
              <a:t>Ez </a:t>
            </a:r>
            <a:r>
              <a:rPr lang="hu-HU" sz="1200" b="0" dirty="0">
                <a:solidFill>
                  <a:srgbClr val="000064"/>
                </a:solidFill>
              </a:rPr>
              <a:t>is alátámasztja az ÁSZ által kijelölt hármas ellenőrzési fókusz </a:t>
            </a:r>
            <a:endParaRPr lang="hu-HU" sz="1200" b="0" dirty="0" smtClean="0">
              <a:solidFill>
                <a:srgbClr val="000064"/>
              </a:solidFill>
            </a:endParaRPr>
          </a:p>
          <a:p>
            <a:pPr lvl="0" algn="ctr"/>
            <a:endParaRPr lang="hu-HU" sz="800" b="0" dirty="0" smtClean="0">
              <a:solidFill>
                <a:srgbClr val="000064"/>
              </a:solidFill>
            </a:endParaRPr>
          </a:p>
          <a:p>
            <a:pPr lvl="0" algn="ctr"/>
            <a:r>
              <a:rPr lang="hu-HU" sz="1200" b="0" dirty="0" smtClean="0">
                <a:solidFill>
                  <a:srgbClr val="C00000"/>
                </a:solidFill>
              </a:rPr>
              <a:t>pénzügyi </a:t>
            </a:r>
            <a:r>
              <a:rPr lang="hu-HU" sz="1200" b="0" dirty="0">
                <a:solidFill>
                  <a:srgbClr val="C00000"/>
                </a:solidFill>
              </a:rPr>
              <a:t>helyzet, belső kontrollrendszer, </a:t>
            </a:r>
            <a:r>
              <a:rPr lang="hu-HU" sz="1200" b="0" dirty="0" smtClean="0">
                <a:solidFill>
                  <a:srgbClr val="C00000"/>
                </a:solidFill>
              </a:rPr>
              <a:t>vagyongazdálkodás</a:t>
            </a:r>
          </a:p>
          <a:p>
            <a:pPr lvl="0" algn="ctr"/>
            <a:endParaRPr lang="hu-HU" sz="800" b="0" dirty="0" smtClean="0">
              <a:solidFill>
                <a:srgbClr val="C00000"/>
              </a:solidFill>
            </a:endParaRPr>
          </a:p>
          <a:p>
            <a:pPr lvl="0" algn="ctr"/>
            <a:r>
              <a:rPr lang="hu-HU" sz="1200" b="0" dirty="0" smtClean="0">
                <a:solidFill>
                  <a:srgbClr val="000064"/>
                </a:solidFill>
              </a:rPr>
              <a:t>helyességét</a:t>
            </a:r>
            <a:r>
              <a:rPr lang="hu-HU" sz="1200" b="0" dirty="0">
                <a:solidFill>
                  <a:srgbClr val="000064"/>
                </a:solidFill>
              </a:rPr>
              <a:t>, hiszen e területek egységet képezve képesek fenntartható pályára állítani az önkormányzati gazdálkodást. 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6638" y="4108600"/>
            <a:ext cx="737828" cy="314139"/>
          </a:xfrm>
          <a:prstGeom prst="downArrow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4" cstate="print"/>
          <a:srcRect r="20665"/>
          <a:stretch/>
        </p:blipFill>
        <p:spPr>
          <a:xfrm>
            <a:off x="6732240" y="755043"/>
            <a:ext cx="1788908" cy="1553467"/>
          </a:xfrm>
          <a:prstGeom prst="cloud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658" y="2708920"/>
            <a:ext cx="920576" cy="792549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6858000" y="1673315"/>
            <a:ext cx="1425390" cy="40011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jelentés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636996" y="795575"/>
            <a:ext cx="729687" cy="384721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hu-H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637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25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3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7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75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4750"/>
                            </p:stCondLst>
                            <p:childTnLst>
                              <p:par>
                                <p:cTn id="1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75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25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75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11" grpId="0" build="p"/>
      <p:bldP spid="12" grpId="0" animBg="1"/>
      <p:bldGraphic spid="13" grpId="0">
        <p:bldAsOne/>
      </p:bldGraphic>
      <p:bldP spid="14" grpId="0"/>
      <p:bldP spid="16" grpId="0" build="allAtOnce"/>
      <p:bldP spid="18" grpId="0" build="p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övegdoboz 19"/>
          <p:cNvSpPr txBox="1"/>
          <p:nvPr/>
        </p:nvSpPr>
        <p:spPr>
          <a:xfrm>
            <a:off x="4968296" y="3050131"/>
            <a:ext cx="2922595" cy="156966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9600" dirty="0" smtClean="0">
                <a:solidFill>
                  <a:srgbClr val="78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1206</a:t>
            </a:r>
            <a:endParaRPr lang="hu-HU" sz="9600" dirty="0">
              <a:solidFill>
                <a:srgbClr val="78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zöveg helye 2"/>
          <p:cNvSpPr txBox="1">
            <a:spLocks/>
          </p:cNvSpPr>
          <p:nvPr/>
        </p:nvSpPr>
        <p:spPr>
          <a:xfrm>
            <a:off x="4349910" y="2746084"/>
            <a:ext cx="4159371" cy="2122788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625" indent="-174625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1050" spc="-20" dirty="0" smtClean="0">
                <a:solidFill>
                  <a:srgbClr val="002060"/>
                </a:solidFill>
              </a:rPr>
              <a:t>együttműködési megállapodással rendelkező helyi nemzetiségi önkormányzatoknál a helyi és a nemzetiségi önkormányzatok SZMSZ-ének módosítására, hogy azok tartalmazzák az együttműködési megállapodásban megfogalmazottakat</a:t>
            </a:r>
          </a:p>
          <a:p>
            <a:pPr marL="174625" indent="-174625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1050" spc="-20" dirty="0">
                <a:solidFill>
                  <a:srgbClr val="002060"/>
                </a:solidFill>
              </a:rPr>
              <a:t>ö</a:t>
            </a:r>
            <a:r>
              <a:rPr lang="hu-HU" sz="1050" spc="-20" dirty="0" smtClean="0">
                <a:solidFill>
                  <a:srgbClr val="002060"/>
                </a:solidFill>
              </a:rPr>
              <a:t>nkormányzati hivatal SZMSZ-ének módosítása a helyi nemzetiségi önkormányzatok gazdálkodási feladatainak szabályozása körében, valamint annak testületi jóváhagyására irányult</a:t>
            </a:r>
          </a:p>
          <a:p>
            <a:pPr marL="174625" indent="-174625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1050" spc="-20" dirty="0">
                <a:solidFill>
                  <a:srgbClr val="002060"/>
                </a:solidFill>
              </a:rPr>
              <a:t>h</a:t>
            </a:r>
            <a:r>
              <a:rPr lang="hu-HU" sz="1050" spc="-20" dirty="0" smtClean="0">
                <a:solidFill>
                  <a:srgbClr val="002060"/>
                </a:solidFill>
              </a:rPr>
              <a:t>elyi nemzetiségi önkormányzat gazdálkodási szabályzatának elkészítésére aktualizálására</a:t>
            </a:r>
          </a:p>
          <a:p>
            <a:pPr marL="174625" indent="-174625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1050" spc="-20" dirty="0" smtClean="0">
                <a:solidFill>
                  <a:srgbClr val="002060"/>
                </a:solidFill>
              </a:rPr>
              <a:t>pénzügyi kontrollok működésének hiányosságai megszűntetésére</a:t>
            </a:r>
          </a:p>
          <a:p>
            <a:pPr marL="174625" indent="-174625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1050" spc="-20" dirty="0">
                <a:solidFill>
                  <a:srgbClr val="002060"/>
                </a:solidFill>
              </a:rPr>
              <a:t>f</a:t>
            </a:r>
            <a:r>
              <a:rPr lang="hu-HU" sz="1050" spc="-20" dirty="0" smtClean="0">
                <a:solidFill>
                  <a:srgbClr val="002060"/>
                </a:solidFill>
              </a:rPr>
              <a:t>eladatalapú támogatás elszámolásának pótlására, képviselő-testületi  jóváhagyásra előterjesztésre</a:t>
            </a:r>
            <a:endParaRPr lang="hu-HU" sz="1000" spc="-20" dirty="0" smtClean="0">
              <a:solidFill>
                <a:srgbClr val="002060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hu-HU" sz="1200" spc="-20" dirty="0" smtClean="0">
              <a:solidFill>
                <a:srgbClr val="002060"/>
              </a:solidFill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hu-HU" sz="1200" spc="-20" dirty="0" smtClean="0">
              <a:solidFill>
                <a:srgbClr val="002060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3595"/>
          </a:xfrm>
        </p:spPr>
        <p:txBody>
          <a:bodyPr/>
          <a:lstStyle/>
          <a:p>
            <a:pPr algn="l"/>
            <a:r>
              <a:rPr lang="hu-HU" sz="2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nemzetiségi önkormányzatok gazdálkodásának ellenőrzése</a:t>
            </a:r>
            <a:endParaRPr lang="hu-HU" sz="2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124744"/>
            <a:ext cx="3733417" cy="1343712"/>
          </a:xfrm>
        </p:spPr>
        <p:txBody>
          <a:bodyPr/>
          <a:lstStyle/>
          <a:p>
            <a:pPr lvl="0" algn="just"/>
            <a:r>
              <a:rPr lang="hu-HU" sz="1400" dirty="0">
                <a:solidFill>
                  <a:srgbClr val="000064"/>
                </a:solidFill>
              </a:rPr>
              <a:t>Az ellenőrzések célja: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u-HU" sz="1200" b="0" dirty="0">
                <a:solidFill>
                  <a:srgbClr val="000064"/>
                </a:solidFill>
              </a:rPr>
              <a:t>a terület átláthatóságának, és szabályos működésének </a:t>
            </a:r>
            <a:r>
              <a:rPr lang="hu-HU" sz="1200" b="0" dirty="0" smtClean="0">
                <a:solidFill>
                  <a:srgbClr val="000064"/>
                </a:solidFill>
              </a:rPr>
              <a:t>támogatása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u-HU" sz="1200" b="0" dirty="0" smtClean="0">
                <a:solidFill>
                  <a:srgbClr val="000064"/>
                </a:solidFill>
              </a:rPr>
              <a:t>a </a:t>
            </a:r>
            <a:r>
              <a:rPr lang="hu-HU" sz="1200" b="0" dirty="0">
                <a:solidFill>
                  <a:srgbClr val="000064"/>
                </a:solidFill>
              </a:rPr>
              <a:t>nemzetiségek társadalmi beágyazottságának </a:t>
            </a:r>
            <a:r>
              <a:rPr lang="hu-HU" sz="1200" b="0" dirty="0" smtClean="0">
                <a:solidFill>
                  <a:srgbClr val="000064"/>
                </a:solidFill>
              </a:rPr>
              <a:t>erősítése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hu-HU" sz="1200" b="0" dirty="0" smtClean="0">
                <a:solidFill>
                  <a:srgbClr val="000064"/>
                </a:solidFill>
              </a:rPr>
              <a:t>külső </a:t>
            </a:r>
            <a:r>
              <a:rPr lang="hu-HU" sz="1200" b="0" dirty="0">
                <a:solidFill>
                  <a:srgbClr val="000064"/>
                </a:solidFill>
              </a:rPr>
              <a:t>kontroll és visszajelzés </a:t>
            </a:r>
            <a:r>
              <a:rPr lang="hu-HU" sz="1200" b="0" dirty="0" smtClean="0">
                <a:solidFill>
                  <a:srgbClr val="000064"/>
                </a:solidFill>
              </a:rPr>
              <a:t>hiányának pótlása</a:t>
            </a:r>
            <a:endParaRPr lang="hu-HU" sz="1200" b="0" dirty="0">
              <a:solidFill>
                <a:srgbClr val="000064"/>
              </a:solidFill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460-AD30-4E6D-AB60-61507D43BA3B}" type="slidenum">
              <a:rPr lang="hu-HU" altLang="hu-HU" smtClean="0"/>
              <a:pPr/>
              <a:t>15</a:t>
            </a:fld>
            <a:endParaRPr lang="hu-HU" altLang="hu-HU" dirty="0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9910" y="980728"/>
            <a:ext cx="4159374" cy="1341385"/>
          </a:xfrm>
          <a:prstGeom prst="rect">
            <a:avLst/>
          </a:prstGeom>
        </p:spPr>
      </p:pic>
      <p:sp>
        <p:nvSpPr>
          <p:cNvPr id="11" name="Szöveg helye 2"/>
          <p:cNvSpPr txBox="1">
            <a:spLocks/>
          </p:cNvSpPr>
          <p:nvPr/>
        </p:nvSpPr>
        <p:spPr>
          <a:xfrm>
            <a:off x="628649" y="2492896"/>
            <a:ext cx="3645037" cy="306050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863600">
              <a:spcBef>
                <a:spcPts val="0"/>
              </a:spcBef>
              <a:buNone/>
            </a:pPr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Következtetések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2408890224"/>
              </p:ext>
            </p:extLst>
          </p:nvPr>
        </p:nvGraphicFramePr>
        <p:xfrm>
          <a:off x="625616" y="2813611"/>
          <a:ext cx="3648070" cy="205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églalap 12"/>
          <p:cNvSpPr/>
          <p:nvPr/>
        </p:nvSpPr>
        <p:spPr>
          <a:xfrm>
            <a:off x="630238" y="2852936"/>
            <a:ext cx="362970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1000" spc="-10" dirty="0">
                <a:solidFill>
                  <a:schemeClr val="bg1"/>
                </a:solidFill>
              </a:rPr>
              <a:t>A hatályos törvények előírják a helyi nemzetiségi önkormányzatok és a helyi önkormányzatok képviselő-testülete által jóváhagyott együttműködési megállapodás megkötését, </a:t>
            </a:r>
            <a:r>
              <a:rPr lang="hu-HU" sz="1000" spc="-10" dirty="0" smtClean="0">
                <a:solidFill>
                  <a:schemeClr val="bg1"/>
                </a:solidFill>
              </a:rPr>
              <a:t>biztosítják </a:t>
            </a:r>
            <a:r>
              <a:rPr lang="hu-HU" sz="1000" spc="-10" dirty="0">
                <a:solidFill>
                  <a:schemeClr val="bg1"/>
                </a:solidFill>
              </a:rPr>
              <a:t>a helyi nemzetiségi önkormányzatok gazdálkodásának, működésének szabályszerű feltételrendszerét</a:t>
            </a:r>
            <a:r>
              <a:rPr lang="hu-HU" sz="1000" spc="-1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hu-HU" sz="1000" spc="-10" dirty="0" smtClean="0">
                <a:solidFill>
                  <a:schemeClr val="bg1"/>
                </a:solidFill>
              </a:rPr>
              <a:t>Az ellenőrzések tapasztalata, </a:t>
            </a:r>
            <a:r>
              <a:rPr lang="hu-HU" sz="1000" spc="-10" dirty="0">
                <a:solidFill>
                  <a:schemeClr val="bg1"/>
                </a:solidFill>
              </a:rPr>
              <a:t>hogy a nemzetiségi önkormányzatok gazdálkodásának szabályossága nagyban függ a velük együttműködési megállapodást kötő és a működési feltételeket biztosító helyi önkormányzatok gazdálkodási tevékenységét végző hivatal feladatellátásától, annak színvonalától.</a:t>
            </a:r>
            <a:endParaRPr lang="hu-HU" sz="1000" spc="-10" dirty="0" smtClean="0">
              <a:solidFill>
                <a:schemeClr val="bg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143" y="5013176"/>
            <a:ext cx="2011854" cy="128930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637998" y="4969312"/>
            <a:ext cx="5871284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050" dirty="0" smtClean="0">
                <a:solidFill>
                  <a:srgbClr val="002060"/>
                </a:solidFill>
              </a:rPr>
              <a:t>A 2013. évtől megkezdett 2014</a:t>
            </a:r>
            <a:r>
              <a:rPr lang="hu-HU" sz="1050" dirty="0">
                <a:solidFill>
                  <a:srgbClr val="002060"/>
                </a:solidFill>
              </a:rPr>
              <a:t>. első félév végéig befejezett, 155 helyi nemzetiségi önkormányzatra kiterjedő ellenőrzések tapasztalatait </a:t>
            </a:r>
            <a:r>
              <a:rPr lang="hu-HU" sz="1050" dirty="0" smtClean="0">
                <a:solidFill>
                  <a:srgbClr val="002060"/>
                </a:solidFill>
              </a:rPr>
              <a:t>feldolgozó összefoglaló tanulmány célja</a:t>
            </a:r>
            <a:r>
              <a:rPr lang="hu-HU" sz="1050" dirty="0">
                <a:solidFill>
                  <a:srgbClr val="002060"/>
                </a:solidFill>
              </a:rPr>
              <a:t>, hogy az állampolgárok, a helyi és nemzetiségi önkormányzatok, a szakmai és civil szervezetek, az országgyűlés és a kormányzati szervek szakmai alapon álló értékelést kapjanak az ÁSZ által korábban nem ellenőrzött, de a társadalmi érdeklődésre számot tartó, helyi nemzetiségi önkormányzatok működéséről, gazdálkodásáról, a nemzetiségi feladatok ellátására nyújtott közpénzek felhasználásának szabályszerűségéről. </a:t>
            </a:r>
            <a:endParaRPr lang="hu-HU" sz="1050" dirty="0" smtClean="0">
              <a:solidFill>
                <a:srgbClr val="00206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1456" y="2420888"/>
            <a:ext cx="4157826" cy="408467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4814408" y="1266699"/>
            <a:ext cx="3230372" cy="769441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 jelentés</a:t>
            </a:r>
            <a:endParaRPr lang="hu-H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9315" y="6096732"/>
            <a:ext cx="1639966" cy="274344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4349904" y="981715"/>
            <a:ext cx="755335" cy="40011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126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 animBg="1"/>
      <p:bldP spid="2" grpId="0"/>
      <p:bldP spid="3" grpId="0" build="p"/>
      <p:bldP spid="11" grpId="0" animBg="1"/>
      <p:bldGraphic spid="12" grpId="0">
        <p:bldAsOne/>
      </p:bldGraphic>
      <p:bldP spid="13" grpId="0"/>
      <p:bldP spid="7" grpId="0"/>
      <p:bldP spid="21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zöveg helye 2"/>
          <p:cNvSpPr txBox="1">
            <a:spLocks/>
          </p:cNvSpPr>
          <p:nvPr/>
        </p:nvSpPr>
        <p:spPr>
          <a:xfrm>
            <a:off x="619550" y="3042947"/>
            <a:ext cx="7877599" cy="2114243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5578434" y="4264040"/>
            <a:ext cx="954107" cy="92333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5400" dirty="0" smtClean="0">
                <a:solidFill>
                  <a:srgbClr val="78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hu-HU" sz="5400" dirty="0">
              <a:solidFill>
                <a:srgbClr val="78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Szöveg helye 2"/>
          <p:cNvSpPr txBox="1">
            <a:spLocks/>
          </p:cNvSpPr>
          <p:nvPr/>
        </p:nvSpPr>
        <p:spPr>
          <a:xfrm>
            <a:off x="3635896" y="4294868"/>
            <a:ext cx="4861252" cy="862323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lvl="0" indent="-174625" algn="just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sz="1200" spc="-10" dirty="0" smtClean="0">
                <a:solidFill>
                  <a:srgbClr val="002060"/>
                </a:solidFill>
                <a:latin typeface="Arial" panose="020B0604020202020204" pitchFamily="34" charset="0"/>
              </a:rPr>
              <a:t>Az </a:t>
            </a:r>
            <a:r>
              <a:rPr lang="hu-HU" sz="1200" spc="-10" dirty="0">
                <a:solidFill>
                  <a:srgbClr val="002060"/>
                </a:solidFill>
                <a:latin typeface="Arial" panose="020B0604020202020204" pitchFamily="34" charset="0"/>
              </a:rPr>
              <a:t>ellenőrzések megállapításai alapján a feltárt szabályozási hiányosságok, illetve a </a:t>
            </a:r>
            <a:r>
              <a:rPr lang="hu-HU" sz="1200" spc="-10" dirty="0" smtClean="0">
                <a:solidFill>
                  <a:srgbClr val="002060"/>
                </a:solidFill>
                <a:latin typeface="Arial" panose="020B0604020202020204" pitchFamily="34" charset="0"/>
              </a:rPr>
              <a:t>szabálytalan </a:t>
            </a:r>
            <a:r>
              <a:rPr lang="hu-HU" sz="1200" spc="-10" dirty="0">
                <a:solidFill>
                  <a:srgbClr val="002060"/>
                </a:solidFill>
                <a:latin typeface="Arial" panose="020B0604020202020204" pitchFamily="34" charset="0"/>
              </a:rPr>
              <a:t>gyakorlat megszüntetésére fogalmazott meg az ÁSZ javaslatokat, amelyek között meghatározó volt az önköltségszámítás megfelelő szabályozása. 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6397637" y="1761577"/>
            <a:ext cx="1040670" cy="101566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6000" dirty="0" smtClean="0">
                <a:solidFill>
                  <a:srgbClr val="78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hu-HU" sz="6000" dirty="0">
              <a:solidFill>
                <a:srgbClr val="78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Szöveg helye 2"/>
          <p:cNvSpPr txBox="1">
            <a:spLocks/>
          </p:cNvSpPr>
          <p:nvPr/>
        </p:nvSpPr>
        <p:spPr>
          <a:xfrm>
            <a:off x="619550" y="1258602"/>
            <a:ext cx="7877599" cy="1577882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714314"/>
          </a:xfrm>
        </p:spPr>
        <p:txBody>
          <a:bodyPr/>
          <a:lstStyle/>
          <a:p>
            <a:pPr algn="l"/>
            <a:r>
              <a:rPr lang="hu-HU" sz="2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sz="22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önkormányzatok </a:t>
            </a:r>
            <a:r>
              <a:rPr lang="hu-HU" sz="2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többségi tulajdonában lévő </a:t>
            </a:r>
            <a:r>
              <a:rPr lang="hu-HU" sz="22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gazdasági társaságok </a:t>
            </a:r>
            <a:r>
              <a:rPr lang="hu-HU" sz="2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közfeladat-ellátásának ellenőrzése</a:t>
            </a:r>
            <a:endParaRPr lang="hu-HU" sz="2200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460-AD30-4E6D-AB60-61507D43BA3B}" type="slidenum">
              <a:rPr lang="hu-HU" altLang="hu-HU" smtClean="0"/>
              <a:pPr/>
              <a:t>16</a:t>
            </a:fld>
            <a:endParaRPr lang="hu-HU" altLang="hu-HU" dirty="0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sp>
        <p:nvSpPr>
          <p:cNvPr id="12" name="Szöveg helye 2"/>
          <p:cNvSpPr txBox="1">
            <a:spLocks/>
          </p:cNvSpPr>
          <p:nvPr/>
        </p:nvSpPr>
        <p:spPr>
          <a:xfrm>
            <a:off x="625650" y="4149080"/>
            <a:ext cx="2938240" cy="306050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863600">
              <a:spcBef>
                <a:spcPts val="0"/>
              </a:spcBef>
              <a:buNone/>
            </a:pPr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Következtetések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545741617"/>
              </p:ext>
            </p:extLst>
          </p:nvPr>
        </p:nvGraphicFramePr>
        <p:xfrm>
          <a:off x="631683" y="4489851"/>
          <a:ext cx="2932206" cy="662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églalap 13"/>
          <p:cNvSpPr/>
          <p:nvPr/>
        </p:nvSpPr>
        <p:spPr>
          <a:xfrm>
            <a:off x="622617" y="4509120"/>
            <a:ext cx="2941272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1020" spc="-10" dirty="0" smtClean="0">
                <a:solidFill>
                  <a:schemeClr val="bg1"/>
                </a:solidFill>
              </a:rPr>
              <a:t>Az </a:t>
            </a:r>
            <a:r>
              <a:rPr lang="hu-HU" sz="1020" spc="-10" dirty="0">
                <a:solidFill>
                  <a:schemeClr val="bg1"/>
                </a:solidFill>
              </a:rPr>
              <a:t>átlátható és felelős gazdálkodáshoz elengedhetetlen a megfelelő önköltség-számítás, ami a színházak esetében hiányos </a:t>
            </a:r>
            <a:r>
              <a:rPr lang="hu-HU" sz="1020" spc="-10" dirty="0" smtClean="0">
                <a:solidFill>
                  <a:schemeClr val="bg1"/>
                </a:solidFill>
              </a:rPr>
              <a:t>volt.</a:t>
            </a:r>
          </a:p>
        </p:txBody>
      </p:sp>
      <p:sp>
        <p:nvSpPr>
          <p:cNvPr id="17" name="Szöveg helye 2"/>
          <p:cNvSpPr txBox="1">
            <a:spLocks/>
          </p:cNvSpPr>
          <p:nvPr/>
        </p:nvSpPr>
        <p:spPr>
          <a:xfrm>
            <a:off x="2267743" y="1599272"/>
            <a:ext cx="2991538" cy="305998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863600">
              <a:spcBef>
                <a:spcPts val="0"/>
              </a:spcBef>
              <a:buNone/>
            </a:pPr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Következtetések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xmlns="" val="2326824988"/>
              </p:ext>
            </p:extLst>
          </p:nvPr>
        </p:nvGraphicFramePr>
        <p:xfrm>
          <a:off x="2267743" y="1897142"/>
          <a:ext cx="2991538" cy="877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églalap 18"/>
          <p:cNvSpPr/>
          <p:nvPr/>
        </p:nvSpPr>
        <p:spPr>
          <a:xfrm>
            <a:off x="2267743" y="1921608"/>
            <a:ext cx="29915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sz="1000" spc="-10" dirty="0" smtClean="0">
                <a:solidFill>
                  <a:schemeClr val="bg1"/>
                </a:solidFill>
              </a:rPr>
              <a:t>Fontos</a:t>
            </a:r>
            <a:r>
              <a:rPr lang="hu-HU" sz="1000" spc="-10" dirty="0">
                <a:solidFill>
                  <a:schemeClr val="bg1"/>
                </a:solidFill>
              </a:rPr>
              <a:t>, hogy a közszolgáltatásban átlátható árviszonyok legyenek, amelyek alapját a helyes önköltség-meghatározás jelenti. Ennek nem voltak meg az FKF esetében a feltételei az ellenőrzött időszakban</a:t>
            </a:r>
            <a:r>
              <a:rPr lang="hu-HU" sz="1000" spc="-1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églalap 6"/>
          <p:cNvSpPr/>
          <p:nvPr/>
        </p:nvSpPr>
        <p:spPr>
          <a:xfrm>
            <a:off x="631684" y="5303530"/>
            <a:ext cx="7883633" cy="86177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hu-HU" sz="1050" dirty="0" smtClean="0">
                <a:solidFill>
                  <a:srgbClr val="002060"/>
                </a:solidFill>
              </a:rPr>
              <a:t>A Számvevőszék </a:t>
            </a:r>
            <a:r>
              <a:rPr lang="hu-HU" sz="1050" dirty="0">
                <a:solidFill>
                  <a:srgbClr val="002060"/>
                </a:solidFill>
              </a:rPr>
              <a:t>a színházak esetében is előremutató és értékteremtő ellenőrzéseket kívánt lefolytatni, hogy javaslataival támogassa az igazgatókat, hiszen egy gazdasági társaságot nem lehet ugyanúgy vezetni, mint egy költségvetési intézményt. </a:t>
            </a:r>
            <a:endParaRPr lang="hu-HU" sz="1050" dirty="0" smtClean="0">
              <a:solidFill>
                <a:srgbClr val="002060"/>
              </a:solidFill>
            </a:endParaRPr>
          </a:p>
          <a:p>
            <a:endParaRPr lang="hu-HU" sz="800" dirty="0" smtClean="0">
              <a:solidFill>
                <a:srgbClr val="002060"/>
              </a:solidFill>
            </a:endParaRPr>
          </a:p>
          <a:p>
            <a:endParaRPr lang="hu-HU" sz="1050" dirty="0" smtClean="0">
              <a:solidFill>
                <a:srgbClr val="002060"/>
              </a:solidFill>
            </a:endParaRPr>
          </a:p>
          <a:p>
            <a:r>
              <a:rPr lang="hu-HU" sz="1050" dirty="0" smtClean="0">
                <a:solidFill>
                  <a:srgbClr val="002060"/>
                </a:solidFill>
              </a:rPr>
              <a:t>Az Állami Számvevőszék az ellenőrzésein </a:t>
            </a:r>
            <a:r>
              <a:rPr lang="hu-HU" sz="1050" dirty="0">
                <a:solidFill>
                  <a:srgbClr val="002060"/>
                </a:solidFill>
              </a:rPr>
              <a:t>keresztül a feltárt hibák megszüntetését és a jobb feladatellátás támogatását segíti elő. </a:t>
            </a: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649" y="3074367"/>
            <a:ext cx="1642095" cy="1039992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617" y="1258601"/>
            <a:ext cx="1187050" cy="1025659"/>
          </a:xfrm>
          <a:prstGeom prst="rect">
            <a:avLst/>
          </a:prstGeom>
        </p:spPr>
      </p:pic>
      <p:sp>
        <p:nvSpPr>
          <p:cNvPr id="25" name="Téglalap 24"/>
          <p:cNvSpPr/>
          <p:nvPr/>
        </p:nvSpPr>
        <p:spPr>
          <a:xfrm>
            <a:off x="1809667" y="1258601"/>
            <a:ext cx="6699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Fővárosi Közterület-fenntartó </a:t>
            </a:r>
            <a:r>
              <a:rPr lang="hu-HU" sz="1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Zrt</a:t>
            </a:r>
            <a:r>
              <a:rPr lang="hu-H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10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(FKF </a:t>
            </a:r>
            <a:r>
              <a:rPr lang="hu-HU" sz="10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Zrt</a:t>
            </a:r>
            <a:r>
              <a:rPr lang="hu-HU" sz="10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2008-2012 közötti időszakot felölelő </a:t>
            </a:r>
            <a:r>
              <a:rPr lang="hu-H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ellenőrzése</a:t>
            </a:r>
          </a:p>
        </p:txBody>
      </p:sp>
      <p:sp>
        <p:nvSpPr>
          <p:cNvPr id="26" name="Téglalap 25"/>
          <p:cNvSpPr/>
          <p:nvPr/>
        </p:nvSpPr>
        <p:spPr>
          <a:xfrm>
            <a:off x="2555776" y="3159671"/>
            <a:ext cx="59413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hu-H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július 31-ig költségvetési intézményként </a:t>
            </a:r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működő</a:t>
            </a:r>
            <a:r>
              <a:rPr lang="hu-HU" sz="10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ezt </a:t>
            </a:r>
            <a:r>
              <a:rPr lang="hu-H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követően </a:t>
            </a:r>
            <a:r>
              <a:rPr lang="hu-HU" sz="10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közfeladataikat </a:t>
            </a:r>
            <a:r>
              <a:rPr lang="hu-HU" sz="10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nonprofit </a:t>
            </a:r>
            <a:r>
              <a:rPr lang="hu-HU" sz="10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Kft. formában,</a:t>
            </a:r>
            <a:r>
              <a:rPr lang="hu-HU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gazdasági társaságként működve </a:t>
            </a:r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ellátó </a:t>
            </a:r>
          </a:p>
          <a:p>
            <a:pPr algn="ctr"/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színházak ellenőrzése</a:t>
            </a:r>
            <a:endParaRPr lang="hu-H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8552" y="5745251"/>
            <a:ext cx="737828" cy="158758"/>
          </a:xfrm>
          <a:prstGeom prst="downArrow">
            <a:avLst/>
          </a:prstGeom>
        </p:spPr>
      </p:pic>
      <p:sp>
        <p:nvSpPr>
          <p:cNvPr id="32" name="Szöveg helye 2"/>
          <p:cNvSpPr txBox="1">
            <a:spLocks/>
          </p:cNvSpPr>
          <p:nvPr/>
        </p:nvSpPr>
        <p:spPr>
          <a:xfrm>
            <a:off x="5375241" y="1913362"/>
            <a:ext cx="3121908" cy="847728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spcBef>
                <a:spcPct val="0"/>
              </a:spcBef>
              <a:spcAft>
                <a:spcPts val="0"/>
              </a:spcAft>
              <a:buNone/>
            </a:pPr>
            <a:r>
              <a:rPr lang="hu-HU" sz="1000" spc="-10" dirty="0" smtClean="0">
                <a:solidFill>
                  <a:srgbClr val="002060"/>
                </a:solidFill>
                <a:latin typeface="Arial" panose="020B0604020202020204" pitchFamily="34" charset="0"/>
              </a:rPr>
              <a:t>Az </a:t>
            </a:r>
            <a:r>
              <a:rPr lang="hu-HU" sz="1000" spc="-10" dirty="0">
                <a:solidFill>
                  <a:srgbClr val="002060"/>
                </a:solidFill>
                <a:latin typeface="Arial" panose="020B0604020202020204" pitchFamily="34" charset="0"/>
              </a:rPr>
              <a:t>ellenőrzések megállapításai alapján a feltárt szabályozási hiányosságok, illetve a </a:t>
            </a:r>
            <a:r>
              <a:rPr lang="hu-HU" sz="1000" spc="-10" dirty="0" smtClean="0">
                <a:solidFill>
                  <a:srgbClr val="002060"/>
                </a:solidFill>
                <a:latin typeface="Arial" panose="020B0604020202020204" pitchFamily="34" charset="0"/>
              </a:rPr>
              <a:t>szabálytalan </a:t>
            </a:r>
            <a:r>
              <a:rPr lang="hu-HU" sz="1000" spc="-10" dirty="0">
                <a:solidFill>
                  <a:srgbClr val="002060"/>
                </a:solidFill>
                <a:latin typeface="Arial" panose="020B0604020202020204" pitchFamily="34" charset="0"/>
              </a:rPr>
              <a:t>gyakorlat megszüntetésére fogalmaztunk meg javaslatokat, amelyek között meghatározó volt az önköltségszámítás megfelelő szabályozása.</a:t>
            </a:r>
          </a:p>
          <a:p>
            <a:pPr marL="0" indent="0" defTabSz="863600">
              <a:spcBef>
                <a:spcPts val="0"/>
              </a:spcBef>
              <a:buNone/>
            </a:pPr>
            <a:endParaRPr lang="hu-H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1339" y="1581611"/>
            <a:ext cx="3145809" cy="40846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13829" y="3987827"/>
            <a:ext cx="4883319" cy="414564"/>
          </a:xfrm>
          <a:prstGeom prst="rect">
            <a:avLst/>
          </a:prstGeom>
        </p:spPr>
      </p:pic>
      <p:sp>
        <p:nvSpPr>
          <p:cNvPr id="38" name="Szövegdoboz 37"/>
          <p:cNvSpPr txBox="1"/>
          <p:nvPr/>
        </p:nvSpPr>
        <p:spPr>
          <a:xfrm>
            <a:off x="734001" y="3441542"/>
            <a:ext cx="1425390" cy="40011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jelentés</a:t>
            </a:r>
            <a:endParaRPr lang="hu-H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7183" y="2405253"/>
            <a:ext cx="1633870" cy="286537"/>
          </a:xfrm>
          <a:prstGeom prst="rect">
            <a:avLst/>
          </a:prstGeom>
        </p:spPr>
      </p:pic>
      <p:sp>
        <p:nvSpPr>
          <p:cNvPr id="30" name="Szövegdoboz 29"/>
          <p:cNvSpPr txBox="1"/>
          <p:nvPr/>
        </p:nvSpPr>
        <p:spPr>
          <a:xfrm>
            <a:off x="571673" y="1196752"/>
            <a:ext cx="729687" cy="384721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hu-H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571672" y="3033150"/>
            <a:ext cx="729687" cy="384721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hu-H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hu-H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35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7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75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2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2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75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7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7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975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175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250"/>
                            </p:stCondLst>
                            <p:childTnLst>
                              <p:par>
                                <p:cTn id="13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5" grpId="0" build="p" animBg="1"/>
      <p:bldP spid="29" grpId="0"/>
      <p:bldP spid="28" grpId="0" animBg="1"/>
      <p:bldP spid="2" grpId="0"/>
      <p:bldP spid="12" grpId="0" animBg="1"/>
      <p:bldGraphic spid="13" grpId="0">
        <p:bldAsOne/>
      </p:bldGraphic>
      <p:bldP spid="14" grpId="0"/>
      <p:bldP spid="17" grpId="0" animBg="1"/>
      <p:bldGraphic spid="18" grpId="0">
        <p:bldAsOne/>
      </p:bldGraphic>
      <p:bldP spid="19" grpId="0"/>
      <p:bldP spid="7" grpId="0" build="p" animBg="1"/>
      <p:bldP spid="25" grpId="0"/>
      <p:bldP spid="26" grpId="0"/>
      <p:bldP spid="32" grpId="0" animBg="1"/>
      <p:bldP spid="38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 helye 2"/>
          <p:cNvSpPr txBox="1">
            <a:spLocks/>
          </p:cNvSpPr>
          <p:nvPr/>
        </p:nvSpPr>
        <p:spPr>
          <a:xfrm>
            <a:off x="622771" y="1340768"/>
            <a:ext cx="1924286" cy="4824536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u-HU" sz="1400" b="1" spc="-2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u-HU" sz="1400" b="1" spc="-2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u-HU" sz="1400" b="1" spc="-2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u-HU" sz="1400" b="1" spc="-2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u-HU" sz="1400" b="1" spc="-2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u-HU" sz="1400" b="1" spc="-2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u-HU" sz="1400" b="1" spc="-2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sz="1400" b="1" spc="-20" dirty="0" smtClean="0">
                <a:solidFill>
                  <a:srgbClr val="C00000"/>
                </a:solidFill>
              </a:rPr>
              <a:t>A </a:t>
            </a:r>
            <a:r>
              <a:rPr lang="hu-HU" sz="1400" b="1" spc="-20" dirty="0">
                <a:solidFill>
                  <a:srgbClr val="C00000"/>
                </a:solidFill>
              </a:rPr>
              <a:t>közpénzt használókkal szemben alapvető elvárás </a:t>
            </a:r>
            <a:r>
              <a:rPr lang="hu-HU" sz="1400" b="1" spc="-20" dirty="0" smtClean="0">
                <a:solidFill>
                  <a:srgbClr val="C00000"/>
                </a:solidFill>
              </a:rPr>
              <a:t>az</a:t>
            </a:r>
          </a:p>
          <a:p>
            <a:pPr marL="0" indent="0" algn="ctr">
              <a:buNone/>
            </a:pPr>
            <a:endParaRPr lang="hu-HU" sz="1200" b="1" spc="-2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u-HU" sz="1200" b="1" spc="-20" dirty="0" smtClean="0">
              <a:solidFill>
                <a:srgbClr val="C00000"/>
              </a:solidFill>
            </a:endParaRPr>
          </a:p>
          <a:p>
            <a:pPr algn="ctr"/>
            <a:endParaRPr lang="hu-HU" sz="1200" b="1" spc="-2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hu-HU" sz="1200" b="1" spc="-2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sz="1400" b="1" spc="-20" dirty="0" smtClean="0">
                <a:solidFill>
                  <a:srgbClr val="C00000"/>
                </a:solidFill>
              </a:rPr>
              <a:t>módon </a:t>
            </a:r>
            <a:r>
              <a:rPr lang="hu-HU" sz="1400" b="1" spc="-20" dirty="0">
                <a:solidFill>
                  <a:srgbClr val="C00000"/>
                </a:solidFill>
              </a:rPr>
              <a:t>történő gazdálkodás az állam által </a:t>
            </a:r>
            <a:r>
              <a:rPr lang="hu-HU" sz="1400" b="1" spc="-20" dirty="0" smtClean="0">
                <a:solidFill>
                  <a:srgbClr val="C00000"/>
                </a:solidFill>
              </a:rPr>
              <a:t>biztosított </a:t>
            </a:r>
            <a:r>
              <a:rPr lang="hu-HU" sz="1400" b="1" spc="-20" dirty="0">
                <a:solidFill>
                  <a:srgbClr val="C00000"/>
                </a:solidFill>
              </a:rPr>
              <a:t>erőforrásokkal</a:t>
            </a:r>
            <a:r>
              <a:rPr lang="hu-HU" sz="1400" b="1" spc="-20" dirty="0" smtClean="0">
                <a:solidFill>
                  <a:srgbClr val="C00000"/>
                </a:solidFill>
              </a:rPr>
              <a:t>.</a:t>
            </a:r>
            <a:endParaRPr lang="hu-HU" sz="1400" b="1" spc="-2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m.cdn.blog.hu/mt/mtvsz/image/penz_tizezresek_f_tozsdeforum.h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1" y="1340768"/>
            <a:ext cx="192428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651449" y="1340768"/>
            <a:ext cx="5863901" cy="4990592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991687" y="1340768"/>
            <a:ext cx="3920139" cy="1512168"/>
          </a:xfrm>
        </p:spPr>
        <p:txBody>
          <a:bodyPr/>
          <a:lstStyle/>
          <a:p>
            <a:pPr algn="ctr"/>
            <a:endParaRPr lang="hu-HU" sz="1400" spc="-20" dirty="0" smtClean="0">
              <a:solidFill>
                <a:srgbClr val="C00000"/>
              </a:solidFill>
            </a:endParaRPr>
          </a:p>
          <a:p>
            <a:pPr algn="ctr"/>
            <a:endParaRPr lang="hu-HU" sz="1400" spc="-20" dirty="0">
              <a:solidFill>
                <a:srgbClr val="C00000"/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D3D-3459-4F83-84FB-4E7A167AC4C4}" type="slidenum">
              <a:rPr lang="hu-HU" altLang="hu-HU" smtClean="0"/>
              <a:pPr/>
              <a:t>17</a:t>
            </a:fld>
            <a:endParaRPr lang="hu-HU" alt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28650" y="365125"/>
            <a:ext cx="7886700" cy="543595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hu-HU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Önteszt rendszer az Állami Számvevőszéknél</a:t>
            </a:r>
            <a:endParaRPr lang="hu-HU" sz="2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alra-jobbra-felfelé nyíl 9"/>
          <p:cNvSpPr/>
          <p:nvPr/>
        </p:nvSpPr>
        <p:spPr>
          <a:xfrm rot="10800000">
            <a:off x="1450750" y="4293096"/>
            <a:ext cx="268327" cy="233150"/>
          </a:xfrm>
          <a:prstGeom prst="leftRight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 helye 2"/>
          <p:cNvSpPr txBox="1">
            <a:spLocks/>
          </p:cNvSpPr>
          <p:nvPr/>
        </p:nvSpPr>
        <p:spPr>
          <a:xfrm>
            <a:off x="622771" y="4149080"/>
            <a:ext cx="902495" cy="308980"/>
          </a:xfrm>
          <a:prstGeom prst="rect">
            <a:avLst/>
          </a:prstGeom>
          <a:noFill/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r>
              <a:rPr lang="hu-HU" sz="1200" b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átlátható</a:t>
            </a:r>
          </a:p>
        </p:txBody>
      </p:sp>
      <p:sp>
        <p:nvSpPr>
          <p:cNvPr id="12" name="Szöveg helye 2"/>
          <p:cNvSpPr txBox="1">
            <a:spLocks/>
          </p:cNvSpPr>
          <p:nvPr/>
        </p:nvSpPr>
        <p:spPr>
          <a:xfrm>
            <a:off x="907989" y="4509120"/>
            <a:ext cx="1353847" cy="261426"/>
          </a:xfrm>
          <a:prstGeom prst="rect">
            <a:avLst/>
          </a:prstGeom>
          <a:noFill/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r>
              <a:rPr lang="hu-HU" sz="1200" b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lszámoltatható</a:t>
            </a:r>
            <a:endParaRPr lang="hu-HU" sz="1200" b="1" dirty="0" smtClean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zöveg helye 2"/>
          <p:cNvSpPr txBox="1">
            <a:spLocks/>
          </p:cNvSpPr>
          <p:nvPr/>
        </p:nvSpPr>
        <p:spPr>
          <a:xfrm>
            <a:off x="1662309" y="4149080"/>
            <a:ext cx="893467" cy="305157"/>
          </a:xfrm>
          <a:prstGeom prst="rect">
            <a:avLst/>
          </a:prstGeom>
          <a:noFill/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r>
              <a:rPr lang="hu-HU" sz="1200" b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takarékos</a:t>
            </a:r>
          </a:p>
        </p:txBody>
      </p:sp>
      <p:sp>
        <p:nvSpPr>
          <p:cNvPr id="14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6308" y="1500879"/>
            <a:ext cx="1552553" cy="12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070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10" grpId="0" animBg="1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D3D-3459-4F83-84FB-4E7A167AC4C4}" type="slidenum">
              <a:rPr lang="hu-HU" altLang="hu-HU" smtClean="0"/>
              <a:pPr/>
              <a:t>18</a:t>
            </a:fld>
            <a:endParaRPr lang="hu-HU" alt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628650" y="365125"/>
            <a:ext cx="7886700" cy="543595"/>
          </a:xfrm>
          <a:prstGeom prst="rect">
            <a:avLst/>
          </a:prstGeom>
        </p:spPr>
        <p:txBody>
          <a:bodyPr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hu-HU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önteszt rendszer népszerűsége</a:t>
            </a:r>
            <a:endParaRPr lang="hu-HU" sz="2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49" y="1211686"/>
            <a:ext cx="1126700" cy="81685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8" name="Szöveg helye 4"/>
          <p:cNvSpPr>
            <a:spLocks noGrp="1"/>
          </p:cNvSpPr>
          <p:nvPr>
            <p:ph type="body" sz="quarter" idx="4294967295"/>
          </p:nvPr>
        </p:nvSpPr>
        <p:spPr>
          <a:xfrm>
            <a:off x="628649" y="2449036"/>
            <a:ext cx="5743551" cy="353329"/>
          </a:xfrm>
          <a:prstGeom prst="rect">
            <a:avLst/>
          </a:prstGeo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hu-H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önkormányzati önteszt támogató funkciója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2522" y="1196750"/>
            <a:ext cx="2602827" cy="160561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351" y="2942277"/>
            <a:ext cx="5741849" cy="3364845"/>
          </a:xfrm>
          <a:prstGeom prst="rect">
            <a:avLst/>
          </a:prstGeom>
        </p:spPr>
      </p:pic>
      <p:sp>
        <p:nvSpPr>
          <p:cNvPr id="28" name="Szöveg helye 2"/>
          <p:cNvSpPr txBox="1">
            <a:spLocks/>
          </p:cNvSpPr>
          <p:nvPr/>
        </p:nvSpPr>
        <p:spPr>
          <a:xfrm>
            <a:off x="6804248" y="3933056"/>
            <a:ext cx="1711101" cy="2374066"/>
          </a:xfrm>
          <a:prstGeom prst="foldedCorner">
            <a:avLst/>
          </a:prstGeom>
          <a:solidFill>
            <a:srgbClr val="D6DCE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000" b="0" i="1" spc="-20" dirty="0" smtClean="0">
              <a:solidFill>
                <a:srgbClr val="002060"/>
              </a:solidFill>
            </a:endParaRPr>
          </a:p>
        </p:txBody>
      </p:sp>
      <p:sp>
        <p:nvSpPr>
          <p:cNvPr id="20" name="Szöveg helye 3"/>
          <p:cNvSpPr txBox="1">
            <a:spLocks/>
          </p:cNvSpPr>
          <p:nvPr/>
        </p:nvSpPr>
        <p:spPr>
          <a:xfrm>
            <a:off x="6804248" y="4026566"/>
            <a:ext cx="1711100" cy="223224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100" spc="-10" dirty="0" smtClean="0">
                <a:solidFill>
                  <a:srgbClr val="002060"/>
                </a:solidFill>
              </a:rPr>
              <a:t>Az öntesztek hozzájárulnak az elmúlt több mint két évtizedben  ellenőrizetlen  területek  ellenőrzés  alá vonásához, azaz az ellenőrzési lefedettség folyamatos növeléséhez, valamint  az  Állami Számvevőszék erőforrásainak  optimális elosztásához is.</a:t>
            </a:r>
          </a:p>
        </p:txBody>
      </p:sp>
      <p:sp>
        <p:nvSpPr>
          <p:cNvPr id="41" name="Szöveg helye 2"/>
          <p:cNvSpPr txBox="1">
            <a:spLocks/>
          </p:cNvSpPr>
          <p:nvPr/>
        </p:nvSpPr>
        <p:spPr>
          <a:xfrm>
            <a:off x="628649" y="1196752"/>
            <a:ext cx="5283873" cy="921170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68400" indent="0" defTabSz="863600">
              <a:buNone/>
            </a:pPr>
            <a:endParaRPr lang="hu-HU" sz="100" dirty="0" smtClean="0">
              <a:solidFill>
                <a:srgbClr val="002060"/>
              </a:solidFill>
            </a:endParaRPr>
          </a:p>
          <a:p>
            <a:pPr marL="1168400" indent="0" algn="just" defTabSz="863600">
              <a:buNone/>
            </a:pPr>
            <a:r>
              <a:rPr lang="hu-HU" sz="1200" dirty="0" smtClean="0">
                <a:solidFill>
                  <a:srgbClr val="002060"/>
                </a:solidFill>
              </a:rPr>
              <a:t>Az </a:t>
            </a:r>
            <a:r>
              <a:rPr lang="hu-HU" sz="1200" dirty="0">
                <a:solidFill>
                  <a:srgbClr val="002060"/>
                </a:solidFill>
              </a:rPr>
              <a:t>Állami Számvevőszék által kidolgozott több fajta önellenőrző tesztek 2014. november 10-étől az ÁSZ honlapján elérhetők az érdeklődők számára.</a:t>
            </a:r>
            <a:endParaRPr lang="hu-HU" sz="1200" dirty="0" smtClean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875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build="p"/>
      <p:bldP spid="28" grpId="0" animBg="1"/>
      <p:bldP spid="20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543595"/>
          </a:xfrm>
        </p:spPr>
        <p:txBody>
          <a:bodyPr/>
          <a:lstStyle/>
          <a:p>
            <a:pPr lvl="0" algn="l"/>
            <a:r>
              <a:rPr lang="hu-HU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Az egyedülálló önteszt rendszer hasznosulása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397256"/>
            <a:ext cx="3009540" cy="447568"/>
          </a:xfrm>
        </p:spPr>
        <p:txBody>
          <a:bodyPr/>
          <a:lstStyle/>
          <a:p>
            <a:pPr algn="ctr"/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szabályos és kontrollált működés megtanulása</a:t>
            </a:r>
            <a:endParaRPr lang="hu-H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460-AD30-4E6D-AB60-61507D43BA3B}" type="slidenum">
              <a:rPr lang="hu-HU" altLang="hu-HU" smtClean="0"/>
              <a:pPr/>
              <a:t>19</a:t>
            </a:fld>
            <a:endParaRPr lang="hu-HU" altLang="hu-HU"/>
          </a:p>
        </p:txBody>
      </p:sp>
      <p:sp>
        <p:nvSpPr>
          <p:cNvPr id="18" name="Szöveg helye 2"/>
          <p:cNvSpPr txBox="1">
            <a:spLocks/>
          </p:cNvSpPr>
          <p:nvPr/>
        </p:nvSpPr>
        <p:spPr>
          <a:xfrm>
            <a:off x="630238" y="1988840"/>
            <a:ext cx="3009540" cy="4176464"/>
          </a:xfrm>
          <a:prstGeom prst="rect">
            <a:avLst/>
          </a:prstGeom>
          <a:solidFill>
            <a:srgbClr val="D6DCE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00" b="0" dirty="0">
              <a:solidFill>
                <a:srgbClr val="000064"/>
              </a:solidFill>
              <a:cs typeface="Times New Roman" panose="02020603050405020304" pitchFamily="18" charset="0"/>
            </a:endParaRPr>
          </a:p>
        </p:txBody>
      </p:sp>
      <p:pic>
        <p:nvPicPr>
          <p:cNvPr id="20" name="Picture 6" descr="http://www.randonner-leger.org/wiki/lib/exe/fetch.php?hash=a98e04&amp;w=60&amp;media=http%3A%2F%2Fwww.randonner-leger.org%2Fforum%2Fimg%2Fsmilies%2Froug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09" r="27178" b="14706"/>
          <a:stretch/>
        </p:blipFill>
        <p:spPr bwMode="auto">
          <a:xfrm>
            <a:off x="923454" y="2377508"/>
            <a:ext cx="426017" cy="77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shop.angolnyelvtanitas.hu/custom/angolnyelvtanitas/image/data/pip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121" y="5439454"/>
            <a:ext cx="498681" cy="4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zöveg helye 3"/>
          <p:cNvSpPr txBox="1">
            <a:spLocks/>
          </p:cNvSpPr>
          <p:nvPr/>
        </p:nvSpPr>
        <p:spPr>
          <a:xfrm>
            <a:off x="3923928" y="1125792"/>
            <a:ext cx="4593010" cy="1234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400" b="1" spc="-20" dirty="0" smtClean="0">
                <a:solidFill>
                  <a:srgbClr val="002060"/>
                </a:solidFill>
              </a:rPr>
              <a:t>Az önteszt alkalmazása során</a:t>
            </a:r>
          </a:p>
          <a:p>
            <a:pPr marL="266700" indent="-184150">
              <a:buFont typeface="Wingdings" panose="05000000000000000000" pitchFamily="2" charset="2"/>
              <a:buChar char="Ø"/>
            </a:pPr>
            <a:r>
              <a:rPr lang="hu-HU" sz="1200" spc="-20" dirty="0">
                <a:solidFill>
                  <a:srgbClr val="002060"/>
                </a:solidFill>
              </a:rPr>
              <a:t>j</a:t>
            </a:r>
            <a:r>
              <a:rPr lang="hu-HU" sz="1200" spc="-20" dirty="0" smtClean="0">
                <a:solidFill>
                  <a:srgbClr val="002060"/>
                </a:solidFill>
              </a:rPr>
              <a:t>avul a belső kontrollrendszer</a:t>
            </a:r>
          </a:p>
          <a:p>
            <a:pPr marL="363538" indent="-188913">
              <a:buFont typeface="Wingdings" panose="05000000000000000000" pitchFamily="2" charset="2"/>
              <a:buChar char="Ø"/>
            </a:pPr>
            <a:r>
              <a:rPr lang="hu-HU" sz="1200" spc="-20" dirty="0" smtClean="0">
                <a:solidFill>
                  <a:srgbClr val="002060"/>
                </a:solidFill>
              </a:rPr>
              <a:t>elősegíthető </a:t>
            </a:r>
            <a:r>
              <a:rPr lang="hu-HU" sz="1200" spc="-20" dirty="0">
                <a:solidFill>
                  <a:srgbClr val="002060"/>
                </a:solidFill>
              </a:rPr>
              <a:t>a szervezeti integritás alapjainak </a:t>
            </a:r>
            <a:r>
              <a:rPr lang="hu-HU" sz="1200" spc="-20" dirty="0" smtClean="0">
                <a:solidFill>
                  <a:srgbClr val="002060"/>
                </a:solidFill>
              </a:rPr>
              <a:t>megteremtése</a:t>
            </a:r>
            <a:endParaRPr lang="hu-HU" sz="1200" spc="-20" dirty="0">
              <a:solidFill>
                <a:srgbClr val="002060"/>
              </a:solidFill>
            </a:endParaRPr>
          </a:p>
          <a:p>
            <a:pPr marL="444500" indent="-176213">
              <a:buFont typeface="Wingdings" panose="05000000000000000000" pitchFamily="2" charset="2"/>
              <a:buChar char="Ø"/>
            </a:pPr>
            <a:r>
              <a:rPr lang="hu-HU" sz="1200" spc="-20" dirty="0">
                <a:solidFill>
                  <a:srgbClr val="002060"/>
                </a:solidFill>
              </a:rPr>
              <a:t>javítható a nem ellenőrzött szervezetek szabályozottsága</a:t>
            </a:r>
          </a:p>
          <a:p>
            <a:pPr marL="538163" indent="-174625">
              <a:buFont typeface="Wingdings" panose="05000000000000000000" pitchFamily="2" charset="2"/>
              <a:buChar char="Ø"/>
            </a:pPr>
            <a:r>
              <a:rPr lang="hu-HU" sz="1200" spc="-20" dirty="0" smtClean="0">
                <a:solidFill>
                  <a:srgbClr val="002060"/>
                </a:solidFill>
              </a:rPr>
              <a:t>javul </a:t>
            </a:r>
            <a:r>
              <a:rPr lang="hu-HU" sz="1200" spc="-20" dirty="0">
                <a:solidFill>
                  <a:srgbClr val="002060"/>
                </a:solidFill>
              </a:rPr>
              <a:t>az önellenőrzési </a:t>
            </a:r>
            <a:r>
              <a:rPr lang="hu-HU" sz="1200" spc="-20" dirty="0" smtClean="0">
                <a:solidFill>
                  <a:srgbClr val="002060"/>
                </a:solidFill>
              </a:rPr>
              <a:t>képesség</a:t>
            </a:r>
            <a:endParaRPr lang="hu-HU" sz="1200" spc="-20" dirty="0">
              <a:solidFill>
                <a:srgbClr val="002060"/>
              </a:solidFill>
            </a:endParaRPr>
          </a:p>
        </p:txBody>
      </p:sp>
      <p:sp>
        <p:nvSpPr>
          <p:cNvPr id="27" name="Szöveg helye 2"/>
          <p:cNvSpPr txBox="1">
            <a:spLocks/>
          </p:cNvSpPr>
          <p:nvPr/>
        </p:nvSpPr>
        <p:spPr>
          <a:xfrm>
            <a:off x="3923928" y="2564904"/>
            <a:ext cx="4593010" cy="2376264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863600">
              <a:spcAft>
                <a:spcPts val="600"/>
              </a:spcAft>
              <a:buNone/>
            </a:pPr>
            <a:r>
              <a:rPr lang="hu-HU" sz="1300" dirty="0" smtClean="0">
                <a:solidFill>
                  <a:srgbClr val="002060"/>
                </a:solidFill>
              </a:rPr>
              <a:t>Az önkormányzatok az </a:t>
            </a:r>
            <a:r>
              <a:rPr lang="hu-HU" sz="1300" dirty="0">
                <a:solidFill>
                  <a:srgbClr val="002060"/>
                </a:solidFill>
              </a:rPr>
              <a:t>öntesztben megfogalmazott kérdések alapján képet kaphatnak arról, hogy </a:t>
            </a:r>
            <a:r>
              <a:rPr lang="hu-HU" sz="1300" dirty="0" smtClean="0">
                <a:solidFill>
                  <a:srgbClr val="002060"/>
                </a:solidFill>
              </a:rPr>
              <a:t>a</a:t>
            </a:r>
          </a:p>
          <a:p>
            <a:pPr marL="363538" indent="-188913" defTabSz="863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belső </a:t>
            </a:r>
            <a:r>
              <a:rPr lang="hu-HU" sz="1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kontrollrendszert a jogszabályi előírásoknak megfelelően alakították-e ki és </a:t>
            </a:r>
            <a:r>
              <a:rPr lang="hu-HU" sz="1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működtették-e,</a:t>
            </a:r>
          </a:p>
          <a:p>
            <a:pPr marL="363538" indent="-188913" defTabSz="863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megvalósították-e </a:t>
            </a:r>
            <a:r>
              <a:rPr lang="hu-HU" sz="1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szabályszerű és hatékony erőforrás-gazdálkodáshoz szükséges követelmények számonkérését, ellenőrzését, </a:t>
            </a:r>
            <a:endParaRPr lang="hu-HU" sz="1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3538" indent="-188913" defTabSz="863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1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rendszeren belül biztosították-e a belső ellenőrzés szabályos működését</a:t>
            </a:r>
            <a:r>
              <a:rPr lang="hu-HU" sz="1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62" y="4116891"/>
            <a:ext cx="822402" cy="475529"/>
          </a:xfrm>
          <a:prstGeom prst="rect">
            <a:avLst/>
          </a:prstGeom>
        </p:spPr>
      </p:pic>
      <p:sp>
        <p:nvSpPr>
          <p:cNvPr id="24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sp>
        <p:nvSpPr>
          <p:cNvPr id="17" name="Szöveg helye 3"/>
          <p:cNvSpPr txBox="1">
            <a:spLocks/>
          </p:cNvSpPr>
          <p:nvPr/>
        </p:nvSpPr>
        <p:spPr>
          <a:xfrm>
            <a:off x="5143754" y="5151672"/>
            <a:ext cx="3373184" cy="10856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1700"/>
              </a:lnSpc>
            </a:pPr>
            <a:r>
              <a:rPr lang="hu-HU" sz="1220" dirty="0" smtClean="0">
                <a:solidFill>
                  <a:srgbClr val="002060"/>
                </a:solidFill>
              </a:rPr>
              <a:t>Az önkormányzatok </a:t>
            </a:r>
            <a:r>
              <a:rPr lang="hu-HU" sz="1220" dirty="0">
                <a:solidFill>
                  <a:srgbClr val="002060"/>
                </a:solidFill>
              </a:rPr>
              <a:t>az önteszt </a:t>
            </a:r>
            <a:r>
              <a:rPr lang="hu-HU" sz="1220" dirty="0" smtClean="0">
                <a:solidFill>
                  <a:srgbClr val="002060"/>
                </a:solidFill>
              </a:rPr>
              <a:t>valóságnak megfelelő </a:t>
            </a:r>
            <a:r>
              <a:rPr lang="hu-HU" sz="1220" dirty="0">
                <a:solidFill>
                  <a:srgbClr val="002060"/>
                </a:solidFill>
              </a:rPr>
              <a:t>kitöltésével átfogó képet kaphatnak  </a:t>
            </a:r>
            <a:r>
              <a:rPr lang="hu-HU" sz="1220" dirty="0" smtClean="0">
                <a:solidFill>
                  <a:srgbClr val="002060"/>
                </a:solidFill>
              </a:rPr>
              <a:t>saját </a:t>
            </a:r>
            <a:r>
              <a:rPr lang="hu-HU" sz="1220" dirty="0">
                <a:solidFill>
                  <a:srgbClr val="002060"/>
                </a:solidFill>
              </a:rPr>
              <a:t>működésük megfelelőségéről, ezáltal </a:t>
            </a:r>
            <a:r>
              <a:rPr lang="hu-HU" sz="1220" dirty="0" smtClean="0">
                <a:solidFill>
                  <a:srgbClr val="002060"/>
                </a:solidFill>
              </a:rPr>
              <a:t>elősegíthetik </a:t>
            </a:r>
            <a:r>
              <a:rPr lang="hu-HU" sz="1220" dirty="0">
                <a:solidFill>
                  <a:srgbClr val="002060"/>
                </a:solidFill>
              </a:rPr>
              <a:t>a belső kontrollrendszer és </a:t>
            </a:r>
            <a:r>
              <a:rPr lang="hu-HU" sz="1220" dirty="0" smtClean="0">
                <a:solidFill>
                  <a:srgbClr val="002060"/>
                </a:solidFill>
              </a:rPr>
              <a:t>elemei </a:t>
            </a:r>
            <a:r>
              <a:rPr lang="hu-HU" sz="1220" dirty="0">
                <a:solidFill>
                  <a:srgbClr val="002060"/>
                </a:solidFill>
              </a:rPr>
              <a:t>fejlesztését, javítását is.</a:t>
            </a:r>
            <a:endParaRPr lang="hu-HU" sz="1220" dirty="0">
              <a:solidFill>
                <a:srgbClr val="000064"/>
              </a:solidFill>
            </a:endParaRPr>
          </a:p>
          <a:p>
            <a:pPr algn="just"/>
            <a:r>
              <a:rPr lang="hu-HU" sz="1400" spc="-2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4807" y="3682348"/>
            <a:ext cx="737828" cy="314139"/>
          </a:xfrm>
          <a:prstGeom prst="downArrow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4807" y="4754905"/>
            <a:ext cx="737828" cy="314139"/>
          </a:xfrm>
          <a:prstGeom prst="downArrow">
            <a:avLst/>
          </a:prstGeom>
        </p:spPr>
      </p:pic>
      <p:sp>
        <p:nvSpPr>
          <p:cNvPr id="23" name="Szöveg helye 3"/>
          <p:cNvSpPr txBox="1">
            <a:spLocks/>
          </p:cNvSpPr>
          <p:nvPr/>
        </p:nvSpPr>
        <p:spPr>
          <a:xfrm>
            <a:off x="1547664" y="4098452"/>
            <a:ext cx="2092114" cy="51240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algn="ctr"/>
            <a:r>
              <a:rPr lang="hu-HU" sz="1400" spc="-20" dirty="0" smtClean="0">
                <a:solidFill>
                  <a:srgbClr val="002060"/>
                </a:solidFill>
              </a:rPr>
              <a:t>ÁSZ által összeállított önteszt kitöltése</a:t>
            </a:r>
          </a:p>
        </p:txBody>
      </p:sp>
      <p:sp>
        <p:nvSpPr>
          <p:cNvPr id="29" name="Szöveg helye 3"/>
          <p:cNvSpPr txBox="1">
            <a:spLocks/>
          </p:cNvSpPr>
          <p:nvPr/>
        </p:nvSpPr>
        <p:spPr>
          <a:xfrm>
            <a:off x="1547664" y="1988840"/>
            <a:ext cx="2092114" cy="154949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algn="ctr"/>
            <a:r>
              <a:rPr lang="hu-HU" sz="1400" spc="-20" dirty="0">
                <a:solidFill>
                  <a:srgbClr val="002060"/>
                </a:solidFill>
              </a:rPr>
              <a:t>témacsoportos ellenőrzések által feltárt szabályozottságot, irányítást és gazdálkodást érintő típushibák, visszatérő </a:t>
            </a:r>
            <a:r>
              <a:rPr lang="hu-HU" sz="1400" spc="-20" dirty="0" smtClean="0">
                <a:solidFill>
                  <a:srgbClr val="002060"/>
                </a:solidFill>
              </a:rPr>
              <a:t>hiányosságok</a:t>
            </a:r>
            <a:endParaRPr lang="hu-HU" sz="1400" spc="-20" dirty="0">
              <a:solidFill>
                <a:srgbClr val="002060"/>
              </a:solidFill>
            </a:endParaRPr>
          </a:p>
        </p:txBody>
      </p:sp>
      <p:sp>
        <p:nvSpPr>
          <p:cNvPr id="31" name="Szöveg helye 3"/>
          <p:cNvSpPr txBox="1">
            <a:spLocks/>
          </p:cNvSpPr>
          <p:nvPr/>
        </p:nvSpPr>
        <p:spPr>
          <a:xfrm>
            <a:off x="1547664" y="5213088"/>
            <a:ext cx="2092114" cy="93610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algn="ctr"/>
            <a:r>
              <a:rPr lang="hu-HU" sz="1400" spc="-20" dirty="0">
                <a:solidFill>
                  <a:srgbClr val="002060"/>
                </a:solidFill>
              </a:rPr>
              <a:t>a hibák, hiányosságok orvosolhatók, az érintett területek fejleszthetők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5145956"/>
            <a:ext cx="1250678" cy="10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44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2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25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8" grpId="0" animBg="1"/>
      <p:bldP spid="25" grpId="0" animBg="1"/>
      <p:bldP spid="27" grpId="0" animBg="1"/>
      <p:bldP spid="17" grpId="0"/>
      <p:bldP spid="23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öveg helye 2"/>
          <p:cNvSpPr txBox="1">
            <a:spLocks/>
          </p:cNvSpPr>
          <p:nvPr/>
        </p:nvSpPr>
        <p:spPr>
          <a:xfrm>
            <a:off x="1256592" y="1273197"/>
            <a:ext cx="7272935" cy="485569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 defTabSz="86360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dirty="0" smtClean="0">
                <a:solidFill>
                  <a:srgbClr val="002060"/>
                </a:solidFill>
              </a:rPr>
              <a:t>Július 5-ei hatállyal választotta meg az </a:t>
            </a:r>
            <a:r>
              <a:rPr lang="hu-HU" sz="1100" dirty="0">
                <a:solidFill>
                  <a:srgbClr val="002060"/>
                </a:solidFill>
              </a:rPr>
              <a:t>Országgyűlés az Állami Számvevőszék </a:t>
            </a:r>
            <a:r>
              <a:rPr lang="hu-HU" sz="1100" dirty="0" smtClean="0">
                <a:solidFill>
                  <a:srgbClr val="002060"/>
                </a:solidFill>
              </a:rPr>
              <a:t>új elnökét és alelnökét</a:t>
            </a:r>
          </a:p>
          <a:p>
            <a:pPr marL="180975" indent="-180975" defTabSz="86360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dirty="0" smtClean="0">
                <a:solidFill>
                  <a:srgbClr val="002060"/>
                </a:solidFill>
              </a:rPr>
              <a:t>az </a:t>
            </a:r>
            <a:r>
              <a:rPr lang="hu-HU" sz="1100" dirty="0">
                <a:solidFill>
                  <a:srgbClr val="002060"/>
                </a:solidFill>
              </a:rPr>
              <a:t>ellenőrzési alaptevékenység újragondolása, </a:t>
            </a:r>
            <a:r>
              <a:rPr lang="hu-HU" sz="1100" dirty="0" smtClean="0">
                <a:solidFill>
                  <a:srgbClr val="002060"/>
                </a:solidFill>
              </a:rPr>
              <a:t>cél a </a:t>
            </a:r>
            <a:r>
              <a:rPr lang="hu-HU" sz="1100" dirty="0">
                <a:solidFill>
                  <a:srgbClr val="002060"/>
                </a:solidFill>
              </a:rPr>
              <a:t>következmények </a:t>
            </a:r>
            <a:r>
              <a:rPr lang="hu-HU" sz="1100" dirty="0" smtClean="0">
                <a:solidFill>
                  <a:srgbClr val="002060"/>
                </a:solidFill>
              </a:rPr>
              <a:t>nélküli ellenőrzések megszűntetése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88143"/>
            <a:ext cx="7886700" cy="553369"/>
          </a:xfrm>
        </p:spPr>
        <p:txBody>
          <a:bodyPr/>
          <a:lstStyle/>
          <a:p>
            <a:pPr algn="l"/>
            <a:r>
              <a:rPr lang="hu-HU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Állami Számvevőszék megújulása</a:t>
            </a:r>
            <a:endParaRPr lang="hu-HU" sz="2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DA74-C5B9-4E11-8407-16838BAAB82A}" type="slidenum">
              <a:rPr lang="hu-HU" altLang="hu-HU" smtClean="0"/>
              <a:pPr/>
              <a:t>2</a:t>
            </a:fld>
            <a:endParaRPr lang="hu-HU" alt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/>
          <a:srcRect b="7810"/>
          <a:stretch/>
        </p:blipFill>
        <p:spPr>
          <a:xfrm rot="363730">
            <a:off x="7119650" y="385780"/>
            <a:ext cx="1373480" cy="1099673"/>
          </a:xfrm>
          <a:prstGeom prst="irregularSeal2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1268760"/>
            <a:ext cx="627942" cy="481626"/>
          </a:xfrm>
          <a:prstGeom prst="rect">
            <a:avLst/>
          </a:prstGeom>
        </p:spPr>
      </p:pic>
      <p:sp>
        <p:nvSpPr>
          <p:cNvPr id="16" name="Szöveg helye 2"/>
          <p:cNvSpPr txBox="1">
            <a:spLocks/>
          </p:cNvSpPr>
          <p:nvPr/>
        </p:nvSpPr>
        <p:spPr>
          <a:xfrm>
            <a:off x="1256592" y="2995328"/>
            <a:ext cx="7272935" cy="765362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spcAft>
                <a:spcPts val="200"/>
              </a:spcAft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 algn="just" defTabSz="86360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dirty="0" smtClean="0">
                <a:solidFill>
                  <a:srgbClr val="002060"/>
                </a:solidFill>
              </a:rPr>
              <a:t>az </a:t>
            </a:r>
            <a:r>
              <a:rPr lang="hu-HU" sz="1100" i="1" dirty="0" smtClean="0">
                <a:solidFill>
                  <a:srgbClr val="002060"/>
                </a:solidFill>
              </a:rPr>
              <a:t>„értékőrző megújulás” </a:t>
            </a:r>
            <a:r>
              <a:rPr lang="hu-HU" sz="1100" dirty="0" smtClean="0">
                <a:solidFill>
                  <a:srgbClr val="002060"/>
                </a:solidFill>
              </a:rPr>
              <a:t>elvének szem előtt tartásával az </a:t>
            </a:r>
            <a:r>
              <a:rPr lang="hu-HU" sz="1100" dirty="0">
                <a:solidFill>
                  <a:srgbClr val="002060"/>
                </a:solidFill>
              </a:rPr>
              <a:t>ÁSZ új </a:t>
            </a:r>
            <a:r>
              <a:rPr lang="hu-HU" sz="1100" dirty="0" smtClean="0">
                <a:solidFill>
                  <a:srgbClr val="002060"/>
                </a:solidFill>
              </a:rPr>
              <a:t>stratégiájának elkészítése</a:t>
            </a:r>
          </a:p>
          <a:p>
            <a:pPr marL="180975" indent="-180975" algn="just" defTabSz="86360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dirty="0">
                <a:solidFill>
                  <a:srgbClr val="002060"/>
                </a:solidFill>
              </a:rPr>
              <a:t>a</a:t>
            </a:r>
            <a:r>
              <a:rPr lang="hu-HU" sz="1100" dirty="0" smtClean="0">
                <a:solidFill>
                  <a:srgbClr val="002060"/>
                </a:solidFill>
              </a:rPr>
              <a:t> belső kontrollrendszert és a belső ellenőrzést érintő témacsoportos ellenőrzések indítása</a:t>
            </a:r>
          </a:p>
          <a:p>
            <a:pPr marL="180975" indent="-180975" algn="just" defTabSz="86360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dirty="0">
                <a:solidFill>
                  <a:srgbClr val="002060"/>
                </a:solidFill>
              </a:rPr>
              <a:t>megjelent az első összefoglaló tanulmány az Integritás felmérés eredményeiről (tárgya a kontrollok </a:t>
            </a:r>
            <a:r>
              <a:rPr lang="hu-HU" sz="1100" dirty="0" smtClean="0">
                <a:solidFill>
                  <a:srgbClr val="002060"/>
                </a:solidFill>
              </a:rPr>
              <a:t>hiánya)</a:t>
            </a:r>
            <a:endParaRPr lang="hu-HU" sz="1100" dirty="0">
              <a:solidFill>
                <a:srgbClr val="002060"/>
              </a:solidFill>
            </a:endParaRPr>
          </a:p>
          <a:p>
            <a:pPr marL="0" indent="0" defTabSz="863600">
              <a:spcBef>
                <a:spcPts val="0"/>
              </a:spcBef>
              <a:spcAft>
                <a:spcPts val="200"/>
              </a:spcAft>
              <a:buNone/>
            </a:pPr>
            <a:endParaRPr lang="hu-HU" sz="1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723" y="2998624"/>
            <a:ext cx="621869" cy="762066"/>
          </a:xfrm>
          <a:prstGeom prst="rect">
            <a:avLst/>
          </a:prstGeom>
        </p:spPr>
      </p:pic>
      <p:sp>
        <p:nvSpPr>
          <p:cNvPr id="21" name="Szöveg helye 2"/>
          <p:cNvSpPr txBox="1">
            <a:spLocks/>
          </p:cNvSpPr>
          <p:nvPr/>
        </p:nvSpPr>
        <p:spPr>
          <a:xfrm>
            <a:off x="1262986" y="5025290"/>
            <a:ext cx="7290765" cy="1283983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spcAft>
                <a:spcPts val="300"/>
              </a:spcAft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0975" indent="-180975" algn="just" defTabSz="86360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dirty="0">
                <a:solidFill>
                  <a:srgbClr val="002060"/>
                </a:solidFill>
              </a:rPr>
              <a:t>példamutató belső kontrollrendszer </a:t>
            </a:r>
            <a:r>
              <a:rPr lang="hu-HU" sz="1100" dirty="0" smtClean="0">
                <a:solidFill>
                  <a:srgbClr val="002060"/>
                </a:solidFill>
              </a:rPr>
              <a:t>kialakítása és működtetése, minőségirányított működés megvalósítása - </a:t>
            </a:r>
            <a:r>
              <a:rPr lang="hu-HU" sz="1100" i="1" dirty="0" smtClean="0">
                <a:solidFill>
                  <a:srgbClr val="002060"/>
                </a:solidFill>
              </a:rPr>
              <a:t>„mintaintézmény”</a:t>
            </a:r>
          </a:p>
          <a:p>
            <a:pPr marL="180975" indent="-180975" algn="just" defTabSz="86360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dirty="0" smtClean="0">
                <a:solidFill>
                  <a:srgbClr val="002060"/>
                </a:solidFill>
              </a:rPr>
              <a:t>folytatódott </a:t>
            </a:r>
            <a:r>
              <a:rPr lang="hu-HU" sz="1100" dirty="0">
                <a:solidFill>
                  <a:srgbClr val="002060"/>
                </a:solidFill>
              </a:rPr>
              <a:t>az Integritás felmérés, ezáltal komoly szerepvállalás a korrupció és csalás elleni küzdelemben</a:t>
            </a:r>
          </a:p>
          <a:p>
            <a:pPr marL="180975" indent="-180975" algn="just" defTabSz="86360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dirty="0">
                <a:solidFill>
                  <a:srgbClr val="002060"/>
                </a:solidFill>
              </a:rPr>
              <a:t>egyedülálló </a:t>
            </a:r>
            <a:r>
              <a:rPr lang="hu-HU" sz="1100" i="1" dirty="0" smtClean="0">
                <a:solidFill>
                  <a:srgbClr val="002060"/>
                </a:solidFill>
              </a:rPr>
              <a:t>„önteszt rendszer” </a:t>
            </a:r>
            <a:r>
              <a:rPr lang="hu-HU" sz="1100" dirty="0" smtClean="0">
                <a:solidFill>
                  <a:srgbClr val="002060"/>
                </a:solidFill>
              </a:rPr>
              <a:t>kidolgozása</a:t>
            </a:r>
            <a:r>
              <a:rPr lang="hu-HU" sz="1100" dirty="0">
                <a:solidFill>
                  <a:srgbClr val="002060"/>
                </a:solidFill>
              </a:rPr>
              <a:t>, mely támogatja </a:t>
            </a:r>
            <a:r>
              <a:rPr lang="hu-HU" sz="1100" dirty="0" smtClean="0">
                <a:solidFill>
                  <a:srgbClr val="002060"/>
                </a:solidFill>
              </a:rPr>
              <a:t>többnyire az </a:t>
            </a:r>
            <a:r>
              <a:rPr lang="hu-HU" sz="1100" dirty="0">
                <a:solidFill>
                  <a:srgbClr val="002060"/>
                </a:solidFill>
              </a:rPr>
              <a:t>önkormányzatok működésének </a:t>
            </a:r>
            <a:r>
              <a:rPr lang="hu-HU" sz="1100" dirty="0" smtClean="0">
                <a:solidFill>
                  <a:srgbClr val="002060"/>
                </a:solidFill>
              </a:rPr>
              <a:t>szabályozottságát</a:t>
            </a:r>
          </a:p>
          <a:p>
            <a:pPr marL="180975" indent="-180975" algn="just" defTabSz="86360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dirty="0" smtClean="0">
                <a:solidFill>
                  <a:srgbClr val="002060"/>
                </a:solidFill>
              </a:rPr>
              <a:t>önálló </a:t>
            </a:r>
            <a:r>
              <a:rPr lang="hu-HU" sz="1100" dirty="0">
                <a:solidFill>
                  <a:srgbClr val="002060"/>
                </a:solidFill>
              </a:rPr>
              <a:t>program alapján </a:t>
            </a:r>
            <a:r>
              <a:rPr lang="hu-HU" sz="1100" dirty="0" smtClean="0">
                <a:solidFill>
                  <a:srgbClr val="002060"/>
                </a:solidFill>
              </a:rPr>
              <a:t>lefolytatott utóellenőrzések indítása</a:t>
            </a:r>
          </a:p>
          <a:p>
            <a:pPr marL="180975" indent="-180975" algn="just" defTabSz="863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hu-HU" sz="100" dirty="0">
              <a:solidFill>
                <a:srgbClr val="002060"/>
              </a:solidFill>
            </a:endParaRPr>
          </a:p>
          <a:p>
            <a:pPr marL="0" indent="0" defTabSz="863600">
              <a:spcAft>
                <a:spcPts val="300"/>
              </a:spcAft>
              <a:buNone/>
            </a:pPr>
            <a:endParaRPr lang="hu-H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457" y="1750386"/>
            <a:ext cx="7893943" cy="1249788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1219910" y="1764014"/>
            <a:ext cx="7295440" cy="12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az </a:t>
            </a:r>
            <a:r>
              <a:rPr lang="hu-HU" sz="1100" dirty="0">
                <a:solidFill>
                  <a:schemeClr val="bg1"/>
                </a:solidFill>
                <a:cs typeface="Arial" panose="020B0604020202020204" pitchFamily="34" charset="0"/>
              </a:rPr>
              <a:t>Országgyűlés </a:t>
            </a:r>
            <a:r>
              <a:rPr lang="hu-H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megalkotta, és 2011</a:t>
            </a:r>
            <a:r>
              <a:rPr lang="hu-HU" sz="1100" dirty="0">
                <a:solidFill>
                  <a:schemeClr val="bg1"/>
                </a:solidFill>
                <a:cs typeface="Arial" panose="020B0604020202020204" pitchFamily="34" charset="0"/>
              </a:rPr>
              <a:t>. július </a:t>
            </a:r>
            <a:r>
              <a:rPr lang="hu-H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1-jén hatályba lépett az </a:t>
            </a:r>
            <a:r>
              <a:rPr lang="hu-HU" sz="1100" dirty="0">
                <a:solidFill>
                  <a:schemeClr val="bg1"/>
                </a:solidFill>
                <a:cs typeface="Arial" panose="020B0604020202020204" pitchFamily="34" charset="0"/>
              </a:rPr>
              <a:t>új ÁSZ </a:t>
            </a:r>
            <a:r>
              <a:rPr lang="hu-H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törvény, mely áttörés az Állami Számvevőszék működésében és a magyar adófizetők pénzének és vagyonának védelmében, mivel a számvevőszéki megállapítások tekintetében az ellenőrzöttek kötelesek intézkedési tervet készíteni</a:t>
            </a:r>
          </a:p>
          <a:p>
            <a:pPr marL="180975" indent="-180975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dirty="0">
                <a:solidFill>
                  <a:schemeClr val="bg1"/>
                </a:solidFill>
              </a:rPr>
              <a:t>az új jogszabályi alapok mind jogosítványaiban, mind függetlenségében megerősítették a Számvevőszéket</a:t>
            </a:r>
          </a:p>
          <a:p>
            <a:pPr marL="180975" indent="-180975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a </a:t>
            </a:r>
            <a:r>
              <a:rPr lang="hu-HU" sz="1100" dirty="0">
                <a:solidFill>
                  <a:schemeClr val="bg1"/>
                </a:solidFill>
                <a:cs typeface="Arial" panose="020B0604020202020204" pitchFamily="34" charset="0"/>
              </a:rPr>
              <a:t>közpénzfelhasználás korábban ellenőrzéssel le nem fedett, nagyszámú potenciális ellenőrzöttet magába foglaló területeinek </a:t>
            </a:r>
            <a:r>
              <a:rPr lang="hu-H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ellenőrzése, témacsoportos ellenőrzések indítása (pénzügyi, vagyon)</a:t>
            </a:r>
            <a:endParaRPr lang="hu-HU" sz="1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457" y="3731517"/>
            <a:ext cx="7913293" cy="1322947"/>
          </a:xfrm>
          <a:prstGeom prst="rect">
            <a:avLst/>
          </a:prstGeom>
        </p:spPr>
      </p:pic>
      <p:sp>
        <p:nvSpPr>
          <p:cNvPr id="30" name="Szövegdoboz 29"/>
          <p:cNvSpPr txBox="1"/>
          <p:nvPr/>
        </p:nvSpPr>
        <p:spPr>
          <a:xfrm>
            <a:off x="1219910" y="3741308"/>
            <a:ext cx="7308200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az </a:t>
            </a:r>
            <a:r>
              <a:rPr lang="hu-HU" sz="1100" dirty="0">
                <a:solidFill>
                  <a:schemeClr val="bg1"/>
                </a:solidFill>
                <a:cs typeface="Arial" panose="020B0604020202020204" pitchFamily="34" charset="0"/>
              </a:rPr>
              <a:t>új Stratégia alapján </a:t>
            </a:r>
            <a:r>
              <a:rPr lang="hu-H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az ÁSZ szervezeti megújulása, </a:t>
            </a:r>
            <a:r>
              <a:rPr lang="hu-HU" sz="11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„jó gyakorlatok”</a:t>
            </a:r>
            <a:r>
              <a:rPr lang="hu-H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 kiterjesztése, országos ÁSZ-KIM konferencia sorozat rendezése</a:t>
            </a:r>
          </a:p>
          <a:p>
            <a:pPr marL="180975" indent="-180975" algn="just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az </a:t>
            </a:r>
            <a:r>
              <a:rPr lang="hu-HU" sz="1100" dirty="0">
                <a:solidFill>
                  <a:schemeClr val="bg1"/>
                </a:solidFill>
                <a:cs typeface="Arial" panose="020B0604020202020204" pitchFamily="34" charset="0"/>
              </a:rPr>
              <a:t>ellenőrzés szakmai módszertanának </a:t>
            </a:r>
            <a:r>
              <a:rPr lang="hu-H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megújítása </a:t>
            </a:r>
            <a:r>
              <a:rPr lang="hu-HU" sz="1100" dirty="0">
                <a:solidFill>
                  <a:schemeClr val="bg1"/>
                </a:solidFill>
                <a:cs typeface="Arial" panose="020B0604020202020204" pitchFamily="34" charset="0"/>
              </a:rPr>
              <a:t>az </a:t>
            </a:r>
            <a:r>
              <a:rPr lang="hu-H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INTOSAI </a:t>
            </a:r>
            <a:r>
              <a:rPr lang="hu-HU" sz="11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GOV-ok</a:t>
            </a:r>
            <a:r>
              <a:rPr lang="hu-HU" sz="11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sz="1100" i="1" dirty="0">
                <a:solidFill>
                  <a:schemeClr val="bg1"/>
                </a:solidFill>
                <a:cs typeface="Arial" panose="020B0604020202020204" pitchFamily="34" charset="0"/>
              </a:rPr>
              <a:t>„jó kormányzás” </a:t>
            </a:r>
            <a:r>
              <a:rPr lang="hu-HU" sz="1100" dirty="0">
                <a:solidFill>
                  <a:schemeClr val="bg1"/>
                </a:solidFill>
                <a:cs typeface="Arial" panose="020B0604020202020204" pitchFamily="34" charset="0"/>
              </a:rPr>
              <a:t>(Good </a:t>
            </a:r>
            <a:r>
              <a:rPr lang="hu-HU" sz="1100" dirty="0" err="1">
                <a:solidFill>
                  <a:schemeClr val="bg1"/>
                </a:solidFill>
                <a:cs typeface="Arial" panose="020B0604020202020204" pitchFamily="34" charset="0"/>
              </a:rPr>
              <a:t>Governance</a:t>
            </a:r>
            <a:r>
              <a:rPr lang="hu-HU" sz="1100" dirty="0">
                <a:solidFill>
                  <a:schemeClr val="bg1"/>
                </a:solidFill>
                <a:cs typeface="Arial" panose="020B0604020202020204" pitchFamily="34" charset="0"/>
              </a:rPr>
              <a:t>) </a:t>
            </a:r>
            <a:r>
              <a:rPr lang="hu-H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iránymutatásával</a:t>
            </a:r>
          </a:p>
          <a:p>
            <a:pPr marL="180975" indent="-180975" algn="just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dirty="0">
                <a:solidFill>
                  <a:schemeClr val="bg1"/>
                </a:solidFill>
                <a:cs typeface="Arial" panose="020B0604020202020204" pitchFamily="34" charset="0"/>
              </a:rPr>
              <a:t>h</a:t>
            </a:r>
            <a:r>
              <a:rPr lang="hu-HU" sz="1100" dirty="0" smtClean="0">
                <a:solidFill>
                  <a:schemeClr val="bg1"/>
                </a:solidFill>
                <a:cs typeface="Arial" panose="020B0604020202020204" pitchFamily="34" charset="0"/>
              </a:rPr>
              <a:t>elyi nemzetiségi önkormányzatok gazdálkodását érintő témacsoportos ellenőrzések indítása</a:t>
            </a:r>
          </a:p>
          <a:p>
            <a:pPr marL="180975" indent="-180975" algn="just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hu-HU" sz="1100" spc="-30" dirty="0" smtClean="0">
                <a:solidFill>
                  <a:schemeClr val="bg1"/>
                </a:solidFill>
                <a:cs typeface="Arial" panose="020B0604020202020204" pitchFamily="34" charset="0"/>
              </a:rPr>
              <a:t>újabb </a:t>
            </a:r>
            <a:r>
              <a:rPr lang="hu-HU" sz="1100" spc="-30" dirty="0">
                <a:solidFill>
                  <a:schemeClr val="bg1"/>
                </a:solidFill>
                <a:cs typeface="Arial" panose="020B0604020202020204" pitchFamily="34" charset="0"/>
              </a:rPr>
              <a:t>Integritás felmérésre került sor megújult tárggyal (meglévő kontrollok szintje</a:t>
            </a:r>
            <a:r>
              <a:rPr lang="hu-HU" sz="1100" spc="-30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  <a:endParaRPr lang="hu-HU" sz="1100" spc="-3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0" y="5053388"/>
            <a:ext cx="627942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667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16" grpId="0" animBg="1"/>
      <p:bldP spid="21" grpId="0" animBg="1"/>
      <p:bldP spid="27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öveg helye 2"/>
          <p:cNvSpPr txBox="1">
            <a:spLocks/>
          </p:cNvSpPr>
          <p:nvPr/>
        </p:nvSpPr>
        <p:spPr>
          <a:xfrm>
            <a:off x="622323" y="3745491"/>
            <a:ext cx="7886700" cy="441197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863600">
              <a:spcBef>
                <a:spcPts val="0"/>
              </a:spcBef>
              <a:buNone/>
            </a:pPr>
            <a:r>
              <a:rPr lang="hu-H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számvevőszéki munka </a:t>
            </a:r>
            <a:r>
              <a:rPr lang="hu-H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hasznosulása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88143"/>
            <a:ext cx="7886700" cy="553369"/>
          </a:xfrm>
        </p:spPr>
        <p:txBody>
          <a:bodyPr/>
          <a:lstStyle/>
          <a:p>
            <a:pPr algn="l"/>
            <a:r>
              <a:rPr lang="hu-HU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számvevőszéki ellenőrzések hasznosulása</a:t>
            </a:r>
            <a:endParaRPr lang="hu-HU" sz="2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DA74-C5B9-4E11-8407-16838BAAB82A}" type="slidenum">
              <a:rPr lang="hu-HU" altLang="hu-HU" smtClean="0"/>
              <a:pPr/>
              <a:t>20</a:t>
            </a:fld>
            <a:endParaRPr lang="hu-HU" altLang="hu-H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37569294"/>
              </p:ext>
            </p:extLst>
          </p:nvPr>
        </p:nvGraphicFramePr>
        <p:xfrm>
          <a:off x="623397" y="1606291"/>
          <a:ext cx="7888846" cy="203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Szöveg helye 2"/>
          <p:cNvSpPr txBox="1">
            <a:spLocks/>
          </p:cNvSpPr>
          <p:nvPr/>
        </p:nvSpPr>
        <p:spPr>
          <a:xfrm>
            <a:off x="623397" y="1196752"/>
            <a:ext cx="7886700" cy="426107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863600">
              <a:spcBef>
                <a:spcPts val="0"/>
              </a:spcBef>
              <a:buNone/>
            </a:pPr>
            <a:r>
              <a:rPr lang="hu-H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önkormányzati ellenőrzések hasznosulása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3655134600"/>
              </p:ext>
            </p:extLst>
          </p:nvPr>
        </p:nvGraphicFramePr>
        <p:xfrm>
          <a:off x="622323" y="4186688"/>
          <a:ext cx="7895049" cy="212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627576" y="1644476"/>
            <a:ext cx="788884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javul </a:t>
            </a:r>
            <a:r>
              <a:rPr lang="hu-HU" sz="1300" dirty="0">
                <a:solidFill>
                  <a:schemeClr val="bg1"/>
                </a:solidFill>
                <a:cs typeface="Arial" panose="020B0604020202020204" pitchFamily="34" charset="0"/>
              </a:rPr>
              <a:t>az ellenőrzött önkormányzatok </a:t>
            </a:r>
            <a:r>
              <a:rPr lang="hu-HU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szabályozottsága</a:t>
            </a:r>
            <a:r>
              <a:rPr lang="hu-HU" sz="1300" dirty="0">
                <a:solidFill>
                  <a:schemeClr val="bg1"/>
                </a:solidFill>
                <a:cs typeface="Arial" panose="020B0604020202020204" pitchFamily="34" charset="0"/>
              </a:rPr>
              <a:t>, működésének </a:t>
            </a:r>
            <a:r>
              <a:rPr lang="hu-HU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megfelelősége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lehetővé </a:t>
            </a:r>
            <a:r>
              <a:rPr lang="hu-HU" sz="1300" dirty="0">
                <a:solidFill>
                  <a:schemeClr val="bg1"/>
                </a:solidFill>
                <a:cs typeface="Arial" panose="020B0604020202020204" pitchFamily="34" charset="0"/>
              </a:rPr>
              <a:t>válik a jogszabályi célok teljesülése</a:t>
            </a:r>
            <a:r>
              <a:rPr lang="hu-HU" altLang="hu-HU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altLang="hu-HU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témacsoportos </a:t>
            </a:r>
            <a:r>
              <a:rPr lang="hu-HU" altLang="hu-HU" sz="1300" dirty="0">
                <a:solidFill>
                  <a:schemeClr val="bg1"/>
                </a:solidFill>
                <a:cs typeface="Arial" panose="020B0604020202020204" pitchFamily="34" charset="0"/>
              </a:rPr>
              <a:t>ellenőrzéseknek visszatartó hatása van (kockázatalapú kiválasztás, nagy számosság</a:t>
            </a:r>
            <a:r>
              <a:rPr lang="hu-HU" altLang="hu-HU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altLang="hu-HU" sz="1300" dirty="0">
                <a:solidFill>
                  <a:schemeClr val="bg1"/>
                </a:solidFill>
                <a:cs typeface="Arial" panose="020B0604020202020204" pitchFamily="34" charset="0"/>
              </a:rPr>
              <a:t>nem ellenőrzött önkormányzatok átveszik a </a:t>
            </a:r>
            <a:r>
              <a:rPr lang="hu-HU" altLang="hu-HU" sz="1300" i="1" dirty="0">
                <a:solidFill>
                  <a:schemeClr val="bg1"/>
                </a:solidFill>
                <a:cs typeface="Arial" panose="020B0604020202020204" pitchFamily="34" charset="0"/>
              </a:rPr>
              <a:t>„jó gyakorlat”</a:t>
            </a:r>
            <a:r>
              <a:rPr lang="hu-HU" altLang="hu-HU" sz="1300" dirty="0" err="1">
                <a:solidFill>
                  <a:schemeClr val="bg1"/>
                </a:solidFill>
                <a:cs typeface="Arial" panose="020B0604020202020204" pitchFamily="34" charset="0"/>
              </a:rPr>
              <a:t>-ot</a:t>
            </a:r>
            <a:r>
              <a:rPr lang="hu-HU" altLang="hu-HU" sz="1300" dirty="0">
                <a:solidFill>
                  <a:schemeClr val="bg1"/>
                </a:solidFill>
                <a:cs typeface="Arial" panose="020B0604020202020204" pitchFamily="34" charset="0"/>
              </a:rPr>
              <a:t> → önkéntes szabálykövetés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altLang="hu-HU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az ellenőrzések </a:t>
            </a:r>
            <a:r>
              <a:rPr lang="hu-HU" altLang="hu-HU" sz="1300" dirty="0">
                <a:solidFill>
                  <a:schemeClr val="bg1"/>
                </a:solidFill>
                <a:cs typeface="Arial" panose="020B0604020202020204" pitchFamily="34" charset="0"/>
              </a:rPr>
              <a:t>során feltárt előremutató gazdálkodási </a:t>
            </a:r>
            <a:r>
              <a:rPr lang="hu-HU" altLang="hu-HU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megoldások megismertetése a lehető </a:t>
            </a:r>
            <a:r>
              <a:rPr lang="hu-HU" altLang="hu-HU" sz="1300" dirty="0">
                <a:solidFill>
                  <a:schemeClr val="bg1"/>
                </a:solidFill>
                <a:cs typeface="Arial" panose="020B0604020202020204" pitchFamily="34" charset="0"/>
              </a:rPr>
              <a:t>legtöbb </a:t>
            </a:r>
            <a:r>
              <a:rPr lang="hu-HU" altLang="hu-HU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szervezettel, a </a:t>
            </a:r>
            <a:r>
              <a:rPr lang="hu-HU" altLang="hu-HU" sz="1300" dirty="0">
                <a:solidFill>
                  <a:schemeClr val="bg1"/>
                </a:solidFill>
                <a:cs typeface="Arial" panose="020B0604020202020204" pitchFamily="34" charset="0"/>
              </a:rPr>
              <a:t>követendő </a:t>
            </a:r>
            <a:r>
              <a:rPr lang="hu-HU" altLang="hu-HU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megoldások, </a:t>
            </a:r>
            <a:r>
              <a:rPr lang="hu-HU" altLang="hu-HU" sz="13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„jó gyakorlat”</a:t>
            </a:r>
            <a:r>
              <a:rPr lang="hu-HU" altLang="hu-HU" sz="13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-ok</a:t>
            </a:r>
            <a:r>
              <a:rPr lang="hu-HU" altLang="hu-HU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 népszerűsítése különösen </a:t>
            </a:r>
            <a:r>
              <a:rPr lang="hu-HU" altLang="hu-HU" sz="1300" dirty="0">
                <a:solidFill>
                  <a:schemeClr val="bg1"/>
                </a:solidFill>
                <a:cs typeface="Arial" panose="020B0604020202020204" pitchFamily="34" charset="0"/>
              </a:rPr>
              <a:t>indokolt az önkormányzatok körében, hiszen egy-egy jobban </a:t>
            </a:r>
            <a:r>
              <a:rPr lang="hu-HU" altLang="hu-HU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gazdálkodó önkormányzat </a:t>
            </a:r>
            <a:r>
              <a:rPr lang="hu-HU" altLang="hu-HU" sz="1300" dirty="0">
                <a:solidFill>
                  <a:schemeClr val="bg1"/>
                </a:solidFill>
                <a:cs typeface="Arial" panose="020B0604020202020204" pitchFamily="34" charset="0"/>
              </a:rPr>
              <a:t>bevált megoldásait esetenként több száz, vagy akár több ezer </a:t>
            </a:r>
            <a:r>
              <a:rPr lang="hu-HU" altLang="hu-HU" sz="1300" dirty="0" smtClean="0">
                <a:solidFill>
                  <a:schemeClr val="bg1"/>
                </a:solidFill>
                <a:cs typeface="Arial" panose="020B0604020202020204" pitchFamily="34" charset="0"/>
              </a:rPr>
              <a:t>önkormányzat is adaptálhatja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22323" y="4185662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az</a:t>
            </a:r>
            <a:r>
              <a:rPr lang="hu-HU" alt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hu-HU" altLang="hu-HU" sz="1400" dirty="0">
                <a:solidFill>
                  <a:schemeClr val="bg1"/>
                </a:solidFill>
                <a:cs typeface="Arial" panose="020B0604020202020204" pitchFamily="34" charset="0"/>
              </a:rPr>
              <a:t>ellenőrzöttek intézkedéseket </a:t>
            </a:r>
            <a:r>
              <a:rPr lang="hu-HU" alt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hoznak, így </a:t>
            </a:r>
            <a:r>
              <a:rPr lang="hu-HU" altLang="hu-HU" sz="1400" dirty="0">
                <a:solidFill>
                  <a:schemeClr val="bg1"/>
                </a:solidFill>
                <a:cs typeface="Arial" panose="020B0604020202020204" pitchFamily="34" charset="0"/>
              </a:rPr>
              <a:t>gazdálkodásuk </a:t>
            </a:r>
            <a:r>
              <a:rPr lang="hu-HU" alt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és                                                  </a:t>
            </a:r>
            <a:r>
              <a:rPr lang="hu-HU" altLang="hu-HU" sz="1400" dirty="0">
                <a:solidFill>
                  <a:schemeClr val="bg1"/>
                </a:solidFill>
                <a:cs typeface="Arial" panose="020B0604020202020204" pitchFamily="34" charset="0"/>
              </a:rPr>
              <a:t>működésük megváltozik a számvevőszéki megállapítások </a:t>
            </a:r>
            <a:r>
              <a:rPr lang="hu-HU" alt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alapján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alt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egy </a:t>
            </a:r>
            <a:r>
              <a:rPr lang="hu-HU" altLang="hu-HU" sz="1400" dirty="0">
                <a:solidFill>
                  <a:schemeClr val="bg1"/>
                </a:solidFill>
                <a:cs typeface="Arial" panose="020B0604020202020204" pitchFamily="34" charset="0"/>
              </a:rPr>
              <a:t>jelentés tapasztalatai beépülnek a jogszabályokba az </a:t>
            </a:r>
            <a:r>
              <a:rPr lang="hu-HU" alt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                                Országgyűlés törvényalkotó </a:t>
            </a:r>
            <a:r>
              <a:rPr lang="hu-HU" altLang="hu-HU" sz="1400" dirty="0">
                <a:solidFill>
                  <a:schemeClr val="bg1"/>
                </a:solidFill>
                <a:cs typeface="Arial" panose="020B0604020202020204" pitchFamily="34" charset="0"/>
              </a:rPr>
              <a:t>munkáján </a:t>
            </a:r>
            <a:r>
              <a:rPr lang="hu-HU" alt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keresztül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alt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az </a:t>
            </a:r>
            <a:r>
              <a:rPr lang="hu-HU" altLang="hu-HU" sz="1400" dirty="0">
                <a:solidFill>
                  <a:schemeClr val="bg1"/>
                </a:solidFill>
                <a:cs typeface="Arial" panose="020B0604020202020204" pitchFamily="34" charset="0"/>
              </a:rPr>
              <a:t>ÁSZ hatósági eljárást kezdeményez a megállapításai </a:t>
            </a:r>
            <a:r>
              <a:rPr lang="hu-HU" alt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alapján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alt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a </a:t>
            </a:r>
            <a:r>
              <a:rPr lang="hu-HU" altLang="hu-HU" sz="1400" dirty="0">
                <a:solidFill>
                  <a:schemeClr val="bg1"/>
                </a:solidFill>
                <a:cs typeface="Arial" panose="020B0604020202020204" pitchFamily="34" charset="0"/>
              </a:rPr>
              <a:t>társadalmi szint, a </a:t>
            </a:r>
            <a:r>
              <a:rPr lang="hu-HU" alt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jelentésekből </a:t>
            </a:r>
            <a:r>
              <a:rPr lang="hu-HU" altLang="hu-HU" sz="1400" dirty="0">
                <a:solidFill>
                  <a:schemeClr val="bg1"/>
                </a:solidFill>
                <a:cs typeface="Arial" panose="020B0604020202020204" pitchFamily="34" charset="0"/>
              </a:rPr>
              <a:t>az állampolgárok tájékoztatást kapnak az általuk befizetett adóforintok </a:t>
            </a:r>
            <a:r>
              <a:rPr lang="hu-HU" alt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felhasználásáról</a:t>
            </a:r>
          </a:p>
          <a:p>
            <a:pPr marL="182563" indent="-18256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altLang="hu-HU" sz="1400" dirty="0">
                <a:solidFill>
                  <a:schemeClr val="bg1"/>
                </a:solidFill>
                <a:cs typeface="Arial" panose="020B0604020202020204" pitchFamily="34" charset="0"/>
              </a:rPr>
              <a:t>ö</a:t>
            </a:r>
            <a:r>
              <a:rPr lang="hu-HU" alt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sszes számvevőszéki jelentés nyilvánossá tétele az átláthatóság biztosítása érdekében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3214" y="3745490"/>
            <a:ext cx="2353209" cy="1477759"/>
          </a:xfrm>
          <a:prstGeom prst="rect">
            <a:avLst/>
          </a:prstGeom>
          <a:effectLst>
            <a:outerShdw blurRad="3556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96446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3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Graphic spid="6" grpId="0">
        <p:bldAsOne/>
      </p:bldGraphic>
      <p:bldP spid="14" grpId="0" animBg="1"/>
      <p:bldGraphic spid="16" grpId="0">
        <p:bldAsOne/>
      </p:bldGraphic>
      <p:bldP spid="15" grpId="0" build="p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533400" y="6544816"/>
            <a:ext cx="2743200" cy="313184"/>
          </a:xfrm>
        </p:spPr>
        <p:txBody>
          <a:bodyPr/>
          <a:lstStyle/>
          <a:p>
            <a:fld id="{9774777D-7409-45A3-841F-8E654D30CC1D}" type="datetime4">
              <a:rPr lang="hu-HU" altLang="hu-HU" sz="1400" smtClean="0"/>
              <a:pPr/>
              <a:t>2015. szeptember 16.</a:t>
            </a:fld>
            <a:endParaRPr lang="hu-HU" altLang="hu-HU" sz="14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28CCC-3F99-4E08-BD84-54E71E483CA9}" type="slidenum">
              <a:rPr lang="hu-HU" altLang="hu-HU" smtClean="0"/>
              <a:pPr/>
              <a:t>21</a:t>
            </a:fld>
            <a:endParaRPr lang="hu-HU" alt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/>
          <a:srcRect b="10578"/>
          <a:stretch/>
        </p:blipFill>
        <p:spPr>
          <a:xfrm>
            <a:off x="683568" y="1271540"/>
            <a:ext cx="7776864" cy="5037780"/>
          </a:xfrm>
          <a:prstGeom prst="rect">
            <a:avLst/>
          </a:prstGeom>
          <a:noFill/>
          <a:effectLst>
            <a:outerShdw blurRad="698500" dist="50800" dir="5400000" algn="ctr" rotWithShape="0">
              <a:srgbClr val="000000">
                <a:alpha val="43137"/>
              </a:srgbClr>
            </a:outerShdw>
            <a:softEdge rad="50800"/>
          </a:effectLst>
        </p:spPr>
      </p:pic>
      <p:sp>
        <p:nvSpPr>
          <p:cNvPr id="6" name="Szövegdoboz 5"/>
          <p:cNvSpPr txBox="1"/>
          <p:nvPr/>
        </p:nvSpPr>
        <p:spPr>
          <a:xfrm>
            <a:off x="736136" y="1340768"/>
            <a:ext cx="77048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5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megtisztelő</a:t>
            </a:r>
          </a:p>
          <a:p>
            <a:pPr algn="ctr"/>
            <a:r>
              <a:rPr lang="hu-HU" sz="55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figyelmüket!</a:t>
            </a:r>
            <a:endParaRPr lang="hu-HU" sz="5500" i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494655" y="5724545"/>
            <a:ext cx="3946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8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Benedek Mária felügyeleti vezető</a:t>
            </a:r>
          </a:p>
          <a:p>
            <a:pPr algn="ctr"/>
            <a:r>
              <a:rPr lang="hu-HU" sz="14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Állami Számvevőszék</a:t>
            </a:r>
            <a:endParaRPr lang="hu-HU" sz="1400" i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798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11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88143"/>
            <a:ext cx="7886700" cy="553369"/>
          </a:xfrm>
        </p:spPr>
        <p:txBody>
          <a:bodyPr/>
          <a:lstStyle/>
          <a:p>
            <a:r>
              <a:rPr lang="hu-HU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Állami Számvevőszék intézményi stratégiája</a:t>
            </a:r>
            <a:endParaRPr lang="hu-HU" sz="2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DA74-C5B9-4E11-8407-16838BAAB82A}" type="slidenum">
              <a:rPr lang="hu-HU" altLang="hu-HU" smtClean="0"/>
              <a:pPr/>
              <a:t>3</a:t>
            </a:fld>
            <a:endParaRPr lang="hu-HU" altLang="hu-H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756590432"/>
              </p:ext>
            </p:extLst>
          </p:nvPr>
        </p:nvGraphicFramePr>
        <p:xfrm>
          <a:off x="628650" y="1237580"/>
          <a:ext cx="7886700" cy="397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zöveg helye 2"/>
          <p:cNvSpPr txBox="1">
            <a:spLocks/>
          </p:cNvSpPr>
          <p:nvPr/>
        </p:nvSpPr>
        <p:spPr>
          <a:xfrm>
            <a:off x="2123728" y="1409212"/>
            <a:ext cx="6192688" cy="1083684"/>
          </a:xfrm>
          <a:prstGeom prst="rect">
            <a:avLst/>
          </a:prstGeom>
          <a:solidFill>
            <a:srgbClr val="D6DCE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u="sng" dirty="0">
                <a:solidFill>
                  <a:srgbClr val="000064"/>
                </a:solidFill>
                <a:cs typeface="Times New Roman" panose="02020603050405020304" pitchFamily="18" charset="0"/>
              </a:rPr>
              <a:t>Küldetés</a:t>
            </a:r>
          </a:p>
          <a:p>
            <a:pPr algn="just"/>
            <a:r>
              <a:rPr lang="hu-HU" sz="1400" b="0" dirty="0">
                <a:solidFill>
                  <a:srgbClr val="000064"/>
                </a:solidFill>
                <a:cs typeface="Times New Roman" panose="02020603050405020304" pitchFamily="18" charset="0"/>
              </a:rPr>
              <a:t>Szilárd szakmai alapon álló, értékteremtő ellenőrzéseivel </a:t>
            </a:r>
            <a:r>
              <a:rPr lang="hu-HU" sz="1400" dirty="0">
                <a:solidFill>
                  <a:srgbClr val="000064"/>
                </a:solidFill>
                <a:cs typeface="Times New Roman" panose="02020603050405020304" pitchFamily="18" charset="0"/>
              </a:rPr>
              <a:t>előmozdítsa a közpénzügyek átláthatóságát, rendezettségét, </a:t>
            </a:r>
            <a:r>
              <a:rPr lang="hu-HU" sz="1400" b="0" dirty="0">
                <a:solidFill>
                  <a:srgbClr val="000064"/>
                </a:solidFill>
                <a:cs typeface="Times New Roman" panose="02020603050405020304" pitchFamily="18" charset="0"/>
              </a:rPr>
              <a:t>és járuljon hozzá a „jó kormányzáshoz</a:t>
            </a:r>
            <a:r>
              <a:rPr lang="hu-HU" sz="1400" b="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”.</a:t>
            </a:r>
            <a:endParaRPr lang="hu-HU" sz="1400" dirty="0" smtClean="0"/>
          </a:p>
          <a:p>
            <a:endParaRPr lang="hu-HU" sz="200" b="0" dirty="0">
              <a:solidFill>
                <a:srgbClr val="000064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Szöveg helye 2"/>
          <p:cNvSpPr txBox="1">
            <a:spLocks/>
          </p:cNvSpPr>
          <p:nvPr/>
        </p:nvSpPr>
        <p:spPr>
          <a:xfrm>
            <a:off x="769217" y="2636912"/>
            <a:ext cx="7547199" cy="1041874"/>
          </a:xfrm>
          <a:prstGeom prst="rect">
            <a:avLst/>
          </a:prstGeom>
          <a:solidFill>
            <a:srgbClr val="D6DCE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u="sng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Értékteremtés</a:t>
            </a:r>
          </a:p>
          <a:p>
            <a:pPr algn="just"/>
            <a:r>
              <a:rPr lang="hu-HU" sz="1400" b="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A hozzáadott </a:t>
            </a:r>
            <a:r>
              <a:rPr lang="hu-HU" sz="1400" b="0" dirty="0">
                <a:solidFill>
                  <a:srgbClr val="000064"/>
                </a:solidFill>
                <a:cs typeface="Times New Roman" panose="02020603050405020304" pitchFamily="18" charset="0"/>
              </a:rPr>
              <a:t>érték az elvégzett </a:t>
            </a:r>
            <a:r>
              <a:rPr lang="hu-HU" sz="1400" b="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ÁSZ ellenőrzés </a:t>
            </a:r>
            <a:r>
              <a:rPr lang="hu-HU" sz="1400" b="0" dirty="0">
                <a:solidFill>
                  <a:srgbClr val="000064"/>
                </a:solidFill>
                <a:cs typeface="Times New Roman" panose="02020603050405020304" pitchFamily="18" charset="0"/>
              </a:rPr>
              <a:t>azon hozadéka, amely a közpénz felhasználásban kimutatható megtakarítást, a felelős gazdálkodás javítását, a felelősség erősítését, a jó gyakorlat feltárását, közkinccsé tételét eredményezi</a:t>
            </a:r>
            <a:r>
              <a:rPr lang="hu-HU" sz="1400" b="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Szöveg helye 2"/>
          <p:cNvSpPr txBox="1">
            <a:spLocks/>
          </p:cNvSpPr>
          <p:nvPr/>
        </p:nvSpPr>
        <p:spPr>
          <a:xfrm>
            <a:off x="764686" y="3802950"/>
            <a:ext cx="7551730" cy="1282234"/>
          </a:xfrm>
          <a:prstGeom prst="rect">
            <a:avLst/>
          </a:prstGeom>
          <a:solidFill>
            <a:srgbClr val="D6DCE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u="sng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Fenntarthatóság</a:t>
            </a:r>
            <a:endParaRPr lang="hu-HU" sz="1600" u="sng" dirty="0">
              <a:solidFill>
                <a:srgbClr val="00006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hu-HU" sz="1400" b="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Magyarország </a:t>
            </a:r>
            <a:r>
              <a:rPr lang="hu-HU" sz="1400" b="0" dirty="0">
                <a:solidFill>
                  <a:srgbClr val="000064"/>
                </a:solidFill>
                <a:cs typeface="Times New Roman" panose="02020603050405020304" pitchFamily="18" charset="0"/>
              </a:rPr>
              <a:t>Alaptörvényében is hangsúlyosan megjelenik </a:t>
            </a:r>
            <a:r>
              <a:rPr lang="hu-HU" sz="1400" b="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a fenntarthatóság szellemisége</a:t>
            </a:r>
            <a:r>
              <a:rPr lang="hu-HU" sz="1400" b="0" dirty="0">
                <a:solidFill>
                  <a:srgbClr val="000064"/>
                </a:solidFill>
                <a:cs typeface="Times New Roman" panose="02020603050405020304" pitchFamily="18" charset="0"/>
              </a:rPr>
              <a:t>, amely három egymással összefüggő egység együtteseként </a:t>
            </a:r>
            <a:r>
              <a:rPr lang="hu-HU" sz="1400" b="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értelmezhető (a </a:t>
            </a:r>
            <a:r>
              <a:rPr lang="hu-HU" sz="1400" b="0" dirty="0">
                <a:solidFill>
                  <a:srgbClr val="000064"/>
                </a:solidFill>
                <a:cs typeface="Times New Roman" panose="02020603050405020304" pitchFamily="18" charset="0"/>
              </a:rPr>
              <a:t>társadalmi, a környezeti és a gazdasági </a:t>
            </a:r>
            <a:r>
              <a:rPr lang="hu-HU" sz="1400" b="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fenntarthatóság), és az ÁSZ ellenőrzések is fókuszálnak a </a:t>
            </a:r>
            <a:r>
              <a:rPr lang="hu-HU" sz="1400" b="0" dirty="0">
                <a:solidFill>
                  <a:srgbClr val="000064"/>
                </a:solidFill>
                <a:cs typeface="Times New Roman" panose="02020603050405020304" pitchFamily="18" charset="0"/>
              </a:rPr>
              <a:t>fenntartható fejlődés </a:t>
            </a:r>
            <a:r>
              <a:rPr lang="hu-HU" sz="1400" b="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követelményeire.</a:t>
            </a:r>
            <a:endParaRPr lang="hu-HU" sz="1400" b="0" dirty="0">
              <a:solidFill>
                <a:srgbClr val="000064"/>
              </a:solidFill>
              <a:cs typeface="Times New Roman" panose="02020603050405020304" pitchFamily="18" charset="0"/>
            </a:endParaRPr>
          </a:p>
          <a:p>
            <a:endParaRPr lang="hu-HU" sz="200" b="0" dirty="0">
              <a:solidFill>
                <a:srgbClr val="000064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686" y="1370265"/>
            <a:ext cx="1163737" cy="1160878"/>
          </a:xfrm>
          <a:prstGeom prst="rect">
            <a:avLst/>
          </a:prstGeom>
        </p:spPr>
      </p:pic>
      <p:sp>
        <p:nvSpPr>
          <p:cNvPr id="15" name="Kettős hullám 14"/>
          <p:cNvSpPr/>
          <p:nvPr/>
        </p:nvSpPr>
        <p:spPr>
          <a:xfrm>
            <a:off x="628651" y="5393286"/>
            <a:ext cx="7886700" cy="844026"/>
          </a:xfrm>
          <a:prstGeom prst="doubleWave">
            <a:avLst>
              <a:gd name="adj1" fmla="val 6250"/>
              <a:gd name="adj2" fmla="val -299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48000">
                <a:schemeClr val="accent3">
                  <a:lumMod val="89000"/>
                </a:schemeClr>
              </a:gs>
              <a:gs pos="84000">
                <a:schemeClr val="accent3">
                  <a:lumMod val="75000"/>
                  <a:alpha val="3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hu-HU" sz="14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„A </a:t>
            </a:r>
            <a:r>
              <a:rPr lang="hu-HU" sz="1400" i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modern társadalmakban a legkomolyabb dolog a pénz.</a:t>
            </a:r>
          </a:p>
          <a:p>
            <a:pPr algn="ctr">
              <a:spcBef>
                <a:spcPct val="20000"/>
              </a:spcBef>
            </a:pPr>
            <a:r>
              <a:rPr lang="hu-HU" sz="1400" i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A demokratikus társadalmakban ennél egy komolyabb dolog van: a </a:t>
            </a:r>
            <a:r>
              <a:rPr lang="hu-HU" sz="14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közpénz.”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5157076"/>
            <a:ext cx="995437" cy="6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827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2" presetClass="entr" presetSubtype="1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11" grpId="0" animBg="1"/>
      <p:bldP spid="12" grpId="0" animBg="1"/>
      <p:bldP spid="18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516" y="2467979"/>
            <a:ext cx="7888908" cy="246909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16" y="393564"/>
            <a:ext cx="7886700" cy="530225"/>
          </a:xfrm>
        </p:spPr>
        <p:txBody>
          <a:bodyPr/>
          <a:lstStyle/>
          <a:p>
            <a:pPr algn="l"/>
            <a:r>
              <a:rPr lang="hu-HU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Korrupció és csalás elleni küzdelem</a:t>
            </a:r>
            <a:endParaRPr lang="hu-HU" sz="2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D3D-3459-4F83-84FB-4E7A167AC4C4}" type="slidenum">
              <a:rPr lang="hu-HU" altLang="hu-HU" smtClean="0"/>
              <a:pPr/>
              <a:t>4</a:t>
            </a:fld>
            <a:endParaRPr lang="hu-HU" altLang="hu-HU"/>
          </a:p>
        </p:txBody>
      </p:sp>
      <p:sp>
        <p:nvSpPr>
          <p:cNvPr id="7" name="Szöveg helye 6"/>
          <p:cNvSpPr txBox="1">
            <a:spLocks noGrp="1"/>
          </p:cNvSpPr>
          <p:nvPr>
            <p:ph type="body" sz="half" idx="2"/>
          </p:nvPr>
        </p:nvSpPr>
        <p:spPr>
          <a:xfrm>
            <a:off x="628516" y="1381398"/>
            <a:ext cx="5741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000064"/>
                </a:solidFill>
              </a:rPr>
              <a:t>Az Állami Számvevőszék kezdeményező és aktív szerepet vállal a korrupció és csalás elleni küzdelemben.</a:t>
            </a:r>
            <a:r>
              <a:rPr lang="hu-HU" b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b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sp>
        <p:nvSpPr>
          <p:cNvPr id="13" name="Tartalom helye 12"/>
          <p:cNvSpPr txBox="1">
            <a:spLocks noGrp="1"/>
          </p:cNvSpPr>
          <p:nvPr>
            <p:ph idx="1"/>
          </p:nvPr>
        </p:nvSpPr>
        <p:spPr>
          <a:xfrm>
            <a:off x="628517" y="5085184"/>
            <a:ext cx="7886699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endParaRPr lang="hu-HU" sz="1200" dirty="0" smtClean="0">
              <a:solidFill>
                <a:srgbClr val="000064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1400" dirty="0" smtClean="0">
                <a:solidFill>
                  <a:srgbClr val="000064"/>
                </a:solidFill>
                <a:cs typeface="Arial" panose="020B0604020202020204" pitchFamily="34" charset="0"/>
              </a:rPr>
              <a:t>Az</a:t>
            </a:r>
            <a:r>
              <a:rPr lang="hu-HU" altLang="hu-HU" sz="1400" dirty="0" smtClean="0">
                <a:solidFill>
                  <a:srgbClr val="000064"/>
                </a:solidFill>
                <a:cs typeface="Arial" panose="020B0604020202020204" pitchFamily="34" charset="0"/>
              </a:rPr>
              <a:t> </a:t>
            </a:r>
            <a:r>
              <a:rPr lang="hu-HU" altLang="hu-HU" sz="1400" dirty="0">
                <a:solidFill>
                  <a:srgbClr val="000064"/>
                </a:solidFill>
                <a:cs typeface="Arial" panose="020B0604020202020204" pitchFamily="34" charset="0"/>
              </a:rPr>
              <a:t>ÁSZ </a:t>
            </a:r>
            <a:r>
              <a:rPr lang="hu-HU" altLang="hu-HU" sz="1400" dirty="0" smtClean="0">
                <a:solidFill>
                  <a:srgbClr val="000064"/>
                </a:solidFill>
                <a:cs typeface="Arial" panose="020B0604020202020204" pitchFamily="34" charset="0"/>
              </a:rPr>
              <a:t>közreműködik </a:t>
            </a:r>
            <a:r>
              <a:rPr lang="hu-HU" altLang="hu-HU" sz="1400" dirty="0">
                <a:solidFill>
                  <a:srgbClr val="000064"/>
                </a:solidFill>
                <a:cs typeface="Arial" panose="020B0604020202020204" pitchFamily="34" charset="0"/>
              </a:rPr>
              <a:t>a korrupciós kockázatok és a korrupció elleni fellépés hatékony és eredményes eszközeinek beazonosításában, alkalmazásában, továbbá használatuk elterjesztésében, az integritás alapú közigazgatási kultúra </a:t>
            </a:r>
            <a:r>
              <a:rPr lang="hu-HU" altLang="hu-HU" sz="1400" dirty="0" smtClean="0">
                <a:solidFill>
                  <a:srgbClr val="000064"/>
                </a:solidFill>
                <a:cs typeface="Arial" panose="020B0604020202020204" pitchFamily="34" charset="0"/>
              </a:rPr>
              <a:t>kialakításában.</a:t>
            </a:r>
          </a:p>
          <a:p>
            <a:pPr marL="0" indent="0" algn="just">
              <a:buNone/>
            </a:pPr>
            <a:endParaRPr lang="hu-HU" altLang="hu-HU" sz="1200" dirty="0">
              <a:solidFill>
                <a:srgbClr val="000064"/>
              </a:solidFill>
              <a:cs typeface="Arial" panose="020B0604020202020204" pitchFamily="34" charset="0"/>
            </a:endParaRPr>
          </a:p>
        </p:txBody>
      </p:sp>
      <p:sp>
        <p:nvSpPr>
          <p:cNvPr id="15" name="Tekercs függőlegesen 14"/>
          <p:cNvSpPr/>
          <p:nvPr/>
        </p:nvSpPr>
        <p:spPr>
          <a:xfrm rot="1249100">
            <a:off x="6291431" y="1040162"/>
            <a:ext cx="2127963" cy="939815"/>
          </a:xfrm>
          <a:prstGeom prst="verticalScroll">
            <a:avLst>
              <a:gd name="adj" fmla="val 11764"/>
            </a:avLst>
          </a:prstGeom>
          <a:gradFill flip="none" rotWithShape="1">
            <a:gsLst>
              <a:gs pos="0">
                <a:schemeClr val="accent3">
                  <a:lumMod val="89000"/>
                  <a:alpha val="0"/>
                </a:schemeClr>
              </a:gs>
              <a:gs pos="62000">
                <a:schemeClr val="accent3">
                  <a:lumMod val="89000"/>
                </a:schemeClr>
              </a:gs>
              <a:gs pos="89000">
                <a:schemeClr val="accent3">
                  <a:lumMod val="75000"/>
                </a:schemeClr>
              </a:gs>
              <a:gs pos="95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6C6C6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A </a:t>
            </a:r>
            <a:r>
              <a:rPr lang="hu-HU" sz="1200" b="1" i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korrupció elleni küzdelemben az </a:t>
            </a:r>
          </a:p>
          <a:p>
            <a:pPr algn="ctr"/>
            <a:r>
              <a:rPr lang="hu-HU" sz="1200" b="1" i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ÁSZ szerepe elsősorban a </a:t>
            </a:r>
            <a:endParaRPr lang="hu-HU" sz="1200" b="1" i="1" dirty="0" smtClean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600" b="1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megelőzés.</a:t>
            </a:r>
            <a:endParaRPr lang="hu-HU" sz="1600" b="1" i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 helye 6"/>
          <p:cNvSpPr txBox="1">
            <a:spLocks/>
          </p:cNvSpPr>
          <p:nvPr/>
        </p:nvSpPr>
        <p:spPr>
          <a:xfrm>
            <a:off x="4465060" y="2691960"/>
            <a:ext cx="3756438" cy="210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Állami Számvevőszék</a:t>
            </a:r>
          </a:p>
          <a:p>
            <a:endParaRPr lang="hu-HU" sz="1000" dirty="0">
              <a:solidFill>
                <a:srgbClr val="00006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0064"/>
                </a:solidFill>
              </a:rPr>
              <a:t>„őrködik” a közpénzek felhasználása felett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0064"/>
                </a:solidFill>
              </a:rPr>
              <a:t>„jelzi” az előforduló problémákat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00064"/>
                </a:solidFill>
              </a:rPr>
              <a:t>a helyes irányba „tereli” a közintézmények gazdálkodását</a:t>
            </a:r>
          </a:p>
        </p:txBody>
      </p:sp>
    </p:spTree>
    <p:extLst>
      <p:ext uri="{BB962C8B-B14F-4D97-AF65-F5344CB8AC3E}">
        <p14:creationId xmlns:p14="http://schemas.microsoft.com/office/powerpoint/2010/main" xmlns="" val="331275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5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5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13" grpId="0" build="p"/>
      <p:bldP spid="15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3" y="391533"/>
            <a:ext cx="7886700" cy="530225"/>
          </a:xfrm>
        </p:spPr>
        <p:txBody>
          <a:bodyPr/>
          <a:lstStyle/>
          <a:p>
            <a:pPr algn="l"/>
            <a:r>
              <a:rPr lang="hu-HU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Integritás, mint a megelőzés kulcsa</a:t>
            </a:r>
            <a:endParaRPr lang="hu-HU" sz="2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D3D-3459-4F83-84FB-4E7A167AC4C4}" type="slidenum">
              <a:rPr lang="hu-HU" altLang="hu-HU" smtClean="0"/>
              <a:pPr/>
              <a:t>5</a:t>
            </a:fld>
            <a:endParaRPr lang="hu-HU" altLang="hu-HU"/>
          </a:p>
        </p:txBody>
      </p:sp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xmlns="" val="1224364236"/>
              </p:ext>
            </p:extLst>
          </p:nvPr>
        </p:nvGraphicFramePr>
        <p:xfrm>
          <a:off x="628650" y="1197539"/>
          <a:ext cx="7888285" cy="1653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églalap 17"/>
          <p:cNvSpPr/>
          <p:nvPr/>
        </p:nvSpPr>
        <p:spPr>
          <a:xfrm>
            <a:off x="628650" y="1150889"/>
            <a:ext cx="5455517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hu-HU" sz="200" b="1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hu-HU" sz="1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 </a:t>
            </a:r>
            <a:r>
              <a:rPr lang="hu-H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megelőzésen alapuló korrupció elleni küzdelem leghatékonyabb </a:t>
            </a:r>
            <a:r>
              <a:rPr lang="hu-HU" sz="1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módja: </a:t>
            </a:r>
          </a:p>
          <a:p>
            <a:pPr marL="2335213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 </a:t>
            </a:r>
            <a:r>
              <a:rPr lang="hu-H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korrupciós kockázatok feltárása </a:t>
            </a:r>
            <a:r>
              <a:rPr lang="hu-HU" sz="14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és</a:t>
            </a:r>
          </a:p>
          <a:p>
            <a:pPr marL="2335213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4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 </a:t>
            </a:r>
            <a:r>
              <a:rPr lang="hu-H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velük szembeni védettség </a:t>
            </a:r>
            <a:r>
              <a:rPr lang="hu-HU" sz="14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kialakítása,</a:t>
            </a:r>
          </a:p>
          <a:p>
            <a:pPr>
              <a:spcAft>
                <a:spcPts val="0"/>
              </a:spcAft>
            </a:pPr>
            <a:r>
              <a:rPr lang="hu-H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lang="hu-HU" sz="14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elyet a </a:t>
            </a:r>
            <a:r>
              <a:rPr lang="hu-H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közintézmények számára </a:t>
            </a:r>
            <a:r>
              <a:rPr lang="hu-HU" sz="14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az </a:t>
            </a:r>
            <a:r>
              <a:rPr lang="hu-HU" sz="1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integritás </a:t>
            </a:r>
            <a:r>
              <a:rPr lang="hu-HU" sz="14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jelent.</a:t>
            </a:r>
          </a:p>
          <a:p>
            <a:pPr>
              <a:spcAft>
                <a:spcPts val="0"/>
              </a:spcAft>
            </a:pPr>
            <a:endParaRPr lang="hu-HU" sz="1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kercs függőlegesen 14"/>
          <p:cNvSpPr/>
          <p:nvPr/>
        </p:nvSpPr>
        <p:spPr>
          <a:xfrm rot="20689682">
            <a:off x="752557" y="2973511"/>
            <a:ext cx="2287413" cy="3082802"/>
          </a:xfrm>
          <a:prstGeom prst="verticalScroll">
            <a:avLst>
              <a:gd name="adj" fmla="val 11764"/>
            </a:avLst>
          </a:prstGeom>
          <a:gradFill flip="none" rotWithShape="1">
            <a:gsLst>
              <a:gs pos="0">
                <a:schemeClr val="accent3">
                  <a:lumMod val="89000"/>
                  <a:alpha val="0"/>
                </a:schemeClr>
              </a:gs>
              <a:gs pos="62000">
                <a:schemeClr val="accent3">
                  <a:lumMod val="89000"/>
                </a:schemeClr>
              </a:gs>
              <a:gs pos="89000">
                <a:schemeClr val="accent3">
                  <a:lumMod val="75000"/>
                </a:schemeClr>
              </a:gs>
              <a:gs pos="95000">
                <a:schemeClr val="accent3">
                  <a:lumMod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C6C6C6"/>
            </a:solidFill>
          </a:ln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00" i="1" dirty="0" smtClean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Az </a:t>
            </a:r>
            <a:r>
              <a:rPr lang="hu-HU" sz="1400" i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integritás </a:t>
            </a:r>
            <a:r>
              <a:rPr lang="hu-HU" sz="14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fogalma</a:t>
            </a:r>
          </a:p>
          <a:p>
            <a:pPr algn="ctr"/>
            <a:r>
              <a:rPr lang="hu-HU" sz="14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a </a:t>
            </a:r>
            <a:r>
              <a:rPr lang="hu-HU" sz="1400" i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latin </a:t>
            </a:r>
            <a:r>
              <a:rPr lang="hu-HU" sz="1400" i="1" dirty="0" err="1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integritas</a:t>
            </a:r>
            <a:r>
              <a:rPr lang="hu-HU" sz="1400" i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hu-HU" sz="1400" b="1" i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(érintetlenség, feddhetetlenség, tisztaság) </a:t>
            </a:r>
            <a:endParaRPr lang="hu-HU" sz="1400" b="1" i="1" dirty="0" smtClean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4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szóból </a:t>
            </a:r>
            <a:r>
              <a:rPr lang="hu-HU" sz="1400" i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ered</a:t>
            </a:r>
            <a:r>
              <a:rPr lang="hu-HU" sz="14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.  </a:t>
            </a:r>
          </a:p>
          <a:p>
            <a:pPr algn="ctr"/>
            <a:endParaRPr lang="hu-HU" sz="1400" i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12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Társítható alapelvek</a:t>
            </a:r>
            <a:r>
              <a:rPr lang="hu-HU" sz="1200" i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: pártatlanság, </a:t>
            </a:r>
            <a:r>
              <a:rPr lang="hu-HU" sz="12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átláthatóság</a:t>
            </a:r>
            <a:r>
              <a:rPr lang="hu-HU" sz="1200" i="1" dirty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, elszámoltathatóság, </a:t>
            </a:r>
            <a:r>
              <a:rPr lang="hu-HU" sz="1200" i="1" dirty="0" smtClean="0"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törvényesség</a:t>
            </a:r>
            <a:endParaRPr lang="hu-HU" sz="1200" i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1400" i="1" dirty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zöveg helye 2"/>
          <p:cNvSpPr txBox="1">
            <a:spLocks/>
          </p:cNvSpPr>
          <p:nvPr/>
        </p:nvSpPr>
        <p:spPr>
          <a:xfrm>
            <a:off x="5126093" y="2456058"/>
            <a:ext cx="3296863" cy="351820"/>
          </a:xfrm>
          <a:prstGeom prst="chevron">
            <a:avLst/>
          </a:prstGeom>
          <a:solidFill>
            <a:srgbClr val="D6DCE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hu-HU" sz="900" dirty="0">
                <a:solidFill>
                  <a:srgbClr val="002060"/>
                </a:solidFill>
                <a:cs typeface="Arial" panose="020B0604020202020204" pitchFamily="34" charset="0"/>
              </a:rPr>
              <a:t>Az </a:t>
            </a:r>
            <a:r>
              <a:rPr lang="hu-HU" sz="900" dirty="0" smtClean="0">
                <a:solidFill>
                  <a:srgbClr val="002060"/>
                </a:solidFill>
                <a:cs typeface="Arial" panose="020B0604020202020204" pitchFamily="34" charset="0"/>
              </a:rPr>
              <a:t>integritás </a:t>
            </a:r>
            <a:r>
              <a:rPr lang="hu-HU" sz="900" b="0" i="1" dirty="0">
                <a:solidFill>
                  <a:srgbClr val="002060"/>
                </a:solidFill>
                <a:cs typeface="Arial" panose="020B0604020202020204" pitchFamily="34" charset="0"/>
              </a:rPr>
              <a:t>elvek, értékek, cselekvések, módszerek, </a:t>
            </a:r>
            <a:r>
              <a:rPr lang="hu-HU" sz="900" b="0" i="1" dirty="0" smtClean="0">
                <a:solidFill>
                  <a:srgbClr val="002060"/>
                </a:solidFill>
                <a:cs typeface="Arial" panose="020B0604020202020204" pitchFamily="34" charset="0"/>
              </a:rPr>
              <a:t>intézkedések </a:t>
            </a:r>
            <a:r>
              <a:rPr lang="hu-HU" sz="900" b="0" dirty="0" smtClean="0">
                <a:solidFill>
                  <a:srgbClr val="002060"/>
                </a:solidFill>
                <a:cs typeface="Arial" panose="020B0604020202020204" pitchFamily="34" charset="0"/>
              </a:rPr>
              <a:t>konzisztenciáját </a:t>
            </a:r>
            <a:r>
              <a:rPr lang="hu-HU" sz="900" b="0" dirty="0">
                <a:solidFill>
                  <a:srgbClr val="002060"/>
                </a:solidFill>
                <a:cs typeface="Arial" panose="020B0604020202020204" pitchFamily="34" charset="0"/>
              </a:rPr>
              <a:t>jelenti</a:t>
            </a:r>
            <a:r>
              <a:rPr lang="hu-HU" sz="900" b="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hu-HU" sz="900" b="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8" name="Szöveg helye 2"/>
          <p:cNvSpPr txBox="1">
            <a:spLocks/>
          </p:cNvSpPr>
          <p:nvPr/>
        </p:nvSpPr>
        <p:spPr>
          <a:xfrm>
            <a:off x="3779912" y="3066096"/>
            <a:ext cx="4248472" cy="1752596"/>
          </a:xfrm>
          <a:prstGeom prst="rect">
            <a:avLst/>
          </a:prstGeom>
          <a:solidFill>
            <a:srgbClr val="D6DCE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A FŐ CÉL</a:t>
            </a:r>
            <a:endParaRPr lang="hu-HU" sz="2800" dirty="0">
              <a:solidFill>
                <a:srgbClr val="000064"/>
              </a:solidFill>
              <a:cs typeface="Times New Roman" panose="02020603050405020304" pitchFamily="18" charset="0"/>
            </a:endParaRPr>
          </a:p>
          <a:p>
            <a:pPr algn="ctr"/>
            <a:endParaRPr lang="hu-HU" sz="500" dirty="0" smtClean="0">
              <a:solidFill>
                <a:srgbClr val="000064"/>
              </a:solidFill>
              <a:cs typeface="Times New Roman" panose="02020603050405020304" pitchFamily="18" charset="0"/>
            </a:endParaRPr>
          </a:p>
          <a:p>
            <a:pPr marL="1250950" indent="-1166813" algn="ctr"/>
            <a:r>
              <a:rPr lang="hu-HU" sz="130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a </a:t>
            </a:r>
            <a:r>
              <a:rPr lang="hu-HU" sz="1300" dirty="0">
                <a:solidFill>
                  <a:srgbClr val="000064"/>
                </a:solidFill>
                <a:cs typeface="Times New Roman" panose="02020603050405020304" pitchFamily="18" charset="0"/>
              </a:rPr>
              <a:t>számvevőszéki </a:t>
            </a:r>
            <a:r>
              <a:rPr lang="hu-HU" sz="130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ellenőrzés </a:t>
            </a:r>
            <a:r>
              <a:rPr lang="hu-HU" sz="1300" dirty="0">
                <a:solidFill>
                  <a:srgbClr val="000064"/>
                </a:solidFill>
                <a:cs typeface="Times New Roman" panose="02020603050405020304" pitchFamily="18" charset="0"/>
              </a:rPr>
              <a:t>két </a:t>
            </a:r>
            <a:r>
              <a:rPr lang="hu-HU" sz="130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alapértékének</a:t>
            </a:r>
          </a:p>
          <a:p>
            <a:pPr algn="ctr"/>
            <a:r>
              <a:rPr lang="hu-HU" sz="127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átláthatóság és elszámoltathatóság</a:t>
            </a:r>
            <a:endParaRPr lang="hu-HU" sz="500" dirty="0" smtClean="0">
              <a:solidFill>
                <a:srgbClr val="000064"/>
              </a:solidFill>
              <a:cs typeface="Times New Roman" panose="02020603050405020304" pitchFamily="18" charset="0"/>
            </a:endParaRPr>
          </a:p>
          <a:p>
            <a:pPr algn="ctr"/>
            <a:r>
              <a:rPr lang="hu-HU" sz="130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az </a:t>
            </a:r>
            <a:r>
              <a:rPr lang="hu-HU" sz="1300" dirty="0">
                <a:solidFill>
                  <a:srgbClr val="000064"/>
                </a:solidFill>
                <a:cs typeface="Times New Roman" panose="02020603050405020304" pitchFamily="18" charset="0"/>
              </a:rPr>
              <a:t>érvényesítésén </a:t>
            </a:r>
            <a:r>
              <a:rPr lang="hu-HU" sz="1300" b="0" dirty="0">
                <a:solidFill>
                  <a:srgbClr val="000064"/>
                </a:solidFill>
                <a:cs typeface="Times New Roman" panose="02020603050405020304" pitchFamily="18" charset="0"/>
              </a:rPr>
              <a:t>keresztül olyan  </a:t>
            </a:r>
            <a:r>
              <a:rPr lang="hu-HU" sz="130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megelőző </a:t>
            </a:r>
            <a:r>
              <a:rPr lang="hu-HU" sz="1300" dirty="0">
                <a:solidFill>
                  <a:srgbClr val="000064"/>
                </a:solidFill>
                <a:cs typeface="Times New Roman" panose="02020603050405020304" pitchFamily="18" charset="0"/>
              </a:rPr>
              <a:t>hatás </a:t>
            </a:r>
            <a:r>
              <a:rPr lang="hu-HU" sz="130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kiváltása</a:t>
            </a:r>
            <a:r>
              <a:rPr lang="hu-HU" sz="1300" b="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,</a:t>
            </a:r>
            <a:r>
              <a:rPr lang="hu-HU" sz="130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 </a:t>
            </a:r>
            <a:r>
              <a:rPr lang="hu-HU" sz="1300" b="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amelyek </a:t>
            </a:r>
            <a:r>
              <a:rPr lang="hu-HU" sz="130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csökkentik a </a:t>
            </a:r>
            <a:r>
              <a:rPr lang="hu-HU" sz="1300" dirty="0">
                <a:solidFill>
                  <a:srgbClr val="000064"/>
                </a:solidFill>
                <a:cs typeface="Times New Roman" panose="02020603050405020304" pitchFamily="18" charset="0"/>
              </a:rPr>
              <a:t>korrupciót</a:t>
            </a:r>
            <a:r>
              <a:rPr lang="hu-HU" sz="1300" b="0" dirty="0" smtClean="0">
                <a:solidFill>
                  <a:srgbClr val="000064"/>
                </a:solidFill>
                <a:cs typeface="Times New Roman" panose="02020603050405020304" pitchFamily="18" charset="0"/>
              </a:rPr>
              <a:t>.</a:t>
            </a:r>
          </a:p>
          <a:p>
            <a:pPr marL="1250950" algn="ctr"/>
            <a:endParaRPr lang="hu-HU" sz="500" b="0" dirty="0" smtClean="0">
              <a:solidFill>
                <a:srgbClr val="000064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3337812637"/>
              </p:ext>
            </p:extLst>
          </p:nvPr>
        </p:nvGraphicFramePr>
        <p:xfrm>
          <a:off x="3232054" y="4976976"/>
          <a:ext cx="5284879" cy="1323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églalap 18"/>
          <p:cNvSpPr/>
          <p:nvPr/>
        </p:nvSpPr>
        <p:spPr>
          <a:xfrm>
            <a:off x="3232054" y="5000248"/>
            <a:ext cx="5284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1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A </a:t>
            </a:r>
            <a:r>
              <a:rPr lang="hu-HU" sz="1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preventív jellegű megközelítés fő </a:t>
            </a:r>
            <a:r>
              <a:rPr lang="hu-HU" sz="14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kérdései:</a:t>
            </a:r>
          </a:p>
          <a:p>
            <a:pPr marL="1252538" indent="-1698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egy </a:t>
            </a:r>
            <a:r>
              <a:rPr lang="hu-H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szervezet be tudja-e azonosítani a korrupciós </a:t>
            </a:r>
            <a:r>
              <a:rPr lang="hu-HU" sz="12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veszélyeztetettséget,</a:t>
            </a:r>
          </a:p>
          <a:p>
            <a:pPr marL="1252538" indent="-1698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rendelkezik-e </a:t>
            </a:r>
            <a:r>
              <a:rPr lang="hu-HU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olyan védelmi rendszerrel, amely ellenállóvá teszi, mind a szervezetet, mind az egyént. </a:t>
            </a:r>
            <a:endParaRPr lang="hu-HU" sz="12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558500" y="3378461"/>
            <a:ext cx="432048" cy="207308"/>
          </a:xfrm>
          <a:prstGeom prst="downArrow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1959" y="1290304"/>
            <a:ext cx="1536325" cy="107298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0389" y="5373215"/>
            <a:ext cx="781571" cy="754147"/>
          </a:xfrm>
          <a:prstGeom prst="rect">
            <a:avLst/>
          </a:prstGeom>
        </p:spPr>
      </p:pic>
      <p:sp>
        <p:nvSpPr>
          <p:cNvPr id="20" name="Szöveg helye 2"/>
          <p:cNvSpPr txBox="1">
            <a:spLocks/>
          </p:cNvSpPr>
          <p:nvPr/>
        </p:nvSpPr>
        <p:spPr>
          <a:xfrm>
            <a:off x="3425818" y="5372095"/>
            <a:ext cx="786141" cy="755267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200" dirty="0" smtClean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2935741"/>
            <a:ext cx="1109568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9305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7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1" grpId="0">
        <p:bldAsOne/>
      </p:bldGraphic>
      <p:bldP spid="18" grpId="0"/>
      <p:bldP spid="15" grpId="0" animBg="1"/>
      <p:bldP spid="26" grpId="0" animBg="1"/>
      <p:bldP spid="28" grpId="0" animBg="1"/>
      <p:bldGraphic spid="16" grpId="0">
        <p:bldAsOne/>
      </p:bldGraphic>
      <p:bldP spid="19" grpId="0" build="p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.blog.hu/gu/guruboy/image/Bejegyz%C3%A9s%20k%C3%A9pek/10_si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38" y="1748056"/>
            <a:ext cx="4013770" cy="147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zöveg helye 2"/>
          <p:cNvSpPr txBox="1">
            <a:spLocks/>
          </p:cNvSpPr>
          <p:nvPr/>
        </p:nvSpPr>
        <p:spPr>
          <a:xfrm>
            <a:off x="626563" y="1263859"/>
            <a:ext cx="7873770" cy="2445622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200" dirty="0" smtClean="0">
              <a:solidFill>
                <a:srgbClr val="0000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7359" y="392800"/>
            <a:ext cx="7886700" cy="530225"/>
          </a:xfrm>
        </p:spPr>
        <p:txBody>
          <a:bodyPr/>
          <a:lstStyle/>
          <a:p>
            <a:pPr algn="l"/>
            <a:r>
              <a:rPr lang="hu-HU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Állami Számvevőszék integritás felmérése</a:t>
            </a:r>
            <a:endParaRPr lang="hu-HU" sz="2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FD3D-3459-4F83-84FB-4E7A167AC4C4}" type="slidenum">
              <a:rPr lang="hu-HU" altLang="hu-HU" smtClean="0"/>
              <a:pPr/>
              <a:t>6</a:t>
            </a:fld>
            <a:endParaRPr lang="hu-HU" altLang="hu-HU"/>
          </a:p>
        </p:txBody>
      </p:sp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sp>
        <p:nvSpPr>
          <p:cNvPr id="27" name="Szöveg helye 2"/>
          <p:cNvSpPr txBox="1">
            <a:spLocks/>
          </p:cNvSpPr>
          <p:nvPr/>
        </p:nvSpPr>
        <p:spPr>
          <a:xfrm>
            <a:off x="595620" y="3789040"/>
            <a:ext cx="7888908" cy="460479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863600">
              <a:buNone/>
            </a:pPr>
            <a:r>
              <a:rPr lang="hu-H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integritás felmérés hasznosítása az ellenőrzési tevékenységben </a:t>
            </a:r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5620" y="4249519"/>
            <a:ext cx="7888908" cy="1915785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610697" y="4257089"/>
            <a:ext cx="78888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az </a:t>
            </a:r>
            <a:r>
              <a:rPr lang="hu-HU" sz="1400" dirty="0">
                <a:solidFill>
                  <a:schemeClr val="bg1"/>
                </a:solidFill>
                <a:cs typeface="Arial" panose="020B0604020202020204" pitchFamily="34" charset="0"/>
              </a:rPr>
              <a:t>intézmények belső kontrollrendszerének, mint az integritás egyik alapjának </a:t>
            </a:r>
            <a:r>
              <a:rPr 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ellenőrzése,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illetve </a:t>
            </a:r>
            <a:r>
              <a:rPr lang="hu-HU" sz="1400" dirty="0">
                <a:solidFill>
                  <a:schemeClr val="bg1"/>
                </a:solidFill>
                <a:cs typeface="Arial" panose="020B0604020202020204" pitchFamily="34" charset="0"/>
              </a:rPr>
              <a:t>az integritásra vonatkozó szempontok beépítése az ellenőrzési programokba. </a:t>
            </a:r>
            <a:endParaRPr lang="hu-HU" sz="1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1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hu-HU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Az </a:t>
            </a:r>
            <a:r>
              <a:rPr lang="hu-HU" sz="1400" dirty="0">
                <a:solidFill>
                  <a:schemeClr val="bg1"/>
                </a:solidFill>
                <a:cs typeface="Arial" panose="020B0604020202020204" pitchFamily="34" charset="0"/>
              </a:rPr>
              <a:t>ÁSZ a 2014. évben 14 ellenőrzési programjába építette be a korrupciós veszélyeztetettség és a kontrollok </a:t>
            </a:r>
            <a:r>
              <a:rPr lang="hu-HU" sz="1400" dirty="0" err="1">
                <a:solidFill>
                  <a:schemeClr val="bg1"/>
                </a:solidFill>
                <a:cs typeface="Arial" panose="020B0604020202020204" pitchFamily="34" charset="0"/>
              </a:rPr>
              <a:t>kiépítettségi</a:t>
            </a:r>
            <a:r>
              <a:rPr lang="hu-HU" sz="1400" dirty="0">
                <a:solidFill>
                  <a:schemeClr val="bg1"/>
                </a:solidFill>
                <a:cs typeface="Arial" panose="020B0604020202020204" pitchFamily="34" charset="0"/>
              </a:rPr>
              <a:t> szintjének meghatározására szolgáló eszközöket és több mint 300 intézmény esetében értékelte azokat, illetve a kapcsolódó megállapítások a számvevőszéki jelentésekben is megjelentek.</a:t>
            </a:r>
            <a:endParaRPr lang="hu-HU" altLang="hu-HU" sz="14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Lefelé nyíl 15"/>
          <p:cNvSpPr/>
          <p:nvPr/>
        </p:nvSpPr>
        <p:spPr>
          <a:xfrm>
            <a:off x="4365246" y="4926529"/>
            <a:ext cx="409339" cy="158655"/>
          </a:xfrm>
          <a:prstGeom prst="downArrow">
            <a:avLst/>
          </a:prstGeom>
          <a:solidFill>
            <a:srgbClr val="70A4E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625774" y="1263859"/>
            <a:ext cx="7888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1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 2014. évi Integritás felmérés </a:t>
            </a:r>
          </a:p>
          <a:p>
            <a:pPr>
              <a:spcAft>
                <a:spcPts val="0"/>
              </a:spcAft>
            </a:pPr>
            <a:r>
              <a:rPr lang="hu-HU" sz="14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főbb eredményei: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4" cstate="print"/>
          <a:srcRect l="3825" r="6274"/>
          <a:stretch/>
        </p:blipFill>
        <p:spPr>
          <a:xfrm>
            <a:off x="4283968" y="1245786"/>
            <a:ext cx="4218230" cy="246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636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/>
      <p:bldP spid="27" grpId="0" animBg="1"/>
      <p:bldP spid="28" grpId="0" build="p"/>
      <p:bldP spid="16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3595"/>
          </a:xfrm>
        </p:spPr>
        <p:txBody>
          <a:bodyPr/>
          <a:lstStyle/>
          <a:p>
            <a:pPr algn="l"/>
            <a:r>
              <a:rPr lang="hu-HU" sz="28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önkormányzati alrendszer ellenőrzése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1EFE-3AC3-4460-A88B-ABCE96AC5807}" type="slidenum">
              <a:rPr lang="hu-HU" altLang="hu-HU" smtClean="0"/>
              <a:pPr/>
              <a:t>7</a:t>
            </a:fld>
            <a:endParaRPr lang="hu-HU" altLang="hu-HU"/>
          </a:p>
        </p:txBody>
      </p:sp>
      <p:sp>
        <p:nvSpPr>
          <p:cNvPr id="5" name="Szöveg helye 2"/>
          <p:cNvSpPr txBox="1">
            <a:spLocks/>
          </p:cNvSpPr>
          <p:nvPr/>
        </p:nvSpPr>
        <p:spPr>
          <a:xfrm>
            <a:off x="628650" y="2420888"/>
            <a:ext cx="7975798" cy="40856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hu-HU" sz="1200" dirty="0" smtClean="0">
                <a:solidFill>
                  <a:srgbClr val="000064"/>
                </a:solidFill>
              </a:rPr>
              <a:t>Az ÁSZ 2011 óta tematikusan és holisztikus szemléletben folytatja a témacsoportos önkormányzati ellenőrzéseket, melyek a legkockázatosabb területekre terjednek ki: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sp>
        <p:nvSpPr>
          <p:cNvPr id="9" name="Szöveg helye 3"/>
          <p:cNvSpPr txBox="1">
            <a:spLocks/>
          </p:cNvSpPr>
          <p:nvPr/>
        </p:nvSpPr>
        <p:spPr>
          <a:xfrm>
            <a:off x="7092950" y="2045866"/>
            <a:ext cx="1426944" cy="174317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hu-HU" sz="900" dirty="0">
              <a:solidFill>
                <a:srgbClr val="000064"/>
              </a:solidFill>
            </a:endParaRPr>
          </a:p>
        </p:txBody>
      </p:sp>
      <p:sp>
        <p:nvSpPr>
          <p:cNvPr id="10" name="Szöveg helye 2"/>
          <p:cNvSpPr txBox="1">
            <a:spLocks/>
          </p:cNvSpPr>
          <p:nvPr/>
        </p:nvSpPr>
        <p:spPr>
          <a:xfrm>
            <a:off x="6503669" y="2829449"/>
            <a:ext cx="2016225" cy="1233365"/>
          </a:xfrm>
          <a:prstGeom prst="downArrowCallou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ln>
            <a:solidFill>
              <a:srgbClr val="C00000"/>
            </a:solidFill>
          </a:ln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spcBef>
                <a:spcPct val="0"/>
              </a:spcBef>
              <a:spcAft>
                <a:spcPts val="0"/>
              </a:spcAft>
              <a:buNone/>
            </a:pPr>
            <a:endParaRPr lang="hu-HU" sz="1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265113" lvl="0" indent="-180975" algn="just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pénzügyi </a:t>
            </a:r>
            <a:r>
              <a:rPr lang="hu-H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helyzet </a:t>
            </a:r>
          </a:p>
          <a:p>
            <a:pPr marL="265113" lvl="0" indent="-180975" algn="just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belső kontrollrendszer</a:t>
            </a:r>
          </a:p>
          <a:p>
            <a:pPr marL="265113" lvl="0" indent="-180975" algn="just"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vagyongazdálkodás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75226"/>
            <a:ext cx="5658994" cy="3318808"/>
          </a:xfrm>
          <a:prstGeom prst="rect">
            <a:avLst/>
          </a:prstGeom>
        </p:spPr>
      </p:pic>
      <p:sp>
        <p:nvSpPr>
          <p:cNvPr id="12" name="Szöveg helye 2"/>
          <p:cNvSpPr txBox="1">
            <a:spLocks/>
          </p:cNvSpPr>
          <p:nvPr/>
        </p:nvSpPr>
        <p:spPr>
          <a:xfrm>
            <a:off x="628204" y="1228491"/>
            <a:ext cx="5875466" cy="790872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863600">
              <a:buNone/>
            </a:pPr>
            <a:r>
              <a:rPr lang="hu-HU" sz="1200" dirty="0" smtClean="0">
                <a:solidFill>
                  <a:srgbClr val="000064"/>
                </a:solidFill>
              </a:rPr>
              <a:t>Az </a:t>
            </a:r>
            <a:r>
              <a:rPr lang="hu-HU" sz="1200" dirty="0">
                <a:solidFill>
                  <a:srgbClr val="000064"/>
                </a:solidFill>
              </a:rPr>
              <a:t>ún. „fehér foltok” ellenőrzésében hangsúlyos szerephez </a:t>
            </a:r>
            <a:r>
              <a:rPr lang="hu-HU" sz="1200" dirty="0" smtClean="0">
                <a:solidFill>
                  <a:srgbClr val="000064"/>
                </a:solidFill>
              </a:rPr>
              <a:t>jutott a témacsoportos ellenőrzési eljárás, melynek bevezetése </a:t>
            </a:r>
            <a:r>
              <a:rPr lang="hu-HU" sz="1200" dirty="0">
                <a:solidFill>
                  <a:srgbClr val="000064"/>
                </a:solidFill>
              </a:rPr>
              <a:t>eszköz az ellenőrzési tevékenység hatékonyságának </a:t>
            </a:r>
            <a:r>
              <a:rPr lang="hu-HU" sz="1200" dirty="0" smtClean="0">
                <a:solidFill>
                  <a:srgbClr val="000064"/>
                </a:solidFill>
              </a:rPr>
              <a:t>növelésére</a:t>
            </a:r>
            <a:r>
              <a:rPr lang="hu-HU" sz="1200" dirty="0">
                <a:solidFill>
                  <a:srgbClr val="000064"/>
                </a:solidFill>
              </a:rPr>
              <a:t>. Ennek keretében azonos ellenőrzési program alapján lehetőség van nagyobb számú szervezet ellenőrzésére.</a:t>
            </a:r>
          </a:p>
          <a:p>
            <a:pPr marL="0" indent="0" defTabSz="863600">
              <a:buNone/>
            </a:pPr>
            <a:endParaRPr lang="hu-HU" sz="1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zöveg helye 2"/>
          <p:cNvSpPr txBox="1">
            <a:spLocks/>
          </p:cNvSpPr>
          <p:nvPr/>
        </p:nvSpPr>
        <p:spPr>
          <a:xfrm>
            <a:off x="6503668" y="1052141"/>
            <a:ext cx="2005603" cy="1152723"/>
          </a:xfrm>
          <a:prstGeom prst="foldedCorner">
            <a:avLst/>
          </a:prstGeom>
          <a:solidFill>
            <a:srgbClr val="D6DCE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 smtClean="0">
              <a:solidFill>
                <a:srgbClr val="00206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03668" y="1154567"/>
            <a:ext cx="20146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hu-HU" sz="1100" i="1" spc="-20" dirty="0">
                <a:solidFill>
                  <a:srgbClr val="002060"/>
                </a:solidFill>
              </a:rPr>
              <a:t>A témacsoportos ellenőrzések adott terület </a:t>
            </a:r>
            <a:r>
              <a:rPr lang="hu-HU" sz="1100" i="1" spc="-20" dirty="0" smtClean="0">
                <a:solidFill>
                  <a:srgbClr val="002060"/>
                </a:solidFill>
              </a:rPr>
              <a:t>összehasonlítható </a:t>
            </a:r>
            <a:r>
              <a:rPr lang="hu-HU" sz="1100" i="1" spc="-20" dirty="0">
                <a:solidFill>
                  <a:srgbClr val="002060"/>
                </a:solidFill>
              </a:rPr>
              <a:t>értékelésére lehetőséget adó, egységes program alapján elvégzett ellenőrzések.</a:t>
            </a:r>
          </a:p>
        </p:txBody>
      </p:sp>
      <p:sp>
        <p:nvSpPr>
          <p:cNvPr id="16" name="Szöveg helye 2"/>
          <p:cNvSpPr txBox="1">
            <a:spLocks/>
          </p:cNvSpPr>
          <p:nvPr/>
        </p:nvSpPr>
        <p:spPr>
          <a:xfrm>
            <a:off x="6727699" y="4214103"/>
            <a:ext cx="1783110" cy="2038309"/>
          </a:xfrm>
          <a:prstGeom prst="foldedCorner">
            <a:avLst/>
          </a:prstGeom>
          <a:solidFill>
            <a:srgbClr val="D6DCE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hu-HU" sz="800" b="0" i="1" spc="-20" dirty="0" smtClean="0">
              <a:solidFill>
                <a:srgbClr val="00206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727697" y="4221088"/>
            <a:ext cx="1802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1050" dirty="0" smtClean="0">
                <a:solidFill>
                  <a:srgbClr val="000064"/>
                </a:solidFill>
              </a:rPr>
              <a:t>Ez </a:t>
            </a:r>
            <a:r>
              <a:rPr lang="hu-HU" sz="1050" dirty="0">
                <a:solidFill>
                  <a:srgbClr val="000064"/>
                </a:solidFill>
              </a:rPr>
              <a:t>a hármas ellenőrzési fókusz együtt alkot egységet, mivel a pénzügyeket csak a vagyonnal és az adóssággal lehet teljes körűen értelmezni, hatékony szabályozás és kontroll nélkül pedig nem képzelhető el hosszú </a:t>
            </a:r>
            <a:endParaRPr lang="hu-HU" sz="1050" dirty="0" smtClean="0">
              <a:solidFill>
                <a:srgbClr val="000064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u-HU" sz="1050" dirty="0" smtClean="0">
                <a:solidFill>
                  <a:srgbClr val="000064"/>
                </a:solidFill>
              </a:rPr>
              <a:t>távú, felelős </a:t>
            </a:r>
            <a:r>
              <a:rPr lang="hu-HU" sz="1050" dirty="0">
                <a:solidFill>
                  <a:srgbClr val="000064"/>
                </a:solidFill>
              </a:rPr>
              <a:t>vagyongazdálkodás</a:t>
            </a:r>
            <a:r>
              <a:rPr lang="hu-HU" sz="1050" dirty="0" smtClean="0">
                <a:solidFill>
                  <a:srgbClr val="000064"/>
                </a:solidFill>
              </a:rPr>
              <a:t>.</a:t>
            </a:r>
            <a:endParaRPr lang="hu-HU" sz="1050" dirty="0">
              <a:solidFill>
                <a:srgbClr val="0000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602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7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  <p:bldP spid="12" grpId="0" animBg="1"/>
      <p:bldP spid="14" grpId="0" animBg="1"/>
      <p:bldP spid="3" grpId="0"/>
      <p:bldP spid="16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43595"/>
          </a:xfrm>
        </p:spPr>
        <p:txBody>
          <a:bodyPr/>
          <a:lstStyle/>
          <a:p>
            <a:pPr algn="l"/>
            <a:r>
              <a:rPr lang="hu-HU" sz="28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sz="28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önkormányzatokat érintő ellenőrzések</a:t>
            </a:r>
            <a:endParaRPr lang="hu-HU" sz="2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1EFE-3AC3-4460-A88B-ABCE96AC5807}" type="slidenum">
              <a:rPr lang="hu-HU" altLang="hu-HU" smtClean="0"/>
              <a:pPr/>
              <a:t>8</a:t>
            </a:fld>
            <a:endParaRPr lang="hu-HU" alt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28649" y="1196752"/>
            <a:ext cx="437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defTabSz="863600">
              <a:buNone/>
            </a:pPr>
            <a:r>
              <a:rPr lang="hu-HU" sz="1300" dirty="0">
                <a:solidFill>
                  <a:srgbClr val="000064"/>
                </a:solidFill>
              </a:rPr>
              <a:t>Az önkormányzatokat érintő témacsoportos </a:t>
            </a:r>
            <a:r>
              <a:rPr lang="hu-HU" sz="1300" dirty="0" smtClean="0">
                <a:solidFill>
                  <a:srgbClr val="000064"/>
                </a:solidFill>
              </a:rPr>
              <a:t>ellenőrzések</a:t>
            </a:r>
          </a:p>
          <a:p>
            <a:pPr marL="0" indent="0" algn="ctr" defTabSz="863600">
              <a:buNone/>
            </a:pPr>
            <a:r>
              <a:rPr lang="hu-HU" sz="1300" dirty="0" smtClean="0">
                <a:solidFill>
                  <a:srgbClr val="000064"/>
                </a:solidFill>
              </a:rPr>
              <a:t>alakulása a </a:t>
            </a:r>
            <a:r>
              <a:rPr lang="hu-HU" sz="1300" dirty="0">
                <a:solidFill>
                  <a:srgbClr val="000064"/>
                </a:solidFill>
              </a:rPr>
              <a:t>2011-2014. </a:t>
            </a:r>
            <a:r>
              <a:rPr lang="hu-HU" sz="1300" dirty="0" smtClean="0">
                <a:solidFill>
                  <a:srgbClr val="000064"/>
                </a:solidFill>
              </a:rPr>
              <a:t>években</a:t>
            </a:r>
            <a:endParaRPr lang="hu-HU" sz="1300" dirty="0">
              <a:solidFill>
                <a:srgbClr val="000064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3" y="1181770"/>
            <a:ext cx="3295278" cy="505402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28649" y="4437112"/>
            <a:ext cx="43794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863600">
              <a:spcAft>
                <a:spcPts val="600"/>
              </a:spcAft>
              <a:buNone/>
            </a:pPr>
            <a:r>
              <a:rPr lang="hu-HU" sz="1200" b="1" dirty="0" smtClean="0">
                <a:solidFill>
                  <a:srgbClr val="000064"/>
                </a:solidFill>
              </a:rPr>
              <a:t>Összegző számvevőszéki jelentés készült a 2014</a:t>
            </a:r>
            <a:r>
              <a:rPr lang="hu-HU" sz="1200" b="1" dirty="0">
                <a:solidFill>
                  <a:srgbClr val="000064"/>
                </a:solidFill>
              </a:rPr>
              <a:t>. </a:t>
            </a:r>
            <a:r>
              <a:rPr lang="hu-HU" sz="1200" b="1" dirty="0" smtClean="0">
                <a:solidFill>
                  <a:srgbClr val="000064"/>
                </a:solidFill>
              </a:rPr>
              <a:t>évben</a:t>
            </a:r>
          </a:p>
          <a:p>
            <a:pPr marL="285750" indent="-285750" defTabSz="8636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1100" dirty="0" smtClean="0">
                <a:solidFill>
                  <a:srgbClr val="000064"/>
                </a:solidFill>
              </a:rPr>
              <a:t>az </a:t>
            </a:r>
            <a:r>
              <a:rPr lang="hu-HU" sz="1100" dirty="0">
                <a:solidFill>
                  <a:srgbClr val="000064"/>
                </a:solidFill>
              </a:rPr>
              <a:t>önkormányzatok pénzügyi gazdálkodási helyzetének, </a:t>
            </a:r>
            <a:r>
              <a:rPr lang="hu-HU" sz="1100" dirty="0" smtClean="0">
                <a:solidFill>
                  <a:srgbClr val="000064"/>
                </a:solidFill>
              </a:rPr>
              <a:t>szabályszerűségének </a:t>
            </a:r>
            <a:r>
              <a:rPr lang="hu-HU" sz="1100" dirty="0">
                <a:solidFill>
                  <a:srgbClr val="000064"/>
                </a:solidFill>
              </a:rPr>
              <a:t>2011. évi ellenőrzésében érintett 62 városi önkormányzat </a:t>
            </a:r>
            <a:r>
              <a:rPr lang="hu-HU" sz="1100" dirty="0" smtClean="0">
                <a:solidFill>
                  <a:srgbClr val="000064"/>
                </a:solidFill>
              </a:rPr>
              <a:t>utóellenőrzéséről</a:t>
            </a:r>
          </a:p>
          <a:p>
            <a:pPr marL="285750" indent="-285750" defTabSz="8636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sz="1100" dirty="0">
                <a:solidFill>
                  <a:srgbClr val="000064"/>
                </a:solidFill>
              </a:rPr>
              <a:t>2011. december 31-én működött különböző társulási szervezetek közül 66 települési önkormányzat társulásának és feladatellátásának </a:t>
            </a:r>
            <a:r>
              <a:rPr lang="hu-HU" sz="1100" dirty="0" smtClean="0">
                <a:solidFill>
                  <a:srgbClr val="000064"/>
                </a:solidFill>
              </a:rPr>
              <a:t>szabályszerűségének ellenőrzéséről</a:t>
            </a:r>
          </a:p>
          <a:p>
            <a:pPr defTabSz="863600">
              <a:spcAft>
                <a:spcPts val="1800"/>
              </a:spcAft>
            </a:pPr>
            <a:endParaRPr lang="hu-HU" sz="200" dirty="0" smtClean="0">
              <a:solidFill>
                <a:srgbClr val="0000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1700808"/>
            <a:ext cx="4375400" cy="25563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7709" y="5112572"/>
            <a:ext cx="1664352" cy="27434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7709" y="6003285"/>
            <a:ext cx="1670449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556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7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zöveg helye 2"/>
          <p:cNvSpPr txBox="1">
            <a:spLocks/>
          </p:cNvSpPr>
          <p:nvPr/>
        </p:nvSpPr>
        <p:spPr>
          <a:xfrm>
            <a:off x="695325" y="1206342"/>
            <a:ext cx="7845836" cy="2582698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2" cstate="print"/>
          <a:srcRect r="4314" b="2671"/>
          <a:stretch/>
        </p:blipFill>
        <p:spPr>
          <a:xfrm>
            <a:off x="5318890" y="1596698"/>
            <a:ext cx="3228428" cy="219234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921" y="3886291"/>
            <a:ext cx="3228428" cy="246126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/>
          <a:srcRect l="1369" t="1871" r="1722" b="1531"/>
          <a:stretch/>
        </p:blipFill>
        <p:spPr>
          <a:xfrm>
            <a:off x="689168" y="3886291"/>
            <a:ext cx="4422210" cy="246126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49" y="401440"/>
            <a:ext cx="7886700" cy="543595"/>
          </a:xfrm>
        </p:spPr>
        <p:txBody>
          <a:bodyPr/>
          <a:lstStyle/>
          <a:p>
            <a:pPr algn="l"/>
            <a:r>
              <a:rPr lang="hu-HU" sz="2200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Összegző számvevőszéki jelentések </a:t>
            </a:r>
            <a:r>
              <a:rPr lang="hu-HU" sz="22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endParaRPr lang="hu-HU" sz="2200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44460-AD30-4E6D-AB60-61507D43BA3B}" type="slidenum">
              <a:rPr lang="hu-HU" altLang="hu-HU" smtClean="0"/>
              <a:pPr/>
              <a:t>9</a:t>
            </a:fld>
            <a:endParaRPr lang="hu-HU" altLang="hu-HU"/>
          </a:p>
        </p:txBody>
      </p:sp>
      <p:sp>
        <p:nvSpPr>
          <p:cNvPr id="9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525460"/>
            <a:ext cx="3011128" cy="332540"/>
          </a:xfrm>
        </p:spPr>
        <p:txBody>
          <a:bodyPr/>
          <a:lstStyle/>
          <a:p>
            <a:fld id="{45244852-0BF7-4ED2-9A64-4BDB8B0829D1}" type="datetime4">
              <a:rPr lang="hu-HU" altLang="hu-HU" sz="1100" smtClean="0"/>
              <a:pPr/>
              <a:t>2015. szeptember 16.</a:t>
            </a:fld>
            <a:endParaRPr lang="hu-HU" altLang="hu-HU" sz="1100" dirty="0"/>
          </a:p>
        </p:txBody>
      </p:sp>
      <p:sp>
        <p:nvSpPr>
          <p:cNvPr id="14" name="Szöveg helye 2"/>
          <p:cNvSpPr txBox="1">
            <a:spLocks/>
          </p:cNvSpPr>
          <p:nvPr/>
        </p:nvSpPr>
        <p:spPr>
          <a:xfrm>
            <a:off x="689168" y="1484784"/>
            <a:ext cx="4475214" cy="1952354"/>
          </a:xfrm>
          <a:prstGeom prst="rect">
            <a:avLst/>
          </a:prstGeom>
          <a:noFill/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3600">
              <a:buNone/>
            </a:pPr>
            <a:endParaRPr lang="hu-HU" sz="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 defTabSz="863600">
              <a:spcBef>
                <a:spcPts val="0"/>
              </a:spcBef>
              <a:spcAft>
                <a:spcPts val="600"/>
              </a:spcAft>
              <a:buNone/>
            </a:pPr>
            <a:r>
              <a:rPr lang="hu-HU" sz="1200" dirty="0" smtClean="0">
                <a:solidFill>
                  <a:srgbClr val="002060"/>
                </a:solidFill>
              </a:rPr>
              <a:t>A 2011. évi ellenőrzésben érintett 62 városi önkormányzat </a:t>
            </a:r>
            <a:r>
              <a:rPr lang="hu-HU" sz="1200" dirty="0">
                <a:solidFill>
                  <a:srgbClr val="002060"/>
                </a:solidFill>
              </a:rPr>
              <a:t>utóellenőrzése megállapításait tartalmazó </a:t>
            </a:r>
            <a:r>
              <a:rPr lang="hu-HU" sz="1200" dirty="0">
                <a:solidFill>
                  <a:srgbClr val="000064"/>
                </a:solidFill>
              </a:rPr>
              <a:t>új típusú, holisztikus </a:t>
            </a:r>
            <a:r>
              <a:rPr lang="hu-HU" sz="1200" dirty="0" smtClean="0">
                <a:solidFill>
                  <a:srgbClr val="000064"/>
                </a:solidFill>
              </a:rPr>
              <a:t>megközelítésű </a:t>
            </a:r>
            <a:r>
              <a:rPr lang="hu-HU" sz="1200" dirty="0" smtClean="0">
                <a:solidFill>
                  <a:srgbClr val="002060"/>
                </a:solidFill>
              </a:rPr>
              <a:t>összegző </a:t>
            </a:r>
            <a:r>
              <a:rPr lang="hu-HU" sz="1200" dirty="0">
                <a:solidFill>
                  <a:srgbClr val="002060"/>
                </a:solidFill>
              </a:rPr>
              <a:t>számvevőszéki </a:t>
            </a:r>
            <a:r>
              <a:rPr lang="hu-HU" sz="1200" dirty="0" smtClean="0">
                <a:solidFill>
                  <a:srgbClr val="002060"/>
                </a:solidFill>
              </a:rPr>
              <a:t>jelentés</a:t>
            </a:r>
          </a:p>
          <a:p>
            <a:pPr marL="185738" indent="-185738" algn="just" defTabSz="8636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sz="1200" dirty="0" smtClean="0">
                <a:solidFill>
                  <a:srgbClr val="000064"/>
                </a:solidFill>
              </a:rPr>
              <a:t>az ellenőrzés tételes megállapításain túl </a:t>
            </a:r>
          </a:p>
          <a:p>
            <a:pPr marL="185738" indent="-185738" algn="just" defTabSz="8636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sz="1200" dirty="0" smtClean="0">
                <a:solidFill>
                  <a:srgbClr val="000064"/>
                </a:solidFill>
              </a:rPr>
              <a:t>az </a:t>
            </a:r>
            <a:r>
              <a:rPr lang="hu-HU" sz="1200" dirty="0">
                <a:solidFill>
                  <a:srgbClr val="000064"/>
                </a:solidFill>
              </a:rPr>
              <a:t>önkormányzati alrendszer szintjén, együttesen elemzi és értékeli az önkormányzatok saját hatáskörben megtett és a kormányzati intézkedések hatását, </a:t>
            </a:r>
            <a:r>
              <a:rPr lang="hu-HU" sz="1200" dirty="0" smtClean="0">
                <a:solidFill>
                  <a:srgbClr val="000064"/>
                </a:solidFill>
              </a:rPr>
              <a:t>hasznosulását</a:t>
            </a:r>
          </a:p>
          <a:p>
            <a:pPr marL="185738" indent="-185738" algn="just" defTabSz="8636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hu-HU" sz="1200" dirty="0" smtClean="0">
                <a:solidFill>
                  <a:srgbClr val="000064"/>
                </a:solidFill>
              </a:rPr>
              <a:t>kitekintést tartalmaz </a:t>
            </a:r>
            <a:r>
              <a:rPr lang="hu-HU" sz="1200" dirty="0">
                <a:solidFill>
                  <a:srgbClr val="000064"/>
                </a:solidFill>
              </a:rPr>
              <a:t>az alrendszer pénzügyi egyensúlyi helyzetének jövőbeni fenntartásához szükséges </a:t>
            </a:r>
            <a:r>
              <a:rPr lang="hu-HU" sz="1200" dirty="0" smtClean="0">
                <a:solidFill>
                  <a:srgbClr val="000064"/>
                </a:solidFill>
              </a:rPr>
              <a:t>feladatokra.</a:t>
            </a:r>
          </a:p>
        </p:txBody>
      </p:sp>
      <p:sp>
        <p:nvSpPr>
          <p:cNvPr id="17" name="Szöveg helye 2"/>
          <p:cNvSpPr txBox="1">
            <a:spLocks/>
          </p:cNvSpPr>
          <p:nvPr/>
        </p:nvSpPr>
        <p:spPr>
          <a:xfrm>
            <a:off x="5312733" y="1196752"/>
            <a:ext cx="3228428" cy="372019"/>
          </a:xfrm>
          <a:prstGeom prst="rect">
            <a:avLst/>
          </a:prstGeom>
          <a:gradFill flip="none" rotWithShape="1">
            <a:gsLst>
              <a:gs pos="70000">
                <a:schemeClr val="accent4">
                  <a:lumMod val="5000"/>
                  <a:lumOff val="95000"/>
                  <a:alpha val="45000"/>
                </a:schemeClr>
              </a:gs>
              <a:gs pos="100000">
                <a:srgbClr val="C4C4C4"/>
              </a:gs>
            </a:gsLst>
            <a:lin ang="18900000" scaled="1"/>
            <a:tileRect/>
          </a:gradFill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63600">
              <a:spcBef>
                <a:spcPts val="0"/>
              </a:spcBef>
              <a:buNone/>
            </a:pPr>
            <a:r>
              <a:rPr lang="hu-HU" sz="860" dirty="0" smtClean="0">
                <a:solidFill>
                  <a:srgbClr val="000064"/>
                </a:solidFill>
              </a:rPr>
              <a:t>Az </a:t>
            </a:r>
            <a:r>
              <a:rPr lang="hu-HU" sz="860" dirty="0">
                <a:solidFill>
                  <a:srgbClr val="000064"/>
                </a:solidFill>
              </a:rPr>
              <a:t>utóellenőrzés megállapításaira alapozva az önkormányzati alrendszer egészére levonhatóak következtetések. </a:t>
            </a:r>
          </a:p>
          <a:p>
            <a:pPr marL="0" indent="0" defTabSz="863600">
              <a:spcBef>
                <a:spcPts val="0"/>
              </a:spcBef>
              <a:buNone/>
            </a:pPr>
            <a:endParaRPr lang="hu-HU" sz="1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89168" y="3429000"/>
            <a:ext cx="4475214" cy="312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665 </a:t>
            </a:r>
            <a:r>
              <a:rPr lang="hu-HU" sz="1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előírt feladat végrehajtásának </a:t>
            </a:r>
            <a:r>
              <a:rPr lang="hu-H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ellenőrzése</a:t>
            </a:r>
            <a:endParaRPr lang="hu-H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638587" y="1196752"/>
            <a:ext cx="4531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önkormányzatok pénzügyi helyzetének ellenőrzése</a:t>
            </a:r>
            <a:endParaRPr lang="hu-H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160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750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14" grpId="0" build="p"/>
      <p:bldP spid="17" grpId="0" animBg="1"/>
      <p:bldP spid="4" grpId="0"/>
      <p:bldP spid="22" grpId="0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aszbemutato" id="{A2CE1D08-378D-49EC-953A-27A571359539}" vid="{AB190A56-7694-4DFC-8F98-CF4EF0941F66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aszbemutato</Template>
  <TotalTime>9609</TotalTime>
  <Words>2608</Words>
  <Application>Microsoft Office PowerPoint</Application>
  <PresentationFormat>Diavetítés a képernyőre (4:3 oldalarány)</PresentationFormat>
  <Paragraphs>350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Alapértelmezett terv</vt:lpstr>
      <vt:lpstr>Az önkormányzati ellenőrzések tapasztalatai, a szabályszerű működés támogatása kitekintéssel  az „önteszt rendszer”-re</vt:lpstr>
      <vt:lpstr>Az Állami Számvevőszék megújulása</vt:lpstr>
      <vt:lpstr>Az Állami Számvevőszék intézményi stratégiája</vt:lpstr>
      <vt:lpstr>Korrupció és csalás elleni küzdelem</vt:lpstr>
      <vt:lpstr>Integritás, mint a megelőzés kulcsa</vt:lpstr>
      <vt:lpstr>Az Állami Számvevőszék integritás felmérése</vt:lpstr>
      <vt:lpstr>Az önkormányzati alrendszer ellenőrzése</vt:lpstr>
      <vt:lpstr>Az önkormányzatokat érintő ellenőrzések</vt:lpstr>
      <vt:lpstr>Összegző számvevőszéki jelentések I.</vt:lpstr>
      <vt:lpstr>Összegző számvevőszéki jelentések II.</vt:lpstr>
      <vt:lpstr>Az önkormányzatok pénzügyi helyzetének ellenőrzése</vt:lpstr>
      <vt:lpstr>Az önkormányzatok belső kontrollrendszerének ellenőrzése</vt:lpstr>
      <vt:lpstr>Az önkormányzatok belső kontrollrendszerének ellenőrzése II.</vt:lpstr>
      <vt:lpstr>Az önkormányzatok vagyongazdálkodásának ellenőrzése</vt:lpstr>
      <vt:lpstr>A nemzetiségi önkormányzatok gazdálkodásának ellenőrzése</vt:lpstr>
      <vt:lpstr>Az önkormányzatok többségi tulajdonában lévő gazdasági társaságok közfeladat-ellátásának ellenőrzése</vt:lpstr>
      <vt:lpstr>17. dia</vt:lpstr>
      <vt:lpstr>18. dia</vt:lpstr>
      <vt:lpstr>Az egyedülálló önteszt rendszer hasznosulása</vt:lpstr>
      <vt:lpstr>A számvevőszéki ellenőrzések hasznosulása</vt:lpstr>
      <vt:lpstr>21. dia</vt:lpstr>
    </vt:vector>
  </TitlesOfParts>
  <Company>Állami Számvevőszék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önkormányzatok ellenőrzésének tapasztalatai,</dc:title>
  <dc:creator>Farkas Rita</dc:creator>
  <cp:lastModifiedBy>Helikon 3</cp:lastModifiedBy>
  <cp:revision>684</cp:revision>
  <cp:lastPrinted>2015-09-16T14:12:58Z</cp:lastPrinted>
  <dcterms:created xsi:type="dcterms:W3CDTF">2015-08-11T07:29:23Z</dcterms:created>
  <dcterms:modified xsi:type="dcterms:W3CDTF">2015-09-16T16:34:13Z</dcterms:modified>
</cp:coreProperties>
</file>