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7" r:id="rId2"/>
    <p:sldId id="259" r:id="rId3"/>
    <p:sldId id="258" r:id="rId4"/>
    <p:sldId id="271" r:id="rId5"/>
    <p:sldId id="263" r:id="rId6"/>
    <p:sldId id="267" r:id="rId7"/>
    <p:sldId id="264" r:id="rId8"/>
    <p:sldId id="268" r:id="rId9"/>
    <p:sldId id="269" r:id="rId10"/>
    <p:sldId id="276" r:id="rId11"/>
    <p:sldId id="261" r:id="rId12"/>
    <p:sldId id="260" r:id="rId13"/>
    <p:sldId id="265" r:id="rId14"/>
    <p:sldId id="272" r:id="rId15"/>
    <p:sldId id="266" r:id="rId16"/>
    <p:sldId id="273" r:id="rId17"/>
    <p:sldId id="274" r:id="rId18"/>
    <p:sldId id="275" r:id="rId19"/>
    <p:sldId id="277" r:id="rId20"/>
  </p:sldIdLst>
  <p:sldSz cx="9144000" cy="6858000" type="screen4x3"/>
  <p:notesSz cx="6669088" cy="97758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E595"/>
    <a:srgbClr val="FEF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568" cy="488792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776946" y="0"/>
            <a:ext cx="2890568" cy="488792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r">
              <a:defRPr sz="1200"/>
            </a:lvl1pPr>
          </a:lstStyle>
          <a:p>
            <a:fld id="{B483D933-E20E-43D5-8290-6968098C536D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285462"/>
            <a:ext cx="2890568" cy="488792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776946" y="9285462"/>
            <a:ext cx="2890568" cy="488792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r">
              <a:defRPr sz="1200"/>
            </a:lvl1pPr>
          </a:lstStyle>
          <a:p>
            <a:fld id="{F5BA2734-2F36-4DF4-81FD-4EF97410B5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8778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438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540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637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186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14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257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588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003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355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7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009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25D7-F668-427D-AACC-25657E48A2F9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DAB2E-D330-46D9-A3F7-F527A219CE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626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779912" y="692696"/>
            <a:ext cx="149771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KITŰZÉS</a:t>
            </a:r>
            <a:endParaRPr lang="hu-HU" sz="2400" b="1" spc="300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683568" y="1844824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települési</a:t>
            </a:r>
            <a:endParaRPr lang="hu-HU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683568" y="4293096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országos</a:t>
            </a:r>
            <a:endParaRPr lang="hu-HU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683568" y="3059668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területi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690647" y="1340768"/>
            <a:ext cx="383812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1128/2014. NVB határozat (07.29.)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690647" y="2204864"/>
            <a:ext cx="7553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2715 választás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1745 településen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83568" y="3429000"/>
            <a:ext cx="7553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64 választás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minden megyében (Budapest: 12, Heves, Jász-Nagykun-Szolnok: 1)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90647" y="4653136"/>
            <a:ext cx="7553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m</a:t>
            </a:r>
            <a:r>
              <a:rPr lang="hu-HU" dirty="0" smtClean="0"/>
              <a:t>inden nemzetiség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101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377693" y="692696"/>
            <a:ext cx="230217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LISTAÁLLÍTÁS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36416" y="2070140"/>
            <a:ext cx="7416823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jánlóív igénylése – A7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36417" y="2935977"/>
            <a:ext cx="7416824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jánlásgyűjtés – aug. 25. és az ajánlóív leadása közötti időszakban a nemzetiség szavazóköri névjegyzékében szerepel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755575" y="6228020"/>
            <a:ext cx="739766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NVB 4 napon belül dönt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755576" y="450912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L8 + SZ5 + ajánlóívek - szeptember 9.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755576" y="407707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öbb listát is, de egy listát csak egyszer (a többi érvénytelen)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736417" y="2502188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ug. 25. </a:t>
            </a:r>
            <a:r>
              <a:rPr lang="hu-HU" dirty="0"/>
              <a:t>–</a:t>
            </a:r>
            <a:r>
              <a:rPr lang="hu-HU" dirty="0" smtClean="0"/>
              <a:t> NVI kiadja az ajánlóíveket + az országban regisztráltak adatbázisát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55576" y="579597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NVI 3 napon belül ellenőrzi – NVB iránymutatás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755576" y="537321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inden ajánlóívet le kell adni – bírság! (10 000 </a:t>
            </a:r>
            <a:r>
              <a:rPr lang="hu-HU" dirty="0" err="1" smtClean="0"/>
              <a:t>ft</a:t>
            </a:r>
            <a:r>
              <a:rPr lang="hu-HU" dirty="0" smtClean="0"/>
              <a:t>/ív)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736417" y="162880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települési választások 10%-ában legalább 1-1 jelölt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36417" y="365431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NVB kitűző határozatában meghatározott számú ajánlás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755576" y="11967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ORSZÁGOSLISTA</a:t>
            </a:r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755576" y="493187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ha a jelölt más listához is leadott SZ5 lapot – NVB nélküle fogadja el a listát</a:t>
            </a:r>
          </a:p>
        </p:txBody>
      </p:sp>
    </p:spTree>
    <p:extLst>
      <p:ext uri="{BB962C8B-B14F-4D97-AF65-F5344CB8AC3E}">
        <p14:creationId xmlns:p14="http://schemas.microsoft.com/office/powerpoint/2010/main" val="393242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646945" y="692696"/>
            <a:ext cx="376365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VÁLASZTÁSI KAMPÁNY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505948" y="1700808"/>
            <a:ext cx="80264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/>
              <a:t>HVI (település), TVI (megye/Bp.), NVI (ország</a:t>
            </a:r>
            <a:r>
              <a:rPr lang="hu-HU" sz="1600" dirty="0" smtClean="0"/>
              <a:t>)  - INGYEN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ajánlóívek kiadásakor: hivatalból, minden regisztráltat tartalmaz DE csak ajánlásgyűjtéshez használható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09. 07.  és 09. 29.:  kérésre, letiltók adatait nem tartalmazza, kampányhoz</a:t>
            </a:r>
            <a:endParaRPr lang="hu-HU" sz="16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9552" y="2753633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HVI – települési nemzetiségi jelölt (település) - 101 </a:t>
            </a:r>
            <a:r>
              <a:rPr lang="hu-HU" sz="1600" dirty="0"/>
              <a:t>500,</a:t>
            </a:r>
            <a:r>
              <a:rPr lang="hu-HU" sz="1600" dirty="0" err="1"/>
              <a:t>-</a:t>
            </a:r>
            <a:r>
              <a:rPr lang="hu-HU" sz="1600" dirty="0" err="1" smtClean="0"/>
              <a:t>ft</a:t>
            </a:r>
            <a:endParaRPr lang="hu-HU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/>
              <a:t>TVI </a:t>
            </a:r>
            <a:r>
              <a:rPr lang="hu-HU" sz="1600" dirty="0" smtClean="0"/>
              <a:t>– </a:t>
            </a:r>
            <a:r>
              <a:rPr lang="hu-HU" sz="1600" dirty="0"/>
              <a:t>területi nemzetiségi </a:t>
            </a:r>
            <a:r>
              <a:rPr lang="hu-HU" sz="1600" dirty="0" smtClean="0"/>
              <a:t>listás jelölt (megye/Budapest) </a:t>
            </a:r>
            <a:r>
              <a:rPr lang="hu-HU" sz="1600" dirty="0"/>
              <a:t>- 101 500,</a:t>
            </a:r>
            <a:r>
              <a:rPr lang="hu-HU" sz="1600" dirty="0" err="1"/>
              <a:t>-ft</a:t>
            </a:r>
            <a:endParaRPr lang="hu-HU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NVI </a:t>
            </a:r>
            <a:r>
              <a:rPr lang="hu-HU" sz="1600" dirty="0"/>
              <a:t>– </a:t>
            </a:r>
            <a:r>
              <a:rPr lang="hu-HU" sz="1600" dirty="0" smtClean="0"/>
              <a:t>területi nemzetiségi listát </a:t>
            </a:r>
            <a:r>
              <a:rPr lang="hu-HU" sz="1600" dirty="0"/>
              <a:t>állító </a:t>
            </a:r>
            <a:r>
              <a:rPr lang="hu-HU" sz="1600" dirty="0" smtClean="0"/>
              <a:t>nemzetiségi szervezet </a:t>
            </a:r>
            <a:r>
              <a:rPr lang="hu-HU" sz="1600" dirty="0"/>
              <a:t>(</a:t>
            </a:r>
            <a:r>
              <a:rPr lang="hu-HU" sz="1600" dirty="0" smtClean="0"/>
              <a:t>megye/Budapest) </a:t>
            </a:r>
            <a:r>
              <a:rPr lang="hu-HU" sz="1600" dirty="0"/>
              <a:t>- </a:t>
            </a:r>
            <a:r>
              <a:rPr lang="hu-HU" sz="1600" dirty="0" smtClean="0"/>
              <a:t>710 </a:t>
            </a:r>
            <a:r>
              <a:rPr lang="hu-HU" sz="1600" dirty="0"/>
              <a:t>500,</a:t>
            </a:r>
            <a:r>
              <a:rPr lang="hu-HU" sz="1600" dirty="0" err="1"/>
              <a:t>-</a:t>
            </a:r>
            <a:r>
              <a:rPr lang="hu-HU" sz="1600" dirty="0" err="1" smtClean="0"/>
              <a:t>ft</a:t>
            </a:r>
            <a:endParaRPr lang="hu-HU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NVI </a:t>
            </a:r>
            <a:r>
              <a:rPr lang="hu-HU" sz="1600" dirty="0"/>
              <a:t>–</a:t>
            </a:r>
            <a:r>
              <a:rPr lang="hu-HU" sz="1600" dirty="0" smtClean="0"/>
              <a:t> országos nemzetiségi </a:t>
            </a:r>
            <a:r>
              <a:rPr lang="hu-HU" sz="1600" dirty="0"/>
              <a:t>listás jelölt </a:t>
            </a:r>
            <a:r>
              <a:rPr lang="hu-HU" sz="1600" dirty="0" smtClean="0"/>
              <a:t>(ország) </a:t>
            </a:r>
            <a:r>
              <a:rPr lang="hu-HU" sz="1600" dirty="0"/>
              <a:t>- 101 500,</a:t>
            </a:r>
            <a:r>
              <a:rPr lang="hu-HU" sz="1600" dirty="0" err="1"/>
              <a:t>-ft</a:t>
            </a:r>
            <a:endParaRPr lang="hu-HU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/>
              <a:t>NVI – országos </a:t>
            </a:r>
            <a:r>
              <a:rPr lang="hu-HU" sz="1600" dirty="0" smtClean="0"/>
              <a:t>listát állító jelölő </a:t>
            </a:r>
            <a:r>
              <a:rPr lang="hu-HU" sz="1600" dirty="0"/>
              <a:t>szervezet </a:t>
            </a:r>
            <a:r>
              <a:rPr lang="hu-HU" sz="1600" dirty="0" smtClean="0"/>
              <a:t>(ország) -</a:t>
            </a:r>
            <a:r>
              <a:rPr lang="hu-HU" sz="1600" dirty="0"/>
              <a:t> 101 500,</a:t>
            </a:r>
            <a:r>
              <a:rPr lang="hu-HU" sz="1600" dirty="0" err="1"/>
              <a:t>-ft</a:t>
            </a:r>
            <a:r>
              <a:rPr lang="hu-HU" sz="1600" dirty="0"/>
              <a:t> x képviselők száma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96326" y="1340768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adatszolgáltatás a névjegyzékből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486746" y="4284385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olitikai reklám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69944" y="4644425"/>
            <a:ext cx="8026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10.11-én  minden országos listát állító jelölő szervezet reklámja </a:t>
            </a:r>
            <a:r>
              <a:rPr lang="hu-HU" sz="1600" dirty="0" err="1" smtClean="0"/>
              <a:t>max</a:t>
            </a:r>
            <a:r>
              <a:rPr lang="hu-HU" sz="1600" dirty="0" smtClean="0"/>
              <a:t>. 30 másodpercben  a közszolgálati médiában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8921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466992" y="692696"/>
            <a:ext cx="41235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SZAVAZÁS ELŐKÉSZÍTÉSE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450767" y="126876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s</a:t>
            </a:r>
            <a:r>
              <a:rPr lang="hu-HU" dirty="0" smtClean="0"/>
              <a:t>zavazólap jóváhagyása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467544" y="1668736"/>
            <a:ext cx="2177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települési - HVB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területi - TVB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országos -NVB</a:t>
            </a:r>
            <a:endParaRPr lang="hu-HU" sz="16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467544" y="2520572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kétnyelvű (cigány három)</a:t>
            </a:r>
            <a:endParaRPr lang="hu-HU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szervezet, jelölt kérésére a szervezet, jelölt neve is két nyelven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424612" y="3140968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névjegyzék 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424612" y="3510300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nemzetiségenként külön névjegyzék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mozgóurnát igénylő választópolgárok jegyzéke is külön-külön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94006" y="414908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szavazóhelyiség 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424612" y="451517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ahol van település kitűzve (akkor is, ha elmarad): külön szavazóhelyiség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ahol nincs települési kitűzve: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egy szavazókörös településen nincs külön szavazóhelyiség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több szavazókörösön a HVB helyisége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berendezés = általános szabályok</a:t>
            </a:r>
          </a:p>
        </p:txBody>
      </p:sp>
    </p:spTree>
    <p:extLst>
      <p:ext uri="{BB962C8B-B14F-4D97-AF65-F5344CB8AC3E}">
        <p14:creationId xmlns:p14="http://schemas.microsoft.com/office/powerpoint/2010/main" val="18921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637088" y="692696"/>
            <a:ext cx="178337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SZAVAZÁS</a:t>
            </a:r>
            <a:endParaRPr lang="hu-HU" sz="2400" b="1" spc="3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251520" y="162880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nemzetiségi SZSZB 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251521" y="2051556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nemzetiségenként külön névjegyzék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251520" y="2483604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zöld szavazólap (hátoldala fehér)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251520" y="2915652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különböző színű borítékok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940152" y="2175510"/>
            <a:ext cx="2851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a települési választást tartó nemzetiség valamennyi szavazólapjának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940152" y="3188875"/>
            <a:ext cx="2851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a települési választást nem tartó nemzetiség valamennyi szavazólapjának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 flipV="1">
            <a:off x="4528774" y="2668270"/>
            <a:ext cx="259250" cy="338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4528774" y="3158907"/>
            <a:ext cx="259250" cy="342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peteri.attila\AppData\Local\Microsoft\Windows\Temporary Internet Files\Content.IE5\985PZ2VN\MC900424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088" y="2093365"/>
            <a:ext cx="909939" cy="87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peteri.attila\AppData\Local\Microsoft\Windows\Temporary Internet Files\Content.IE5\985PZ2VN\MC900424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261" y="3188875"/>
            <a:ext cx="909939" cy="87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zabadkézi sokszög 17"/>
          <p:cNvSpPr/>
          <p:nvPr/>
        </p:nvSpPr>
        <p:spPr>
          <a:xfrm>
            <a:off x="5001088" y="3573016"/>
            <a:ext cx="224287" cy="431321"/>
          </a:xfrm>
          <a:custGeom>
            <a:avLst/>
            <a:gdLst>
              <a:gd name="connsiteX0" fmla="*/ 0 w 224287"/>
              <a:gd name="connsiteY0" fmla="*/ 0 h 431321"/>
              <a:gd name="connsiteX1" fmla="*/ 0 w 224287"/>
              <a:gd name="connsiteY1" fmla="*/ 431321 h 431321"/>
              <a:gd name="connsiteX2" fmla="*/ 224287 w 224287"/>
              <a:gd name="connsiteY2" fmla="*/ 181155 h 431321"/>
              <a:gd name="connsiteX3" fmla="*/ 0 w 224287"/>
              <a:gd name="connsiteY3" fmla="*/ 0 h 43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287" h="431321">
                <a:moveTo>
                  <a:pt x="0" y="0"/>
                </a:moveTo>
                <a:lnTo>
                  <a:pt x="0" y="431321"/>
                </a:lnTo>
                <a:lnTo>
                  <a:pt x="224287" y="181155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abadkézi sokszög 19"/>
          <p:cNvSpPr/>
          <p:nvPr/>
        </p:nvSpPr>
        <p:spPr>
          <a:xfrm>
            <a:off x="5011947" y="3735238"/>
            <a:ext cx="828136" cy="284671"/>
          </a:xfrm>
          <a:custGeom>
            <a:avLst/>
            <a:gdLst>
              <a:gd name="connsiteX0" fmla="*/ 0 w 828136"/>
              <a:gd name="connsiteY0" fmla="*/ 284671 h 284671"/>
              <a:gd name="connsiteX1" fmla="*/ 250166 w 828136"/>
              <a:gd name="connsiteY1" fmla="*/ 0 h 284671"/>
              <a:gd name="connsiteX2" fmla="*/ 534838 w 828136"/>
              <a:gd name="connsiteY2" fmla="*/ 8626 h 284671"/>
              <a:gd name="connsiteX3" fmla="*/ 828136 w 828136"/>
              <a:gd name="connsiteY3" fmla="*/ 284671 h 284671"/>
              <a:gd name="connsiteX4" fmla="*/ 0 w 828136"/>
              <a:gd name="connsiteY4" fmla="*/ 284671 h 284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136" h="284671">
                <a:moveTo>
                  <a:pt x="0" y="284671"/>
                </a:moveTo>
                <a:lnTo>
                  <a:pt x="250166" y="0"/>
                </a:lnTo>
                <a:lnTo>
                  <a:pt x="534838" y="8626"/>
                </a:lnTo>
                <a:lnTo>
                  <a:pt x="828136" y="284671"/>
                </a:lnTo>
                <a:lnTo>
                  <a:pt x="0" y="284671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abadkézi sokszög 20"/>
          <p:cNvSpPr/>
          <p:nvPr/>
        </p:nvSpPr>
        <p:spPr>
          <a:xfrm>
            <a:off x="5581291" y="3554083"/>
            <a:ext cx="258792" cy="465826"/>
          </a:xfrm>
          <a:custGeom>
            <a:avLst/>
            <a:gdLst>
              <a:gd name="connsiteX0" fmla="*/ 0 w 258792"/>
              <a:gd name="connsiteY0" fmla="*/ 198408 h 465826"/>
              <a:gd name="connsiteX1" fmla="*/ 258792 w 258792"/>
              <a:gd name="connsiteY1" fmla="*/ 0 h 465826"/>
              <a:gd name="connsiteX2" fmla="*/ 250166 w 258792"/>
              <a:gd name="connsiteY2" fmla="*/ 465826 h 465826"/>
              <a:gd name="connsiteX3" fmla="*/ 0 w 258792"/>
              <a:gd name="connsiteY3" fmla="*/ 198408 h 46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465826">
                <a:moveTo>
                  <a:pt x="0" y="198408"/>
                </a:moveTo>
                <a:lnTo>
                  <a:pt x="258792" y="0"/>
                </a:lnTo>
                <a:lnTo>
                  <a:pt x="250166" y="465826"/>
                </a:lnTo>
                <a:lnTo>
                  <a:pt x="0" y="198408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abadkézi sokszög 22"/>
          <p:cNvSpPr/>
          <p:nvPr/>
        </p:nvSpPr>
        <p:spPr>
          <a:xfrm>
            <a:off x="5041344" y="2483604"/>
            <a:ext cx="224287" cy="431321"/>
          </a:xfrm>
          <a:custGeom>
            <a:avLst/>
            <a:gdLst>
              <a:gd name="connsiteX0" fmla="*/ 0 w 224287"/>
              <a:gd name="connsiteY0" fmla="*/ 0 h 431321"/>
              <a:gd name="connsiteX1" fmla="*/ 0 w 224287"/>
              <a:gd name="connsiteY1" fmla="*/ 431321 h 431321"/>
              <a:gd name="connsiteX2" fmla="*/ 224287 w 224287"/>
              <a:gd name="connsiteY2" fmla="*/ 181155 h 431321"/>
              <a:gd name="connsiteX3" fmla="*/ 0 w 224287"/>
              <a:gd name="connsiteY3" fmla="*/ 0 h 43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287" h="431321">
                <a:moveTo>
                  <a:pt x="0" y="0"/>
                </a:moveTo>
                <a:lnTo>
                  <a:pt x="0" y="431321"/>
                </a:lnTo>
                <a:lnTo>
                  <a:pt x="224287" y="1811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Szabadkézi sokszög 23"/>
          <p:cNvSpPr/>
          <p:nvPr/>
        </p:nvSpPr>
        <p:spPr>
          <a:xfrm>
            <a:off x="5041344" y="2630254"/>
            <a:ext cx="828136" cy="284671"/>
          </a:xfrm>
          <a:custGeom>
            <a:avLst/>
            <a:gdLst>
              <a:gd name="connsiteX0" fmla="*/ 0 w 828136"/>
              <a:gd name="connsiteY0" fmla="*/ 284671 h 284671"/>
              <a:gd name="connsiteX1" fmla="*/ 250166 w 828136"/>
              <a:gd name="connsiteY1" fmla="*/ 0 h 284671"/>
              <a:gd name="connsiteX2" fmla="*/ 534838 w 828136"/>
              <a:gd name="connsiteY2" fmla="*/ 8626 h 284671"/>
              <a:gd name="connsiteX3" fmla="*/ 828136 w 828136"/>
              <a:gd name="connsiteY3" fmla="*/ 284671 h 284671"/>
              <a:gd name="connsiteX4" fmla="*/ 0 w 828136"/>
              <a:gd name="connsiteY4" fmla="*/ 284671 h 284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136" h="284671">
                <a:moveTo>
                  <a:pt x="0" y="284671"/>
                </a:moveTo>
                <a:lnTo>
                  <a:pt x="250166" y="0"/>
                </a:lnTo>
                <a:lnTo>
                  <a:pt x="534838" y="8626"/>
                </a:lnTo>
                <a:lnTo>
                  <a:pt x="828136" y="284671"/>
                </a:lnTo>
                <a:lnTo>
                  <a:pt x="0" y="284671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abadkézi sokszög 24"/>
          <p:cNvSpPr/>
          <p:nvPr/>
        </p:nvSpPr>
        <p:spPr>
          <a:xfrm>
            <a:off x="5614408" y="2449826"/>
            <a:ext cx="258792" cy="465826"/>
          </a:xfrm>
          <a:custGeom>
            <a:avLst/>
            <a:gdLst>
              <a:gd name="connsiteX0" fmla="*/ 0 w 258792"/>
              <a:gd name="connsiteY0" fmla="*/ 198408 h 465826"/>
              <a:gd name="connsiteX1" fmla="*/ 258792 w 258792"/>
              <a:gd name="connsiteY1" fmla="*/ 0 h 465826"/>
              <a:gd name="connsiteX2" fmla="*/ 250166 w 258792"/>
              <a:gd name="connsiteY2" fmla="*/ 465826 h 465826"/>
              <a:gd name="connsiteX3" fmla="*/ 0 w 258792"/>
              <a:gd name="connsiteY3" fmla="*/ 198408 h 46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465826">
                <a:moveTo>
                  <a:pt x="0" y="198408"/>
                </a:moveTo>
                <a:lnTo>
                  <a:pt x="258792" y="0"/>
                </a:lnTo>
                <a:lnTo>
                  <a:pt x="250166" y="465826"/>
                </a:lnTo>
                <a:lnTo>
                  <a:pt x="0" y="198408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246705" y="3356992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SZSZB a borítékra ráírja a nemzetiség megnevezését</a:t>
            </a:r>
            <a:endParaRPr lang="hu-HU" dirty="0"/>
          </a:p>
        </p:txBody>
      </p:sp>
      <p:sp>
        <p:nvSpPr>
          <p:cNvPr id="22" name="Szabadkézi sokszög 21"/>
          <p:cNvSpPr/>
          <p:nvPr/>
        </p:nvSpPr>
        <p:spPr>
          <a:xfrm>
            <a:off x="5089585" y="3234906"/>
            <a:ext cx="646981" cy="517585"/>
          </a:xfrm>
          <a:custGeom>
            <a:avLst/>
            <a:gdLst>
              <a:gd name="connsiteX0" fmla="*/ 0 w 646981"/>
              <a:gd name="connsiteY0" fmla="*/ 388188 h 517585"/>
              <a:gd name="connsiteX1" fmla="*/ 17253 w 646981"/>
              <a:gd name="connsiteY1" fmla="*/ 0 h 517585"/>
              <a:gd name="connsiteX2" fmla="*/ 483079 w 646981"/>
              <a:gd name="connsiteY2" fmla="*/ 8626 h 517585"/>
              <a:gd name="connsiteX3" fmla="*/ 483079 w 646981"/>
              <a:gd name="connsiteY3" fmla="*/ 146649 h 517585"/>
              <a:gd name="connsiteX4" fmla="*/ 646981 w 646981"/>
              <a:gd name="connsiteY4" fmla="*/ 163902 h 517585"/>
              <a:gd name="connsiteX5" fmla="*/ 646981 w 646981"/>
              <a:gd name="connsiteY5" fmla="*/ 396815 h 517585"/>
              <a:gd name="connsiteX6" fmla="*/ 491706 w 646981"/>
              <a:gd name="connsiteY6" fmla="*/ 517585 h 517585"/>
              <a:gd name="connsiteX7" fmla="*/ 146649 w 646981"/>
              <a:gd name="connsiteY7" fmla="*/ 517585 h 517585"/>
              <a:gd name="connsiteX8" fmla="*/ 0 w 646981"/>
              <a:gd name="connsiteY8" fmla="*/ 388188 h 5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981" h="517585">
                <a:moveTo>
                  <a:pt x="0" y="388188"/>
                </a:moveTo>
                <a:lnTo>
                  <a:pt x="17253" y="0"/>
                </a:lnTo>
                <a:lnTo>
                  <a:pt x="483079" y="8626"/>
                </a:lnTo>
                <a:lnTo>
                  <a:pt x="483079" y="146649"/>
                </a:lnTo>
                <a:lnTo>
                  <a:pt x="646981" y="163902"/>
                </a:lnTo>
                <a:lnTo>
                  <a:pt x="646981" y="396815"/>
                </a:lnTo>
                <a:lnTo>
                  <a:pt x="491706" y="517585"/>
                </a:lnTo>
                <a:lnTo>
                  <a:pt x="146649" y="517585"/>
                </a:lnTo>
                <a:lnTo>
                  <a:pt x="0" y="388188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Szabadkézi sokszög 27"/>
          <p:cNvSpPr/>
          <p:nvPr/>
        </p:nvSpPr>
        <p:spPr>
          <a:xfrm>
            <a:off x="5131921" y="2150685"/>
            <a:ext cx="646981" cy="517585"/>
          </a:xfrm>
          <a:custGeom>
            <a:avLst/>
            <a:gdLst>
              <a:gd name="connsiteX0" fmla="*/ 0 w 646981"/>
              <a:gd name="connsiteY0" fmla="*/ 388188 h 517585"/>
              <a:gd name="connsiteX1" fmla="*/ 17253 w 646981"/>
              <a:gd name="connsiteY1" fmla="*/ 0 h 517585"/>
              <a:gd name="connsiteX2" fmla="*/ 483079 w 646981"/>
              <a:gd name="connsiteY2" fmla="*/ 8626 h 517585"/>
              <a:gd name="connsiteX3" fmla="*/ 483079 w 646981"/>
              <a:gd name="connsiteY3" fmla="*/ 146649 h 517585"/>
              <a:gd name="connsiteX4" fmla="*/ 646981 w 646981"/>
              <a:gd name="connsiteY4" fmla="*/ 163902 h 517585"/>
              <a:gd name="connsiteX5" fmla="*/ 646981 w 646981"/>
              <a:gd name="connsiteY5" fmla="*/ 396815 h 517585"/>
              <a:gd name="connsiteX6" fmla="*/ 491706 w 646981"/>
              <a:gd name="connsiteY6" fmla="*/ 517585 h 517585"/>
              <a:gd name="connsiteX7" fmla="*/ 146649 w 646981"/>
              <a:gd name="connsiteY7" fmla="*/ 517585 h 517585"/>
              <a:gd name="connsiteX8" fmla="*/ 0 w 646981"/>
              <a:gd name="connsiteY8" fmla="*/ 388188 h 5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981" h="517585">
                <a:moveTo>
                  <a:pt x="0" y="388188"/>
                </a:moveTo>
                <a:lnTo>
                  <a:pt x="17253" y="0"/>
                </a:lnTo>
                <a:lnTo>
                  <a:pt x="483079" y="8626"/>
                </a:lnTo>
                <a:lnTo>
                  <a:pt x="483079" y="146649"/>
                </a:lnTo>
                <a:lnTo>
                  <a:pt x="646981" y="163902"/>
                </a:lnTo>
                <a:lnTo>
                  <a:pt x="646981" y="396815"/>
                </a:lnTo>
                <a:lnTo>
                  <a:pt x="491706" y="517585"/>
                </a:lnTo>
                <a:lnTo>
                  <a:pt x="146649" y="517585"/>
                </a:lnTo>
                <a:lnTo>
                  <a:pt x="0" y="388188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övegdoboz 28"/>
          <p:cNvSpPr txBox="1"/>
          <p:nvPr/>
        </p:nvSpPr>
        <p:spPr>
          <a:xfrm>
            <a:off x="239708" y="4082054"/>
            <a:ext cx="4078007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SZSZB felhívja a zöld borítékot kapó választópolgár figyelmét a boríték lezárására</a:t>
            </a:r>
            <a:endParaRPr lang="hu-HU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239707" y="5518973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közös urna</a:t>
            </a:r>
            <a:endParaRPr lang="hu-HU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5182360" y="3356992"/>
            <a:ext cx="54176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u-HU" sz="700" b="1" dirty="0" smtClean="0"/>
              <a:t>SZAVAZÓLAP</a:t>
            </a:r>
            <a:endParaRPr lang="hu-HU" sz="700" b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5220072" y="2276872"/>
            <a:ext cx="54176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u-HU" sz="700" b="1" dirty="0" smtClean="0"/>
              <a:t>SZAVAZÓLAP</a:t>
            </a:r>
            <a:endParaRPr lang="hu-HU" sz="700" b="1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2771800" y="11425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ha van települési választás kitűzve </a:t>
            </a:r>
            <a:endParaRPr lang="hu-HU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239706" y="5951021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jegyzőkönyv a nemzetiségi választás adatairól (40)</a:t>
            </a:r>
            <a:endParaRPr lang="hu-HU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39705" y="5099461"/>
            <a:ext cx="8551691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települési választás: 3 vagy 4 szavazat; területi és országos listás választás: 1 szavazat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730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4836368" y="3059668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két színű szavazólap és boríték</a:t>
            </a:r>
            <a:endParaRPr lang="hu-HU" dirty="0"/>
          </a:p>
        </p:txBody>
      </p:sp>
      <p:pic>
        <p:nvPicPr>
          <p:cNvPr id="54" name="Picture 2" descr="C:\Users\peteri.attila\AppData\Local\Microsoft\Windows\Temporary Internet Files\Content.IE5\985PZ2VN\MC900424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490" y="3383429"/>
            <a:ext cx="909939" cy="87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C:\Users\peteri.attila\AppData\Local\Microsoft\Windows\Temporary Internet Files\Content.IE5\985PZ2VN\MC900424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912" y="3357102"/>
            <a:ext cx="909939" cy="87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637088" y="692696"/>
            <a:ext cx="178337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SZAVAZÁS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2771800" y="11425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ha nincs települési választás kitűzve 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4836368" y="1916832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a helyi önk. </a:t>
            </a:r>
            <a:r>
              <a:rPr lang="hu-HU" dirty="0" err="1" smtClean="0"/>
              <a:t>vál</a:t>
            </a:r>
            <a:r>
              <a:rPr lang="hu-HU" dirty="0" smtClean="0"/>
              <a:t>. szavazóhelyiségében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836369" y="2350621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önk. névjegyzék + nemzetiségenként külön névjegyzék</a:t>
            </a:r>
            <a:endParaRPr lang="hu-HU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4860032" y="4139788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a zöld borítékra ráírja a nemzetiség megnevezését</a:t>
            </a:r>
            <a:endParaRPr lang="hu-HU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4853035" y="4809926"/>
            <a:ext cx="4078007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felhívja a nemzetiségi választópolgár figyelmét: színbe szín, zöld borítékot le kell zárni</a:t>
            </a:r>
            <a:endParaRPr lang="hu-HU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179512" y="5795972"/>
            <a:ext cx="8734863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közös urna</a:t>
            </a:r>
            <a:endParaRPr lang="hu-HU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5076556" y="1484784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egy szavazókörös település</a:t>
            </a:r>
            <a:endParaRPr lang="hu-HU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482423" y="1484784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több szavazókörös település</a:t>
            </a:r>
            <a:endParaRPr lang="hu-HU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208489" y="190754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külön „szavazóhelyiségben” </a:t>
            </a:r>
            <a:endParaRPr lang="hu-HU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08490" y="234888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nemzetiségenként külön névjegyzék</a:t>
            </a:r>
            <a:endParaRPr lang="hu-HU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179512" y="3059668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zöld szavazólap (hátoldala fehér)</a:t>
            </a:r>
            <a:endParaRPr lang="hu-HU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179512" y="3491716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zöld boríték</a:t>
            </a:r>
            <a:endParaRPr lang="hu-HU" dirty="0"/>
          </a:p>
        </p:txBody>
      </p:sp>
      <p:sp>
        <p:nvSpPr>
          <p:cNvPr id="40" name="Szövegdoboz 39"/>
          <p:cNvSpPr txBox="1"/>
          <p:nvPr/>
        </p:nvSpPr>
        <p:spPr>
          <a:xfrm>
            <a:off x="203674" y="4139788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a borítékra ráírja a nemzetiség megnevezését</a:t>
            </a:r>
            <a:endParaRPr lang="hu-HU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196677" y="4870901"/>
            <a:ext cx="4078007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felhívja a választópolgár figyelmét a boríték lezárására</a:t>
            </a:r>
            <a:endParaRPr lang="hu-HU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4864847" y="3530110"/>
            <a:ext cx="2227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önkormányzati fehér</a:t>
            </a:r>
          </a:p>
          <a:p>
            <a:r>
              <a:rPr lang="hu-HU" sz="1600" dirty="0" smtClean="0"/>
              <a:t>nemzetiségi zöld</a:t>
            </a:r>
          </a:p>
        </p:txBody>
      </p:sp>
      <p:sp>
        <p:nvSpPr>
          <p:cNvPr id="44" name="Szabadkézi sokszög 43"/>
          <p:cNvSpPr/>
          <p:nvPr/>
        </p:nvSpPr>
        <p:spPr>
          <a:xfrm>
            <a:off x="8009814" y="3750055"/>
            <a:ext cx="224287" cy="431321"/>
          </a:xfrm>
          <a:custGeom>
            <a:avLst/>
            <a:gdLst>
              <a:gd name="connsiteX0" fmla="*/ 0 w 224287"/>
              <a:gd name="connsiteY0" fmla="*/ 0 h 431321"/>
              <a:gd name="connsiteX1" fmla="*/ 0 w 224287"/>
              <a:gd name="connsiteY1" fmla="*/ 431321 h 431321"/>
              <a:gd name="connsiteX2" fmla="*/ 224287 w 224287"/>
              <a:gd name="connsiteY2" fmla="*/ 181155 h 431321"/>
              <a:gd name="connsiteX3" fmla="*/ 0 w 224287"/>
              <a:gd name="connsiteY3" fmla="*/ 0 h 43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287" h="431321">
                <a:moveTo>
                  <a:pt x="0" y="0"/>
                </a:moveTo>
                <a:lnTo>
                  <a:pt x="0" y="431321"/>
                </a:lnTo>
                <a:lnTo>
                  <a:pt x="224287" y="181155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Szabadkézi sokszög 44"/>
          <p:cNvSpPr/>
          <p:nvPr/>
        </p:nvSpPr>
        <p:spPr>
          <a:xfrm>
            <a:off x="8009814" y="3908707"/>
            <a:ext cx="828136" cy="284671"/>
          </a:xfrm>
          <a:custGeom>
            <a:avLst/>
            <a:gdLst>
              <a:gd name="connsiteX0" fmla="*/ 0 w 828136"/>
              <a:gd name="connsiteY0" fmla="*/ 284671 h 284671"/>
              <a:gd name="connsiteX1" fmla="*/ 250166 w 828136"/>
              <a:gd name="connsiteY1" fmla="*/ 0 h 284671"/>
              <a:gd name="connsiteX2" fmla="*/ 534838 w 828136"/>
              <a:gd name="connsiteY2" fmla="*/ 8626 h 284671"/>
              <a:gd name="connsiteX3" fmla="*/ 828136 w 828136"/>
              <a:gd name="connsiteY3" fmla="*/ 284671 h 284671"/>
              <a:gd name="connsiteX4" fmla="*/ 0 w 828136"/>
              <a:gd name="connsiteY4" fmla="*/ 284671 h 284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136" h="284671">
                <a:moveTo>
                  <a:pt x="0" y="284671"/>
                </a:moveTo>
                <a:lnTo>
                  <a:pt x="250166" y="0"/>
                </a:lnTo>
                <a:lnTo>
                  <a:pt x="534838" y="8626"/>
                </a:lnTo>
                <a:lnTo>
                  <a:pt x="828136" y="284671"/>
                </a:lnTo>
                <a:lnTo>
                  <a:pt x="0" y="284671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6" name="Szabadkézi sokszög 45"/>
          <p:cNvSpPr/>
          <p:nvPr/>
        </p:nvSpPr>
        <p:spPr>
          <a:xfrm>
            <a:off x="8579158" y="3728889"/>
            <a:ext cx="258792" cy="465826"/>
          </a:xfrm>
          <a:custGeom>
            <a:avLst/>
            <a:gdLst>
              <a:gd name="connsiteX0" fmla="*/ 0 w 258792"/>
              <a:gd name="connsiteY0" fmla="*/ 198408 h 465826"/>
              <a:gd name="connsiteX1" fmla="*/ 258792 w 258792"/>
              <a:gd name="connsiteY1" fmla="*/ 0 h 465826"/>
              <a:gd name="connsiteX2" fmla="*/ 250166 w 258792"/>
              <a:gd name="connsiteY2" fmla="*/ 465826 h 465826"/>
              <a:gd name="connsiteX3" fmla="*/ 0 w 258792"/>
              <a:gd name="connsiteY3" fmla="*/ 198408 h 46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465826">
                <a:moveTo>
                  <a:pt x="0" y="198408"/>
                </a:moveTo>
                <a:lnTo>
                  <a:pt x="258792" y="0"/>
                </a:lnTo>
                <a:lnTo>
                  <a:pt x="250166" y="465826"/>
                </a:lnTo>
                <a:lnTo>
                  <a:pt x="0" y="198408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7" name="Szabadkézi sokszög 46"/>
          <p:cNvSpPr/>
          <p:nvPr/>
        </p:nvSpPr>
        <p:spPr>
          <a:xfrm>
            <a:off x="6801317" y="3763394"/>
            <a:ext cx="224287" cy="431321"/>
          </a:xfrm>
          <a:custGeom>
            <a:avLst/>
            <a:gdLst>
              <a:gd name="connsiteX0" fmla="*/ 0 w 224287"/>
              <a:gd name="connsiteY0" fmla="*/ 0 h 431321"/>
              <a:gd name="connsiteX1" fmla="*/ 0 w 224287"/>
              <a:gd name="connsiteY1" fmla="*/ 431321 h 431321"/>
              <a:gd name="connsiteX2" fmla="*/ 224287 w 224287"/>
              <a:gd name="connsiteY2" fmla="*/ 181155 h 431321"/>
              <a:gd name="connsiteX3" fmla="*/ 0 w 224287"/>
              <a:gd name="connsiteY3" fmla="*/ 0 h 43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287" h="431321">
                <a:moveTo>
                  <a:pt x="0" y="0"/>
                </a:moveTo>
                <a:lnTo>
                  <a:pt x="0" y="431321"/>
                </a:lnTo>
                <a:lnTo>
                  <a:pt x="224287" y="1811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Szabadkézi sokszög 47"/>
          <p:cNvSpPr/>
          <p:nvPr/>
        </p:nvSpPr>
        <p:spPr>
          <a:xfrm>
            <a:off x="6801317" y="3910044"/>
            <a:ext cx="828136" cy="284671"/>
          </a:xfrm>
          <a:custGeom>
            <a:avLst/>
            <a:gdLst>
              <a:gd name="connsiteX0" fmla="*/ 0 w 828136"/>
              <a:gd name="connsiteY0" fmla="*/ 284671 h 284671"/>
              <a:gd name="connsiteX1" fmla="*/ 250166 w 828136"/>
              <a:gd name="connsiteY1" fmla="*/ 0 h 284671"/>
              <a:gd name="connsiteX2" fmla="*/ 534838 w 828136"/>
              <a:gd name="connsiteY2" fmla="*/ 8626 h 284671"/>
              <a:gd name="connsiteX3" fmla="*/ 828136 w 828136"/>
              <a:gd name="connsiteY3" fmla="*/ 284671 h 284671"/>
              <a:gd name="connsiteX4" fmla="*/ 0 w 828136"/>
              <a:gd name="connsiteY4" fmla="*/ 284671 h 284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136" h="284671">
                <a:moveTo>
                  <a:pt x="0" y="284671"/>
                </a:moveTo>
                <a:lnTo>
                  <a:pt x="250166" y="0"/>
                </a:lnTo>
                <a:lnTo>
                  <a:pt x="534838" y="8626"/>
                </a:lnTo>
                <a:lnTo>
                  <a:pt x="828136" y="284671"/>
                </a:lnTo>
                <a:lnTo>
                  <a:pt x="0" y="284671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Szabadkézi sokszög 48"/>
          <p:cNvSpPr/>
          <p:nvPr/>
        </p:nvSpPr>
        <p:spPr>
          <a:xfrm>
            <a:off x="7370661" y="3728889"/>
            <a:ext cx="258792" cy="465826"/>
          </a:xfrm>
          <a:custGeom>
            <a:avLst/>
            <a:gdLst>
              <a:gd name="connsiteX0" fmla="*/ 0 w 258792"/>
              <a:gd name="connsiteY0" fmla="*/ 198408 h 465826"/>
              <a:gd name="connsiteX1" fmla="*/ 258792 w 258792"/>
              <a:gd name="connsiteY1" fmla="*/ 0 h 465826"/>
              <a:gd name="connsiteX2" fmla="*/ 250166 w 258792"/>
              <a:gd name="connsiteY2" fmla="*/ 465826 h 465826"/>
              <a:gd name="connsiteX3" fmla="*/ 0 w 258792"/>
              <a:gd name="connsiteY3" fmla="*/ 198408 h 46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465826">
                <a:moveTo>
                  <a:pt x="0" y="198408"/>
                </a:moveTo>
                <a:lnTo>
                  <a:pt x="258792" y="0"/>
                </a:lnTo>
                <a:lnTo>
                  <a:pt x="250166" y="465826"/>
                </a:lnTo>
                <a:lnTo>
                  <a:pt x="0" y="198408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Szabadkézi sokszög 49"/>
          <p:cNvSpPr/>
          <p:nvPr/>
        </p:nvSpPr>
        <p:spPr>
          <a:xfrm>
            <a:off x="8100392" y="3391122"/>
            <a:ext cx="646981" cy="517585"/>
          </a:xfrm>
          <a:custGeom>
            <a:avLst/>
            <a:gdLst>
              <a:gd name="connsiteX0" fmla="*/ 0 w 646981"/>
              <a:gd name="connsiteY0" fmla="*/ 388188 h 517585"/>
              <a:gd name="connsiteX1" fmla="*/ 17253 w 646981"/>
              <a:gd name="connsiteY1" fmla="*/ 0 h 517585"/>
              <a:gd name="connsiteX2" fmla="*/ 483079 w 646981"/>
              <a:gd name="connsiteY2" fmla="*/ 8626 h 517585"/>
              <a:gd name="connsiteX3" fmla="*/ 483079 w 646981"/>
              <a:gd name="connsiteY3" fmla="*/ 146649 h 517585"/>
              <a:gd name="connsiteX4" fmla="*/ 646981 w 646981"/>
              <a:gd name="connsiteY4" fmla="*/ 163902 h 517585"/>
              <a:gd name="connsiteX5" fmla="*/ 646981 w 646981"/>
              <a:gd name="connsiteY5" fmla="*/ 396815 h 517585"/>
              <a:gd name="connsiteX6" fmla="*/ 491706 w 646981"/>
              <a:gd name="connsiteY6" fmla="*/ 517585 h 517585"/>
              <a:gd name="connsiteX7" fmla="*/ 146649 w 646981"/>
              <a:gd name="connsiteY7" fmla="*/ 517585 h 517585"/>
              <a:gd name="connsiteX8" fmla="*/ 0 w 646981"/>
              <a:gd name="connsiteY8" fmla="*/ 388188 h 5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981" h="517585">
                <a:moveTo>
                  <a:pt x="0" y="388188"/>
                </a:moveTo>
                <a:lnTo>
                  <a:pt x="17253" y="0"/>
                </a:lnTo>
                <a:lnTo>
                  <a:pt x="483079" y="8626"/>
                </a:lnTo>
                <a:lnTo>
                  <a:pt x="483079" y="146649"/>
                </a:lnTo>
                <a:lnTo>
                  <a:pt x="646981" y="163902"/>
                </a:lnTo>
                <a:lnTo>
                  <a:pt x="646981" y="396815"/>
                </a:lnTo>
                <a:lnTo>
                  <a:pt x="491706" y="517585"/>
                </a:lnTo>
                <a:lnTo>
                  <a:pt x="146649" y="517585"/>
                </a:lnTo>
                <a:lnTo>
                  <a:pt x="0" y="388188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1" name="Szabadkézi sokszög 50"/>
          <p:cNvSpPr/>
          <p:nvPr/>
        </p:nvSpPr>
        <p:spPr>
          <a:xfrm>
            <a:off x="6880968" y="3416891"/>
            <a:ext cx="646981" cy="517585"/>
          </a:xfrm>
          <a:custGeom>
            <a:avLst/>
            <a:gdLst>
              <a:gd name="connsiteX0" fmla="*/ 0 w 646981"/>
              <a:gd name="connsiteY0" fmla="*/ 388188 h 517585"/>
              <a:gd name="connsiteX1" fmla="*/ 17253 w 646981"/>
              <a:gd name="connsiteY1" fmla="*/ 0 h 517585"/>
              <a:gd name="connsiteX2" fmla="*/ 483079 w 646981"/>
              <a:gd name="connsiteY2" fmla="*/ 8626 h 517585"/>
              <a:gd name="connsiteX3" fmla="*/ 483079 w 646981"/>
              <a:gd name="connsiteY3" fmla="*/ 146649 h 517585"/>
              <a:gd name="connsiteX4" fmla="*/ 646981 w 646981"/>
              <a:gd name="connsiteY4" fmla="*/ 163902 h 517585"/>
              <a:gd name="connsiteX5" fmla="*/ 646981 w 646981"/>
              <a:gd name="connsiteY5" fmla="*/ 396815 h 517585"/>
              <a:gd name="connsiteX6" fmla="*/ 491706 w 646981"/>
              <a:gd name="connsiteY6" fmla="*/ 517585 h 517585"/>
              <a:gd name="connsiteX7" fmla="*/ 146649 w 646981"/>
              <a:gd name="connsiteY7" fmla="*/ 517585 h 517585"/>
              <a:gd name="connsiteX8" fmla="*/ 0 w 646981"/>
              <a:gd name="connsiteY8" fmla="*/ 388188 h 5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981" h="517585">
                <a:moveTo>
                  <a:pt x="0" y="388188"/>
                </a:moveTo>
                <a:lnTo>
                  <a:pt x="17253" y="0"/>
                </a:lnTo>
                <a:lnTo>
                  <a:pt x="483079" y="8626"/>
                </a:lnTo>
                <a:lnTo>
                  <a:pt x="483079" y="146649"/>
                </a:lnTo>
                <a:lnTo>
                  <a:pt x="646981" y="163902"/>
                </a:lnTo>
                <a:lnTo>
                  <a:pt x="646981" y="396815"/>
                </a:lnTo>
                <a:lnTo>
                  <a:pt x="491706" y="517585"/>
                </a:lnTo>
                <a:lnTo>
                  <a:pt x="146649" y="517585"/>
                </a:lnTo>
                <a:lnTo>
                  <a:pt x="0" y="388188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2" name="Szövegdoboz 51"/>
          <p:cNvSpPr txBox="1"/>
          <p:nvPr/>
        </p:nvSpPr>
        <p:spPr>
          <a:xfrm>
            <a:off x="8206696" y="3534239"/>
            <a:ext cx="54176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u-HU" sz="700" b="1" dirty="0" smtClean="0"/>
              <a:t>SZAVAZÓLAP</a:t>
            </a:r>
            <a:endParaRPr lang="hu-HU" sz="700" b="1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982560" y="3562239"/>
            <a:ext cx="541768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hu-HU" sz="700" b="1" dirty="0" smtClean="0"/>
              <a:t>SZAVAZÓLAP</a:t>
            </a:r>
            <a:endParaRPr lang="hu-HU" sz="700" b="1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179512" y="6237312"/>
            <a:ext cx="8734863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jegyzőkönyv a nemzetiségi választás adatairól (40)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8633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52440" y="692696"/>
            <a:ext cx="43526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EREDMÉNYMEGÁLLAPÍTÁS</a:t>
            </a:r>
            <a:endParaRPr lang="hu-HU" sz="2400" b="1" spc="3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130154" y="3789039"/>
            <a:ext cx="401791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felbontja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/>
              <a:t>nemzetiségenként </a:t>
            </a:r>
            <a:r>
              <a:rPr lang="hu-HU" sz="1600" dirty="0" smtClean="0"/>
              <a:t>megszámolja a szavazatokat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települési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területi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országos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jegyzőkönyv a választás adatairól (40)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nemzetiségenként jegyzőkönyv</a:t>
            </a:r>
            <a:endParaRPr lang="hu-HU" sz="1600" dirty="0"/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települési (41)</a:t>
            </a:r>
            <a:endParaRPr lang="hu-HU" sz="1600" dirty="0"/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területi (42)</a:t>
            </a:r>
            <a:endParaRPr lang="hu-HU" sz="1600" dirty="0"/>
          </a:p>
          <a:p>
            <a:pPr marL="742950" lvl="1" indent="-285750">
              <a:buFont typeface="Courier New" pitchFamily="49" charset="0"/>
              <a:buChar char="o"/>
            </a:pPr>
            <a:r>
              <a:rPr lang="hu-HU" sz="1600" dirty="0" smtClean="0"/>
              <a:t>országos (43)</a:t>
            </a:r>
            <a:endParaRPr lang="hu-HU" sz="1600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771800" y="1187460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nemzetiségi SZSZB</a:t>
            </a:r>
            <a:endParaRPr lang="hu-HU" dirty="0"/>
          </a:p>
        </p:txBody>
      </p:sp>
      <p:pic>
        <p:nvPicPr>
          <p:cNvPr id="3074" name="Picture 2" descr="C:\Users\peteri.attila\AppData\Local\Microsoft\Windows\Temporary Internet Files\Content.IE5\UGDMCC9U\MC90030408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200" y="2427180"/>
            <a:ext cx="1044700" cy="88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peteri.attila\AppData\Local\Microsoft\Windows\Temporary Internet Files\Content.IE5\4TD1XBHM\MC90043158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6872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zövegdoboz 27"/>
          <p:cNvSpPr txBox="1"/>
          <p:nvPr/>
        </p:nvSpPr>
        <p:spPr>
          <a:xfrm>
            <a:off x="4674020" y="3764752"/>
            <a:ext cx="4362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 bontja fel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nemzetiségenként megszámolja a borítékokat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jegyzőkönyvet állít ki (40)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szállítóboríték</a:t>
            </a:r>
          </a:p>
        </p:txBody>
      </p:sp>
      <p:sp>
        <p:nvSpPr>
          <p:cNvPr id="3" name="Szabadkézi sokszög 2"/>
          <p:cNvSpPr/>
          <p:nvPr/>
        </p:nvSpPr>
        <p:spPr>
          <a:xfrm>
            <a:off x="5616000" y="2441275"/>
            <a:ext cx="957533" cy="414068"/>
          </a:xfrm>
          <a:custGeom>
            <a:avLst/>
            <a:gdLst>
              <a:gd name="connsiteX0" fmla="*/ 0 w 957533"/>
              <a:gd name="connsiteY0" fmla="*/ 0 h 414068"/>
              <a:gd name="connsiteX1" fmla="*/ 957533 w 957533"/>
              <a:gd name="connsiteY1" fmla="*/ 17253 h 414068"/>
              <a:gd name="connsiteX2" fmla="*/ 474453 w 957533"/>
              <a:gd name="connsiteY2" fmla="*/ 414068 h 414068"/>
              <a:gd name="connsiteX3" fmla="*/ 0 w 957533"/>
              <a:gd name="connsiteY3" fmla="*/ 0 h 414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533" h="414068">
                <a:moveTo>
                  <a:pt x="0" y="0"/>
                </a:moveTo>
                <a:lnTo>
                  <a:pt x="957533" y="17253"/>
                </a:lnTo>
                <a:lnTo>
                  <a:pt x="474453" y="414068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abadkézi sokszög 26"/>
          <p:cNvSpPr/>
          <p:nvPr/>
        </p:nvSpPr>
        <p:spPr>
          <a:xfrm>
            <a:off x="5607170" y="2510287"/>
            <a:ext cx="258792" cy="526211"/>
          </a:xfrm>
          <a:custGeom>
            <a:avLst/>
            <a:gdLst>
              <a:gd name="connsiteX0" fmla="*/ 0 w 258792"/>
              <a:gd name="connsiteY0" fmla="*/ 0 h 526211"/>
              <a:gd name="connsiteX1" fmla="*/ 8626 w 258792"/>
              <a:gd name="connsiteY1" fmla="*/ 526211 h 526211"/>
              <a:gd name="connsiteX2" fmla="*/ 258792 w 258792"/>
              <a:gd name="connsiteY2" fmla="*/ 232913 h 526211"/>
              <a:gd name="connsiteX3" fmla="*/ 0 w 258792"/>
              <a:gd name="connsiteY3" fmla="*/ 0 h 526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526211">
                <a:moveTo>
                  <a:pt x="0" y="0"/>
                </a:moveTo>
                <a:lnTo>
                  <a:pt x="8626" y="526211"/>
                </a:lnTo>
                <a:lnTo>
                  <a:pt x="258792" y="232913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abadkézi sokszög 28"/>
          <p:cNvSpPr/>
          <p:nvPr/>
        </p:nvSpPr>
        <p:spPr>
          <a:xfrm>
            <a:off x="5667555" y="2760453"/>
            <a:ext cx="871268" cy="319177"/>
          </a:xfrm>
          <a:custGeom>
            <a:avLst/>
            <a:gdLst>
              <a:gd name="connsiteX0" fmla="*/ 0 w 871268"/>
              <a:gd name="connsiteY0" fmla="*/ 319177 h 319177"/>
              <a:gd name="connsiteX1" fmla="*/ 250166 w 871268"/>
              <a:gd name="connsiteY1" fmla="*/ 0 h 319177"/>
              <a:gd name="connsiteX2" fmla="*/ 431320 w 871268"/>
              <a:gd name="connsiteY2" fmla="*/ 146649 h 319177"/>
              <a:gd name="connsiteX3" fmla="*/ 612475 w 871268"/>
              <a:gd name="connsiteY3" fmla="*/ 25879 h 319177"/>
              <a:gd name="connsiteX4" fmla="*/ 871268 w 871268"/>
              <a:gd name="connsiteY4" fmla="*/ 319177 h 319177"/>
              <a:gd name="connsiteX5" fmla="*/ 0 w 871268"/>
              <a:gd name="connsiteY5" fmla="*/ 319177 h 31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1268" h="319177">
                <a:moveTo>
                  <a:pt x="0" y="319177"/>
                </a:moveTo>
                <a:lnTo>
                  <a:pt x="250166" y="0"/>
                </a:lnTo>
                <a:lnTo>
                  <a:pt x="431320" y="146649"/>
                </a:lnTo>
                <a:lnTo>
                  <a:pt x="612475" y="25879"/>
                </a:lnTo>
                <a:lnTo>
                  <a:pt x="871268" y="319177"/>
                </a:lnTo>
                <a:lnTo>
                  <a:pt x="0" y="319177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abadkézi sokszög 29"/>
          <p:cNvSpPr/>
          <p:nvPr/>
        </p:nvSpPr>
        <p:spPr>
          <a:xfrm>
            <a:off x="6323162" y="2518913"/>
            <a:ext cx="250166" cy="508959"/>
          </a:xfrm>
          <a:custGeom>
            <a:avLst/>
            <a:gdLst>
              <a:gd name="connsiteX0" fmla="*/ 0 w 250166"/>
              <a:gd name="connsiteY0" fmla="*/ 215661 h 508959"/>
              <a:gd name="connsiteX1" fmla="*/ 250166 w 250166"/>
              <a:gd name="connsiteY1" fmla="*/ 0 h 508959"/>
              <a:gd name="connsiteX2" fmla="*/ 241540 w 250166"/>
              <a:gd name="connsiteY2" fmla="*/ 508959 h 508959"/>
              <a:gd name="connsiteX3" fmla="*/ 0 w 250166"/>
              <a:gd name="connsiteY3" fmla="*/ 215661 h 50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166" h="508959">
                <a:moveTo>
                  <a:pt x="0" y="215661"/>
                </a:moveTo>
                <a:lnTo>
                  <a:pt x="250166" y="0"/>
                </a:lnTo>
                <a:lnTo>
                  <a:pt x="241540" y="508959"/>
                </a:lnTo>
                <a:lnTo>
                  <a:pt x="0" y="215661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730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52440" y="692696"/>
            <a:ext cx="43526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EREDMÉNYMEGÁLLAPÍTÁS</a:t>
            </a:r>
            <a:endParaRPr lang="hu-HU" sz="2400" b="1" spc="300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771800" y="1187460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HVB</a:t>
            </a:r>
            <a:endParaRPr lang="hu-HU" dirty="0"/>
          </a:p>
        </p:txBody>
      </p:sp>
      <p:pic>
        <p:nvPicPr>
          <p:cNvPr id="3074" name="Picture 2" descr="C:\Users\peteri.attila\AppData\Local\Microsoft\Windows\Temporary Internet Files\Content.IE5\UGDMCC9U\MC90030408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200" y="2427180"/>
            <a:ext cx="1044700" cy="88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zövegdoboz 27"/>
          <p:cNvSpPr txBox="1"/>
          <p:nvPr/>
        </p:nvSpPr>
        <p:spPr>
          <a:xfrm>
            <a:off x="4674020" y="3764752"/>
            <a:ext cx="4362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 bontja fel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nemzetiségenként megszámolja a borítékokat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jegyzőkönyvet állít ki (40)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szállítóboríték</a:t>
            </a:r>
          </a:p>
        </p:txBody>
      </p:sp>
      <p:sp>
        <p:nvSpPr>
          <p:cNvPr id="3" name="Szabadkézi sokszög 2"/>
          <p:cNvSpPr/>
          <p:nvPr/>
        </p:nvSpPr>
        <p:spPr>
          <a:xfrm>
            <a:off x="5616000" y="2441275"/>
            <a:ext cx="957533" cy="414068"/>
          </a:xfrm>
          <a:custGeom>
            <a:avLst/>
            <a:gdLst>
              <a:gd name="connsiteX0" fmla="*/ 0 w 957533"/>
              <a:gd name="connsiteY0" fmla="*/ 0 h 414068"/>
              <a:gd name="connsiteX1" fmla="*/ 957533 w 957533"/>
              <a:gd name="connsiteY1" fmla="*/ 17253 h 414068"/>
              <a:gd name="connsiteX2" fmla="*/ 474453 w 957533"/>
              <a:gd name="connsiteY2" fmla="*/ 414068 h 414068"/>
              <a:gd name="connsiteX3" fmla="*/ 0 w 957533"/>
              <a:gd name="connsiteY3" fmla="*/ 0 h 414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533" h="414068">
                <a:moveTo>
                  <a:pt x="0" y="0"/>
                </a:moveTo>
                <a:lnTo>
                  <a:pt x="957533" y="17253"/>
                </a:lnTo>
                <a:lnTo>
                  <a:pt x="474453" y="414068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abadkézi sokszög 26"/>
          <p:cNvSpPr/>
          <p:nvPr/>
        </p:nvSpPr>
        <p:spPr>
          <a:xfrm>
            <a:off x="5607170" y="2510287"/>
            <a:ext cx="258792" cy="526211"/>
          </a:xfrm>
          <a:custGeom>
            <a:avLst/>
            <a:gdLst>
              <a:gd name="connsiteX0" fmla="*/ 0 w 258792"/>
              <a:gd name="connsiteY0" fmla="*/ 0 h 526211"/>
              <a:gd name="connsiteX1" fmla="*/ 8626 w 258792"/>
              <a:gd name="connsiteY1" fmla="*/ 526211 h 526211"/>
              <a:gd name="connsiteX2" fmla="*/ 258792 w 258792"/>
              <a:gd name="connsiteY2" fmla="*/ 232913 h 526211"/>
              <a:gd name="connsiteX3" fmla="*/ 0 w 258792"/>
              <a:gd name="connsiteY3" fmla="*/ 0 h 526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92" h="526211">
                <a:moveTo>
                  <a:pt x="0" y="0"/>
                </a:moveTo>
                <a:lnTo>
                  <a:pt x="8626" y="526211"/>
                </a:lnTo>
                <a:lnTo>
                  <a:pt x="258792" y="232913"/>
                </a:lnTo>
                <a:lnTo>
                  <a:pt x="0" y="0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abadkézi sokszög 28"/>
          <p:cNvSpPr/>
          <p:nvPr/>
        </p:nvSpPr>
        <p:spPr>
          <a:xfrm>
            <a:off x="5667555" y="2760453"/>
            <a:ext cx="871268" cy="319177"/>
          </a:xfrm>
          <a:custGeom>
            <a:avLst/>
            <a:gdLst>
              <a:gd name="connsiteX0" fmla="*/ 0 w 871268"/>
              <a:gd name="connsiteY0" fmla="*/ 319177 h 319177"/>
              <a:gd name="connsiteX1" fmla="*/ 250166 w 871268"/>
              <a:gd name="connsiteY1" fmla="*/ 0 h 319177"/>
              <a:gd name="connsiteX2" fmla="*/ 431320 w 871268"/>
              <a:gd name="connsiteY2" fmla="*/ 146649 h 319177"/>
              <a:gd name="connsiteX3" fmla="*/ 612475 w 871268"/>
              <a:gd name="connsiteY3" fmla="*/ 25879 h 319177"/>
              <a:gd name="connsiteX4" fmla="*/ 871268 w 871268"/>
              <a:gd name="connsiteY4" fmla="*/ 319177 h 319177"/>
              <a:gd name="connsiteX5" fmla="*/ 0 w 871268"/>
              <a:gd name="connsiteY5" fmla="*/ 319177 h 31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1268" h="319177">
                <a:moveTo>
                  <a:pt x="0" y="319177"/>
                </a:moveTo>
                <a:lnTo>
                  <a:pt x="250166" y="0"/>
                </a:lnTo>
                <a:lnTo>
                  <a:pt x="431320" y="146649"/>
                </a:lnTo>
                <a:lnTo>
                  <a:pt x="612475" y="25879"/>
                </a:lnTo>
                <a:lnTo>
                  <a:pt x="871268" y="319177"/>
                </a:lnTo>
                <a:lnTo>
                  <a:pt x="0" y="319177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abadkézi sokszög 29"/>
          <p:cNvSpPr/>
          <p:nvPr/>
        </p:nvSpPr>
        <p:spPr>
          <a:xfrm>
            <a:off x="6323162" y="2518913"/>
            <a:ext cx="250166" cy="508959"/>
          </a:xfrm>
          <a:custGeom>
            <a:avLst/>
            <a:gdLst>
              <a:gd name="connsiteX0" fmla="*/ 0 w 250166"/>
              <a:gd name="connsiteY0" fmla="*/ 215661 h 508959"/>
              <a:gd name="connsiteX1" fmla="*/ 250166 w 250166"/>
              <a:gd name="connsiteY1" fmla="*/ 0 h 508959"/>
              <a:gd name="connsiteX2" fmla="*/ 241540 w 250166"/>
              <a:gd name="connsiteY2" fmla="*/ 508959 h 508959"/>
              <a:gd name="connsiteX3" fmla="*/ 0 w 250166"/>
              <a:gd name="connsiteY3" fmla="*/ 215661 h 50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166" h="508959">
                <a:moveTo>
                  <a:pt x="0" y="215661"/>
                </a:moveTo>
                <a:lnTo>
                  <a:pt x="250166" y="0"/>
                </a:lnTo>
                <a:lnTo>
                  <a:pt x="241540" y="508959"/>
                </a:lnTo>
                <a:lnTo>
                  <a:pt x="0" y="215661"/>
                </a:lnTo>
                <a:close/>
              </a:path>
            </a:pathLst>
          </a:custGeom>
          <a:solidFill>
            <a:srgbClr val="8DE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722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52440" y="692696"/>
            <a:ext cx="43526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EREDMÉNYMEGÁLLAPÍTÁS</a:t>
            </a:r>
            <a:endParaRPr lang="hu-HU" sz="2400" b="1" spc="300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771800" y="1187460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HVB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482423" y="1763524"/>
            <a:ext cx="35283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települési választás eredményének megállapítása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205961" y="2627620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nemzetiségi SZSZB jegyzőkönyve alapján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05961" y="3059668"/>
            <a:ext cx="407800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egyéni listás választás szabályai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372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52440" y="692696"/>
            <a:ext cx="43526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EREDMÉNYMEGÁLLAPÍTÁS</a:t>
            </a:r>
            <a:endParaRPr lang="hu-HU" sz="2400" b="1" spc="300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771800" y="1187460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TVB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482423" y="1763524"/>
            <a:ext cx="35283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területi választás eredményének megállapítása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205961" y="2627620"/>
            <a:ext cx="342993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nemzetiségi </a:t>
            </a:r>
            <a:r>
              <a:rPr lang="hu-HU" dirty="0" err="1" smtClean="0"/>
              <a:t>SZSZB-k</a:t>
            </a:r>
            <a:r>
              <a:rPr lang="hu-HU" dirty="0" smtClean="0"/>
              <a:t> jegyzőkönyvei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05961" y="3068960"/>
            <a:ext cx="342993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Hare formula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3893916" y="2612231"/>
            <a:ext cx="499856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szállítóborítékokban lévő szavazatok megszámlálása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3635896" y="2643009"/>
            <a:ext cx="258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+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465621" y="3861048"/>
            <a:ext cx="35283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országos választás területi eredményének megállapítása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205961" y="4715852"/>
            <a:ext cx="342993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nemzetiségi </a:t>
            </a:r>
            <a:r>
              <a:rPr lang="hu-HU" dirty="0" err="1" smtClean="0"/>
              <a:t>SZSZB-k</a:t>
            </a:r>
            <a:r>
              <a:rPr lang="hu-HU" dirty="0" smtClean="0"/>
              <a:t> jegyzőkönyvei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3893916" y="4700463"/>
            <a:ext cx="499856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szállítóborítékokban lévő szavazatok megszámlálása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3635896" y="4731241"/>
            <a:ext cx="258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6279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52440" y="692696"/>
            <a:ext cx="435266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EREDMÉNYMEGÁLLAPÍTÁS</a:t>
            </a:r>
            <a:endParaRPr lang="hu-HU" sz="2400" b="1" spc="300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771800" y="1187460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NVB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482423" y="1763524"/>
            <a:ext cx="35283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országos választás eredményének megállapítása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205961" y="2627620"/>
            <a:ext cx="342993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err="1" smtClean="0"/>
              <a:t>TVB-k</a:t>
            </a:r>
            <a:r>
              <a:rPr lang="hu-HU" dirty="0" smtClean="0"/>
              <a:t> jegyzőkönyvei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05961" y="3068960"/>
            <a:ext cx="342993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Hare formula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294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316133" y="692696"/>
            <a:ext cx="242528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VÁLASZTÓJOG</a:t>
            </a:r>
            <a:endParaRPr lang="hu-HU" sz="2400" b="1" spc="3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690647" y="1340768"/>
            <a:ext cx="19318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aktív választójog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312597" y="1340768"/>
            <a:ext cx="19318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passzív választójog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2843808" y="2996952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magyarországi lakcím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843808" y="2123564"/>
            <a:ext cx="3312368" cy="369332"/>
          </a:xfrm>
          <a:prstGeom prst="rect">
            <a:avLst/>
          </a:prstGeom>
          <a:solidFill>
            <a:srgbClr val="8DE595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m</a:t>
            </a:r>
            <a:r>
              <a:rPr lang="hu-HU" dirty="0" smtClean="0"/>
              <a:t>agyar vagy uniós </a:t>
            </a:r>
            <a:r>
              <a:rPr lang="hu-HU" dirty="0"/>
              <a:t>állampolgár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95536" y="2564904"/>
            <a:ext cx="3816424" cy="369332"/>
          </a:xfrm>
          <a:prstGeom prst="rect">
            <a:avLst/>
          </a:prstGeom>
          <a:solidFill>
            <a:srgbClr val="8DE595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bevándorolt</a:t>
            </a:r>
            <a:r>
              <a:rPr lang="hu-HU" dirty="0"/>
              <a:t>, letelepedett, menekült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2843808" y="3419708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nagykorú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2843808" y="3861048"/>
            <a:ext cx="3312368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n</a:t>
            </a:r>
            <a:r>
              <a:rPr lang="hu-HU" dirty="0" smtClean="0"/>
              <a:t>incs közügyektől eltiltva, gondnokolt nincs kizárva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395536" y="4870901"/>
            <a:ext cx="3312368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r</a:t>
            </a:r>
            <a:r>
              <a:rPr lang="hu-HU" dirty="0" smtClean="0"/>
              <a:t>egisztrációs kérelmét szeptember 26-ig benyújtotta</a:t>
            </a:r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148064" y="4869160"/>
            <a:ext cx="36004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n</a:t>
            </a:r>
            <a:r>
              <a:rPr lang="hu-HU" dirty="0" smtClean="0"/>
              <a:t>emzetiségi névjegyzékbe véve</a:t>
            </a:r>
          </a:p>
          <a:p>
            <a:pPr algn="ctr"/>
            <a:r>
              <a:rPr lang="hu-HU" dirty="0" smtClean="0"/>
              <a:t>az ajánlóív-igénylés (A6) rögzítéséig</a:t>
            </a:r>
          </a:p>
          <a:p>
            <a:pPr algn="ctr"/>
            <a:r>
              <a:rPr lang="hu-HU" dirty="0" smtClean="0"/>
              <a:t>/</a:t>
            </a:r>
          </a:p>
          <a:p>
            <a:pPr algn="ctr"/>
            <a:r>
              <a:rPr lang="hu-HU" dirty="0" smtClean="0"/>
              <a:t>SZ5 rögzítéséig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6236568" y="3861048"/>
            <a:ext cx="2511896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n</a:t>
            </a:r>
            <a:r>
              <a:rPr lang="hu-HU" dirty="0" smtClean="0"/>
              <a:t>em tölti szabadságvesztését, kényszergyógykezelését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21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152837" y="692696"/>
            <a:ext cx="475187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NEMZETISÉGI REGISZTRÁCIÓ</a:t>
            </a:r>
            <a:endParaRPr lang="hu-HU" sz="2400" b="1" spc="3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844824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folyamatos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755576" y="2708920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könnyített adategyezőség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755576" y="2276872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o</a:t>
            </a:r>
            <a:r>
              <a:rPr lang="hu-HU" dirty="0" smtClean="0"/>
              <a:t>nline, levélben, személyesen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755576" y="4859868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e</a:t>
            </a:r>
            <a:r>
              <a:rPr lang="hu-HU" dirty="0" smtClean="0"/>
              <a:t>lutasítási ok pontos megjelölése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755576" y="4427820"/>
            <a:ext cx="331236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e</a:t>
            </a:r>
            <a:r>
              <a:rPr lang="hu-HU" dirty="0" smtClean="0"/>
              <a:t>lbírálás aznap (köv. munkanap)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755576" y="3078252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sz="1600" dirty="0" smtClean="0"/>
              <a:t>ékezet-eltérés</a:t>
            </a:r>
          </a:p>
          <a:p>
            <a:pPr marL="285750" indent="-285750">
              <a:buFontTx/>
              <a:buChar char="-"/>
            </a:pPr>
            <a:r>
              <a:rPr lang="hu-HU" sz="1600" dirty="0" smtClean="0"/>
              <a:t>írásmódbeli eltérés</a:t>
            </a:r>
          </a:p>
          <a:p>
            <a:pPr marL="285750" indent="-285750">
              <a:buFontTx/>
              <a:buChar char="-"/>
            </a:pPr>
            <a:r>
              <a:rPr lang="hu-HU" sz="1600" dirty="0" smtClean="0"/>
              <a:t>születési hely idegen nyelven</a:t>
            </a:r>
          </a:p>
          <a:p>
            <a:pPr marL="285750" indent="-285750">
              <a:buFontTx/>
              <a:buChar char="-"/>
            </a:pPr>
            <a:r>
              <a:rPr lang="hu-HU" sz="1600" dirty="0" smtClean="0"/>
              <a:t>csak 1 utónév</a:t>
            </a:r>
          </a:p>
          <a:p>
            <a:pPr marL="285750" indent="-285750">
              <a:buFontTx/>
              <a:buChar char="-"/>
            </a:pPr>
            <a:r>
              <a:rPr lang="hu-HU" sz="1600" dirty="0"/>
              <a:t>n</a:t>
            </a:r>
            <a:r>
              <a:rPr lang="hu-HU" sz="1600" dirty="0" smtClean="0"/>
              <a:t>év más nyelven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83432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393370" y="692696"/>
            <a:ext cx="227081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SZAVAZÓKÖR</a:t>
            </a:r>
            <a:endParaRPr lang="hu-HU" sz="2400" b="1" spc="3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844824"/>
            <a:ext cx="597666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 település egésze egy szavazókör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755576" y="2339588"/>
            <a:ext cx="597666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inden nemzetiség ugyanazon szavazókörbe tartozik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1151620" y="3645024"/>
            <a:ext cx="5580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v</a:t>
            </a:r>
            <a:r>
              <a:rPr lang="hu-HU" dirty="0" smtClean="0"/>
              <a:t>álasztópolgárok nemzetiségenkénti megosztása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lakcím alapján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467544" y="2946430"/>
            <a:ext cx="8676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kivétel:	Bp. XVIII. </a:t>
            </a:r>
            <a:r>
              <a:rPr lang="hu-HU" sz="1600" dirty="0" err="1"/>
              <a:t>k</a:t>
            </a:r>
            <a:r>
              <a:rPr lang="hu-HU" sz="1600" dirty="0" err="1" smtClean="0"/>
              <a:t>er</a:t>
            </a:r>
            <a:r>
              <a:rPr lang="hu-HU" sz="1600" dirty="0" smtClean="0"/>
              <a:t>, Pécs, Újhartyán (3)</a:t>
            </a:r>
          </a:p>
          <a:p>
            <a:r>
              <a:rPr lang="hu-HU" sz="1600" dirty="0" smtClean="0"/>
              <a:t>	Békéscsaba, Bp. VIII. </a:t>
            </a:r>
            <a:r>
              <a:rPr lang="hu-HU" sz="1600" dirty="0" err="1" smtClean="0"/>
              <a:t>ker</a:t>
            </a:r>
            <a:r>
              <a:rPr lang="hu-HU" sz="1600" dirty="0" smtClean="0"/>
              <a:t>, Dabas, Győr, Esztergom, Miskolc, Mohács, Nagykanizsa, Szarvas (2) 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338123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25736" y="692696"/>
            <a:ext cx="440607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VÁLASZTÁSI BIZOTTSÁGOK</a:t>
            </a:r>
            <a:endParaRPr lang="hu-HU" sz="2400" b="1" spc="3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251521" y="1340768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SZSZB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323527" y="1844824"/>
            <a:ext cx="79208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c</a:t>
            </a:r>
            <a:r>
              <a:rPr lang="hu-HU" dirty="0" smtClean="0"/>
              <a:t>sak ha van kitűzött települési választás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5 választott tag + póttagok bevonása 900 </a:t>
            </a:r>
            <a:r>
              <a:rPr lang="hu-HU" dirty="0" err="1" smtClean="0"/>
              <a:t>vp</a:t>
            </a:r>
            <a:r>
              <a:rPr lang="hu-HU" dirty="0" smtClean="0"/>
              <a:t>. felett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t</a:t>
            </a:r>
            <a:r>
              <a:rPr lang="hu-HU" dirty="0" smtClean="0"/>
              <a:t>elepülésen lakcím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 smtClean="0"/>
              <a:t>országgyűlési választáson választható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n</a:t>
            </a:r>
            <a:r>
              <a:rPr lang="hu-HU" dirty="0" smtClean="0"/>
              <a:t>em kell nemzetiségi regisztráció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nincs delegált tag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megfigyelő - HVI vezetőjénél kell bejelenteni 09.26-ig, nemzetiségi regisztrált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j</a:t>
            </a:r>
            <a:r>
              <a:rPr lang="hu-HU" dirty="0" smtClean="0"/>
              <a:t>elen lehet, figyelemmel kísérhet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n</a:t>
            </a:r>
            <a:r>
              <a:rPr lang="hu-HU" dirty="0" smtClean="0"/>
              <a:t>em zavarhat, nem befolyásolhat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j</a:t>
            </a:r>
            <a:r>
              <a:rPr lang="hu-HU" dirty="0" smtClean="0"/>
              <a:t>egyzőkönyvben rögzítheti az észrevételeit, kifogást nyújthat be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f</a:t>
            </a:r>
            <a:r>
              <a:rPr lang="hu-HU" dirty="0" smtClean="0"/>
              <a:t>eladatai: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 smtClean="0"/>
              <a:t>szavazás lebonyolítása</a:t>
            </a:r>
            <a:endParaRPr lang="hu-HU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t</a:t>
            </a:r>
            <a:r>
              <a:rPr lang="hu-HU" dirty="0" smtClean="0"/>
              <a:t>elepülési választást tartó nemzetiség szavazatainak megszámlálása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dirty="0"/>
              <a:t>t</a:t>
            </a:r>
            <a:r>
              <a:rPr lang="hu-HU" dirty="0" smtClean="0"/>
              <a:t>öbbi nemzetiség szavazatainak továbbítása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21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325736" y="692696"/>
            <a:ext cx="440607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VÁLASZTÁSI BIZOTTSÁGOK</a:t>
            </a:r>
            <a:endParaRPr lang="hu-HU" sz="2400" b="1" spc="3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251521" y="11967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HVB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323527" y="1484784"/>
            <a:ext cx="87129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nincs nemzetiségi választás alapján delegált tag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feladatai: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 smtClean="0"/>
              <a:t>ha nincs egyetlen nemzetiségnek sem települési választása: a szavazás lebonyolítása, szavazatok továbbítása</a:t>
            </a:r>
            <a:endParaRPr lang="hu-HU" sz="1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/>
              <a:t>t</a:t>
            </a:r>
            <a:r>
              <a:rPr lang="hu-HU" sz="1600" dirty="0" smtClean="0"/>
              <a:t>elepülési választáson jelöltek nyilvántartásba vétele, szavazólap imprimálása, eredmény megállapítása</a:t>
            </a:r>
            <a:endParaRPr lang="hu-HU" sz="16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251520" y="29969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T</a:t>
            </a:r>
            <a:r>
              <a:rPr lang="hu-HU" dirty="0" smtClean="0"/>
              <a:t>VB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323528" y="3284984"/>
            <a:ext cx="87129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nincs nemzetiségi választás alapján delegált tag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feladatai: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/>
              <a:t>n</a:t>
            </a:r>
            <a:r>
              <a:rPr lang="hu-HU" sz="1600" dirty="0" smtClean="0"/>
              <a:t>emzetiségi szervezetek nyilvántartásba vétele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 smtClean="0"/>
              <a:t>területi választáson listák nyilvántartásba </a:t>
            </a:r>
            <a:r>
              <a:rPr lang="hu-HU" sz="1600" dirty="0"/>
              <a:t>vétele, szavazólap imprimálása, eredmény </a:t>
            </a:r>
            <a:r>
              <a:rPr lang="hu-HU" sz="1600" dirty="0" smtClean="0"/>
              <a:t>megállapítása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/>
              <a:t>o</a:t>
            </a:r>
            <a:r>
              <a:rPr lang="hu-HU" sz="1600" dirty="0" smtClean="0"/>
              <a:t>rszágos választás területi eredményének megállapítása</a:t>
            </a:r>
            <a:endParaRPr lang="hu-HU" sz="16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251520" y="507589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NVB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323528" y="5417929"/>
            <a:ext cx="87129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nincs nemzetiségi választás alapján delegált tag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/>
              <a:t>feladatai: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/>
              <a:t>nemzetiségi szervezetek nyilvántartásba vétele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u-HU" sz="1600" dirty="0" smtClean="0"/>
              <a:t>országos választáson listák nyilvántartásba </a:t>
            </a:r>
            <a:r>
              <a:rPr lang="hu-HU" sz="1600" dirty="0"/>
              <a:t>vétele, szavazólap imprimálása, eredmény </a:t>
            </a:r>
            <a:r>
              <a:rPr lang="hu-HU" sz="1600" dirty="0" smtClean="0"/>
              <a:t>megállapítása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8336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345026" y="692696"/>
            <a:ext cx="636751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NEMZETISÉGI SZERVEZET BEJELENTÉSE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1403484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TVB vagy NVB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55576" y="2267580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lapszabályt csatolni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755576" y="2627620"/>
            <a:ext cx="79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egy meghatározott nemzetiség képviselete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755576" y="4653136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TVB 4 napon belül dönt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755576" y="3851756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TVI az illetékes törvényszéket megkeresi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755576" y="3059668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átvételi elismervény </a:t>
            </a:r>
            <a:r>
              <a:rPr lang="hu-HU" dirty="0" err="1" smtClean="0"/>
              <a:t>NVR-ből</a:t>
            </a:r>
            <a:endParaRPr lang="hu-HU" dirty="0" smtClean="0"/>
          </a:p>
        </p:txBody>
      </p:sp>
      <p:sp>
        <p:nvSpPr>
          <p:cNvPr id="10" name="Szövegdoboz 9"/>
          <p:cNvSpPr txBox="1"/>
          <p:nvPr/>
        </p:nvSpPr>
        <p:spPr>
          <a:xfrm>
            <a:off x="755577" y="341970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szervezetazonosító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755576" y="1835532"/>
            <a:ext cx="4032448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P4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55576" y="422108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megadott adatok ellenőrzése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415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281963" y="692696"/>
            <a:ext cx="249363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JELÖLTÁLLÍTÁS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1621249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jánlóív igénylése – A6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55576" y="2926685"/>
            <a:ext cx="7416824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jánlásgyűjtés – aug. 25 és az ajánlóív leadása közötti időszakban a településen a nemzetiség szavazóköri névjegyzékében szerepel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755576" y="579597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HVB 4 napon belül dönt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755576" y="4499828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E3 + ajánlóívek - szeptember 8.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755576" y="406778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öbb jelöltet is, de egy jelöltet csak egyszer (a többi érvénytelen)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755576" y="2053297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ug. 25. </a:t>
            </a:r>
            <a:r>
              <a:rPr lang="hu-HU" dirty="0"/>
              <a:t>–</a:t>
            </a:r>
            <a:r>
              <a:rPr lang="hu-HU" dirty="0" smtClean="0"/>
              <a:t> HVI kiadja az ajánlóíveket + a településen regisztráltak adatbázisát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55576" y="5363924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HVI 3 napon belül ellenőrzi – NVB iránymutatás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755576" y="4941168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inden ajánlóívet le kell adni – bírság! (10 000 </a:t>
            </a:r>
            <a:r>
              <a:rPr lang="hu-HU" dirty="0" err="1" smtClean="0"/>
              <a:t>ft</a:t>
            </a:r>
            <a:r>
              <a:rPr lang="hu-HU" dirty="0" smtClean="0"/>
              <a:t>/ív)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755576" y="2485345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n</a:t>
            </a:r>
            <a:r>
              <a:rPr lang="hu-HU" dirty="0" smtClean="0"/>
              <a:t>em adja ki az ajánlóívet, ha már valahol leadott A6-ot - NVR jelzi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755576" y="119675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  <a:r>
              <a:rPr lang="hu-HU" dirty="0" smtClean="0"/>
              <a:t>sak nemzetiségi szervezet állíthat jelöltet, független nem indulhat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55576" y="3645024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NVB kitűző határozatában meghatározott számú ajánlás</a:t>
            </a:r>
          </a:p>
        </p:txBody>
      </p:sp>
    </p:spTree>
    <p:extLst>
      <p:ext uri="{BB962C8B-B14F-4D97-AF65-F5344CB8AC3E}">
        <p14:creationId xmlns:p14="http://schemas.microsoft.com/office/powerpoint/2010/main" val="326929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b">
            <a:noAutofit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3200" dirty="0" smtClean="0">
                <a:solidFill>
                  <a:srgbClr val="FF0000"/>
                </a:solidFill>
              </a:rPr>
              <a:t>Nemzetiségi önkormányzati választások</a:t>
            </a:r>
            <a:endParaRPr lang="hu-HU" sz="3200" dirty="0">
              <a:solidFill>
                <a:srgbClr val="FF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377693" y="692696"/>
            <a:ext cx="230217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spc="300" dirty="0" smtClean="0"/>
              <a:t>LISTAÁLLÍTÁS</a:t>
            </a:r>
            <a:endParaRPr lang="hu-HU" sz="2400" b="1" spc="3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36417" y="207014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jánlóív igénylése – A7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36417" y="2935977"/>
            <a:ext cx="7416824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jánlásgyűjtés – aug. 25. és az ajánlóív leadása közötti időszakban a megyében a szavazóköri névjegyzékben szerepel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755576" y="622802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TVB 4 napon belül dönt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755576" y="450912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L8 + SZ5 + ajánlóívek - szeptember 9.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755576" y="407707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öbb listát is, de egy listát csak egyszer (a többi érvénytelen)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736417" y="2502188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  <a:r>
              <a:rPr lang="hu-HU" dirty="0" smtClean="0"/>
              <a:t>ug. 25. </a:t>
            </a:r>
            <a:r>
              <a:rPr lang="hu-HU" dirty="0"/>
              <a:t>–</a:t>
            </a:r>
            <a:r>
              <a:rPr lang="hu-HU" dirty="0" smtClean="0"/>
              <a:t> </a:t>
            </a:r>
            <a:r>
              <a:rPr lang="hu-HU" dirty="0"/>
              <a:t>T</a:t>
            </a:r>
            <a:r>
              <a:rPr lang="hu-HU" dirty="0" smtClean="0"/>
              <a:t>VI kiadja az ajánlóíveket + a megyében regisztráltak adatbázisát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755576" y="5795972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TVI 3 napon belül ellenőrzi – NVB iránymutatás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755576" y="537321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inden ajánlóívet le kell adni – bírság! (10 000 </a:t>
            </a:r>
            <a:r>
              <a:rPr lang="hu-HU" dirty="0" err="1" smtClean="0"/>
              <a:t>ft</a:t>
            </a:r>
            <a:r>
              <a:rPr lang="hu-HU" dirty="0" smtClean="0"/>
              <a:t>/ív)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736417" y="1628800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települési választások 10%-ában legalább 1-1 jelölt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736417" y="365431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NVB kitűző határozatában meghatározott számú ajánlás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755576" y="1196752"/>
            <a:ext cx="3528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MEGYEI LISTA</a:t>
            </a:r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755576" y="4931876"/>
            <a:ext cx="741682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ha a jelölt más listához is leadott SZ5 lapot – TVB nélküle fogadja el a listát</a:t>
            </a:r>
          </a:p>
        </p:txBody>
      </p:sp>
    </p:spTree>
    <p:extLst>
      <p:ext uri="{BB962C8B-B14F-4D97-AF65-F5344CB8AC3E}">
        <p14:creationId xmlns:p14="http://schemas.microsoft.com/office/powerpoint/2010/main" val="154330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1181</Words>
  <Application>Microsoft Office PowerPoint</Application>
  <PresentationFormat>Diavetítés a képernyőre (4:3 oldalarány)</PresentationFormat>
  <Paragraphs>249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Office-téma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  <vt:lpstr> Nemzetiségi önkormányzati választások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névjegyzék</dc:title>
  <dc:creator>peteri.attila</dc:creator>
  <cp:lastModifiedBy>Listár Dániel</cp:lastModifiedBy>
  <cp:revision>160</cp:revision>
  <cp:lastPrinted>2014-09-08T11:53:51Z</cp:lastPrinted>
  <dcterms:created xsi:type="dcterms:W3CDTF">2013-09-25T07:06:06Z</dcterms:created>
  <dcterms:modified xsi:type="dcterms:W3CDTF">2014-09-08T11:55:32Z</dcterms:modified>
</cp:coreProperties>
</file>