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05" r:id="rId2"/>
    <p:sldId id="306" r:id="rId3"/>
    <p:sldId id="332" r:id="rId4"/>
    <p:sldId id="330" r:id="rId5"/>
    <p:sldId id="329" r:id="rId6"/>
    <p:sldId id="308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07" r:id="rId15"/>
    <p:sldId id="309" r:id="rId16"/>
    <p:sldId id="311" r:id="rId17"/>
    <p:sldId id="312" r:id="rId18"/>
    <p:sldId id="313" r:id="rId19"/>
    <p:sldId id="331" r:id="rId20"/>
    <p:sldId id="314" r:id="rId21"/>
    <p:sldId id="272" r:id="rId22"/>
    <p:sldId id="326" r:id="rId23"/>
    <p:sldId id="322" r:id="rId24"/>
    <p:sldId id="324" r:id="rId25"/>
    <p:sldId id="325" r:id="rId26"/>
    <p:sldId id="327" r:id="rId27"/>
    <p:sldId id="323" r:id="rId28"/>
    <p:sldId id="290" r:id="rId29"/>
    <p:sldId id="292" r:id="rId30"/>
    <p:sldId id="293" r:id="rId31"/>
    <p:sldId id="294" r:id="rId32"/>
    <p:sldId id="295" r:id="rId33"/>
    <p:sldId id="296" r:id="rId34"/>
    <p:sldId id="303" r:id="rId35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0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2F750-7EAE-4262-BA01-FA2E19780574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92E1B-D26E-43D4-8ECF-09A96EA332F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7965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6ECBC-76C7-41E6-ABB8-E4469E3613A3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3E3F0E-CF5C-470A-B525-5771EFD04EA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24253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04866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14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49892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0-bases, harmonized revenues and expenditures</a:t>
            </a:r>
          </a:p>
          <a:p>
            <a:r>
              <a:rPr lang="en-US" smtClean="0"/>
              <a:t>Additional tools:</a:t>
            </a:r>
            <a:r>
              <a:rPr lang="hu-HU" smtClean="0"/>
              <a:t> </a:t>
            </a:r>
            <a:r>
              <a:rPr lang="en-US" smtClean="0"/>
              <a:t>Capital Investment Plan, Benchmarks (monitoring), Performance measurement </a:t>
            </a:r>
          </a:p>
        </p:txBody>
      </p:sp>
      <p:sp>
        <p:nvSpPr>
          <p:cNvPr id="54276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86DA7A-3CDB-45AD-A1E2-7E1B0F74DA90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9592414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16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17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18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19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22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23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9846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24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8515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25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62724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26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48616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dirty="0" smtClean="0">
                <a:solidFill>
                  <a:srgbClr val="003399"/>
                </a:solidFill>
                <a:latin typeface="+mn-lt"/>
              </a:rPr>
              <a:t> Az aktuális és a következő év kiadási plafonja rögzített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3E3F0E-CF5C-470A-B525-5771EFD04EAC}" type="slidenum">
              <a:rPr lang="hu-HU" smtClean="0"/>
              <a:t>31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7990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hu-HU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0AD0A4-F9B4-45F8-84DB-6A48B1B02C38}" type="slidenum">
              <a:rPr lang="en-US" smtClean="0"/>
              <a:pPr eaLnBrk="1" hangingPunct="1"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7676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iakép hely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Jegyzetek hely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hu-HU" dirty="0" smtClean="0"/>
              <a:t>PROGRAM BUDGETING: </a:t>
            </a:r>
            <a:r>
              <a:rPr lang="hu-HU" dirty="0" err="1" smtClean="0"/>
              <a:t>general</a:t>
            </a:r>
            <a:r>
              <a:rPr lang="hu-HU" dirty="0" smtClean="0"/>
              <a:t> </a:t>
            </a:r>
            <a:r>
              <a:rPr lang="hu-HU" dirty="0" err="1" smtClean="0"/>
              <a:t>tool</a:t>
            </a:r>
            <a:r>
              <a:rPr lang="hu-HU" dirty="0" smtClean="0"/>
              <a:t> </a:t>
            </a:r>
            <a:r>
              <a:rPr lang="hu-HU" dirty="0" err="1" smtClean="0"/>
              <a:t>used</a:t>
            </a:r>
            <a:r>
              <a:rPr lang="hu-HU" dirty="0" smtClean="0"/>
              <a:t> </a:t>
            </a:r>
            <a:r>
              <a:rPr lang="hu-HU" dirty="0" err="1" smtClean="0"/>
              <a:t>during</a:t>
            </a:r>
            <a:r>
              <a:rPr lang="hu-HU" dirty="0" smtClean="0"/>
              <a:t> </a:t>
            </a:r>
            <a:r>
              <a:rPr lang="hu-HU" dirty="0" err="1" smtClean="0"/>
              <a:t>reforms</a:t>
            </a:r>
            <a:r>
              <a:rPr lang="hu-HU" dirty="0" smtClean="0"/>
              <a:t>,</a:t>
            </a:r>
            <a:r>
              <a:rPr lang="hu-HU" dirty="0" err="1" smtClean="0"/>
              <a:t>crisis</a:t>
            </a:r>
            <a:endParaRPr lang="en-US" dirty="0" smtClean="0"/>
          </a:p>
        </p:txBody>
      </p:sp>
      <p:sp>
        <p:nvSpPr>
          <p:cNvPr id="53252" name="Dia számának hely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57AF3C9-20C7-4A63-A4DE-CB1843789EE1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30583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0901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0298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0496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4550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EC048-75DC-4931-8988-D4AF78E96800}" type="slidenum">
              <a:rPr lang="hu-HU" smtClean="0"/>
              <a:pPr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451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20071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0268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12013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880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317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617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19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752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4956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289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297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DDBB2-49F8-4856-955A-063B177CBB35}" type="datetimeFigureOut">
              <a:rPr lang="hu-HU" smtClean="0"/>
              <a:t>2014.09.08.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C592B-ADF5-4AEA-B3B7-4626DA58965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755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nat.fr/rap/r00-348/r00-3487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ocalmonitoring.eu/" TargetMode="External"/><Relationship Id="rId4" Type="http://schemas.openxmlformats.org/officeDocument/2006/relationships/hyperlink" Target="mailto:Robert.kovacs@localmonotoring.eu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1988840"/>
            <a:ext cx="9144000" cy="1800200"/>
          </a:xfrm>
        </p:spPr>
        <p:txBody>
          <a:bodyPr>
            <a:noAutofit/>
          </a:bodyPr>
          <a:lstStyle/>
          <a:p>
            <a:r>
              <a:rPr lang="hu-HU" b="1" cap="small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Költségvetés tervezés,</a:t>
            </a:r>
            <a:br>
              <a:rPr lang="hu-HU" b="1" cap="small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</a:br>
            <a:r>
              <a:rPr lang="hu-HU" b="1" cap="small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modern költségvetési technikák</a:t>
            </a:r>
            <a:endParaRPr lang="sk-SK" b="1" cap="small" dirty="0">
              <a:solidFill>
                <a:schemeClr val="tx2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4509120"/>
            <a:ext cx="7960968" cy="576064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2"/>
                </a:solidFill>
                <a:latin typeface="Cambria" pitchFamily="18" charset="0"/>
              </a:rPr>
              <a:t>2014. </a:t>
            </a:r>
            <a:r>
              <a:rPr lang="hu-HU" sz="2800" b="1" dirty="0" smtClean="0">
                <a:solidFill>
                  <a:schemeClr val="tx2"/>
                </a:solidFill>
                <a:latin typeface="Cambria" pitchFamily="18" charset="0"/>
              </a:rPr>
              <a:t>szeptember 10. </a:t>
            </a:r>
            <a:r>
              <a:rPr lang="hu-HU" sz="2800" b="1" dirty="0" smtClean="0">
                <a:solidFill>
                  <a:schemeClr val="tx2"/>
                </a:solidFill>
                <a:latin typeface="Cambria" pitchFamily="18" charset="0"/>
              </a:rPr>
              <a:t>–</a:t>
            </a:r>
            <a:r>
              <a:rPr lang="sk-SK" sz="2800" b="1" dirty="0" smtClean="0">
                <a:solidFill>
                  <a:schemeClr val="tx2"/>
                </a:solidFill>
                <a:latin typeface="Cambria" pitchFamily="18" charset="0"/>
              </a:rPr>
              <a:t> </a:t>
            </a:r>
            <a:r>
              <a:rPr lang="hu-HU" sz="2800" b="1" dirty="0" smtClean="0">
                <a:solidFill>
                  <a:schemeClr val="tx2"/>
                </a:solidFill>
                <a:latin typeface="Cambria" pitchFamily="18" charset="0"/>
              </a:rPr>
              <a:t>Keszthely</a:t>
            </a:r>
            <a:endParaRPr lang="sk-SK" sz="2800" b="1" dirty="0">
              <a:solidFill>
                <a:schemeClr val="tx2"/>
              </a:solidFill>
              <a:latin typeface="Cambria" pitchFamily="18" charset="0"/>
            </a:endParaRPr>
          </a:p>
        </p:txBody>
      </p:sp>
      <p:sp>
        <p:nvSpPr>
          <p:cNvPr id="4" name="Vývojový diagram: ručný vstup 3"/>
          <p:cNvSpPr/>
          <p:nvPr/>
        </p:nvSpPr>
        <p:spPr>
          <a:xfrm>
            <a:off x="0" y="5429264"/>
            <a:ext cx="9144000" cy="1428736"/>
          </a:xfrm>
          <a:prstGeom prst="flowChartManualIn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5000628" y="6072206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400" b="1" dirty="0" smtClean="0">
                <a:solidFill>
                  <a:srgbClr val="728787"/>
                </a:solidFill>
                <a:latin typeface="Times New Roman" pitchFamily="18" charset="0"/>
                <a:cs typeface="Times New Roman" pitchFamily="18" charset="0"/>
              </a:rPr>
              <a:t>Dr. Kovács Róbert</a:t>
            </a:r>
            <a:endParaRPr lang="sk-SK" sz="2400" b="1" dirty="0">
              <a:solidFill>
                <a:srgbClr val="7287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500034" y="6072206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>
                <a:solidFill>
                  <a:srgbClr val="728787"/>
                </a:solidFill>
                <a:latin typeface="Times New Roman" pitchFamily="18" charset="0"/>
                <a:cs typeface="Times New Roman" pitchFamily="18" charset="0"/>
              </a:rPr>
              <a:t>Helyi Obszervatórium</a:t>
            </a:r>
            <a:endParaRPr lang="sk-SK" sz="2400" b="1" dirty="0">
              <a:solidFill>
                <a:srgbClr val="7287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F9AC-FF7E-4DFB-B5AB-D89F10F38D7D}" type="slidenum">
              <a:rPr lang="hu-HU" smtClean="0"/>
              <a:pPr/>
              <a:t>1</a:t>
            </a:fld>
            <a:endParaRPr lang="hu-HU" dirty="0"/>
          </a:p>
        </p:txBody>
      </p:sp>
      <p:pic>
        <p:nvPicPr>
          <p:cNvPr id="18" name="Kép 1" descr="Logo_magy_CMY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52866"/>
            <a:ext cx="1801091" cy="1524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Téglalap 4"/>
          <p:cNvSpPr/>
          <p:nvPr/>
        </p:nvSpPr>
        <p:spPr>
          <a:xfrm>
            <a:off x="2714628" y="55580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b="1" cap="all" dirty="0">
                <a:solidFill>
                  <a:srgbClr val="000000"/>
                </a:solidFill>
                <a:latin typeface="Palatino Linotype" panose="02040502050505030304" pitchFamily="18" charset="0"/>
              </a:rPr>
              <a:t>XXII. ORSZÁGOS JEGYZŐ-KÖZIGAZGATÁSI KONFERENCIA </a:t>
            </a:r>
            <a:endParaRPr lang="hu-HU" dirty="0"/>
          </a:p>
        </p:txBody>
      </p:sp>
      <p:pic>
        <p:nvPicPr>
          <p:cNvPr id="2050" name="Picture 2" descr="http://www.kozszov.org.hu/images/logok/koszovkonf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93" y="365549"/>
            <a:ext cx="190500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25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-40943" y="1137570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800" b="1" dirty="0" smtClean="0">
                <a:solidFill>
                  <a:srgbClr val="0070C0"/>
                </a:solidFill>
              </a:rPr>
              <a:t>A </a:t>
            </a:r>
            <a:r>
              <a:rPr lang="hu-HU" sz="2800" b="1" dirty="0">
                <a:solidFill>
                  <a:srgbClr val="FF0000"/>
                </a:solidFill>
              </a:rPr>
              <a:t>teljesítményértékelés</a:t>
            </a:r>
            <a:r>
              <a:rPr lang="hu-HU" sz="2800" b="1" dirty="0">
                <a:solidFill>
                  <a:srgbClr val="0070C0"/>
                </a:solidFill>
              </a:rPr>
              <a:t> az információk gyűjtésének, elemzésének és felhasználásának objektív és szisztematikus folyamata annak meghatározására, hogy a helyi önkormányzat milyen eredményesen és hatékonyan végzi a (köz)szolgáltatások nyújtását, és hogy milyen mértékben sikerült a kitűzött célokat megvalósítania</a:t>
            </a:r>
            <a:r>
              <a:rPr lang="hu-HU" sz="2800" b="1" dirty="0" smtClean="0">
                <a:solidFill>
                  <a:srgbClr val="0070C0"/>
                </a:solidFill>
              </a:rPr>
              <a:t>.</a:t>
            </a:r>
          </a:p>
          <a:p>
            <a:pPr>
              <a:defRPr/>
            </a:pPr>
            <a:endParaRPr lang="hu-HU" sz="2800" b="1" i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hu-HU" sz="2800" b="1" dirty="0">
                <a:solidFill>
                  <a:srgbClr val="0070C0"/>
                </a:solidFill>
              </a:rPr>
              <a:t>Mindez azt jelenti, hogy a folyamat során </a:t>
            </a:r>
            <a:r>
              <a:rPr lang="hu-HU" sz="2800" b="1" dirty="0" smtClean="0">
                <a:solidFill>
                  <a:srgbClr val="FF0000"/>
                </a:solidFill>
              </a:rPr>
              <a:t>teljesítménymutatókat</a:t>
            </a:r>
            <a:r>
              <a:rPr lang="hu-HU" sz="2800" b="1" dirty="0" smtClean="0">
                <a:solidFill>
                  <a:srgbClr val="0070C0"/>
                </a:solidFill>
              </a:rPr>
              <a:t> </a:t>
            </a:r>
            <a:r>
              <a:rPr lang="hu-HU" sz="2800" b="1" dirty="0">
                <a:solidFill>
                  <a:srgbClr val="0070C0"/>
                </a:solidFill>
              </a:rPr>
              <a:t>hoznak létre az önkormányzatok, a közszolgáltatás </a:t>
            </a:r>
            <a:r>
              <a:rPr lang="hu-HU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mennyisége</a:t>
            </a:r>
            <a:r>
              <a:rPr lang="hu-H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hu-HU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minősége</a:t>
            </a:r>
            <a:r>
              <a:rPr lang="hu-H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hu-HU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eredményessége</a:t>
            </a:r>
            <a:r>
              <a:rPr lang="hu-HU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és </a:t>
            </a:r>
            <a:r>
              <a:rPr lang="hu-HU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hatékonysága</a:t>
            </a:r>
            <a:r>
              <a:rPr lang="hu-HU" sz="2800" b="1" dirty="0">
                <a:solidFill>
                  <a:srgbClr val="0070C0"/>
                </a:solidFill>
              </a:rPr>
              <a:t> szempontjából. </a:t>
            </a:r>
            <a:endParaRPr lang="hu-HU" sz="2800" b="1" dirty="0" smtClean="0">
              <a:solidFill>
                <a:srgbClr val="0070C0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7921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-40943" y="1412776"/>
            <a:ext cx="9144000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800" b="1" dirty="0" smtClean="0">
                <a:solidFill>
                  <a:srgbClr val="1D459F"/>
                </a:solidFill>
              </a:rPr>
              <a:t>A teljesítménymérés szorosan összefügg az eredményszemléletű menedzsmenttel:</a:t>
            </a:r>
          </a:p>
          <a:p>
            <a:pPr>
              <a:defRPr/>
            </a:pPr>
            <a:endParaRPr lang="hu-HU" sz="2400" i="1" dirty="0" smtClean="0"/>
          </a:p>
          <a:p>
            <a:pPr>
              <a:defRPr/>
            </a:pPr>
            <a:r>
              <a:rPr lang="hu-HU" sz="2800" i="1" dirty="0" smtClean="0">
                <a:solidFill>
                  <a:srgbClr val="0070C0"/>
                </a:solidFill>
              </a:rPr>
              <a:t>Az </a:t>
            </a:r>
            <a:r>
              <a:rPr lang="hu-HU" sz="2800" i="1" dirty="0">
                <a:solidFill>
                  <a:srgbClr val="FF0000"/>
                </a:solidFill>
              </a:rPr>
              <a:t>eredményszemléletű menedzsment </a:t>
            </a:r>
            <a:r>
              <a:rPr lang="hu-HU" sz="2800" i="1" dirty="0">
                <a:solidFill>
                  <a:srgbClr val="0070C0"/>
                </a:solidFill>
              </a:rPr>
              <a:t>azt jelenti, hogy pontosan meghatározzák az adott ellátási forma, (köz)szolgáltatás kívánt célját, majd kidolgozzák azok hatékonyságának nyomon követését (monitoring) és a célok teljesülésének mérését</a:t>
            </a:r>
            <a:r>
              <a:rPr lang="hu-HU" sz="2800" dirty="0">
                <a:solidFill>
                  <a:srgbClr val="0070C0"/>
                </a:solidFill>
              </a:rPr>
              <a:t>. </a:t>
            </a:r>
            <a:endParaRPr lang="hu-HU" sz="2800" b="1" dirty="0">
              <a:solidFill>
                <a:srgbClr val="0070C0"/>
              </a:solidFill>
            </a:endParaRPr>
          </a:p>
          <a:p>
            <a:pPr>
              <a:defRPr/>
            </a:pPr>
            <a:endParaRPr lang="hu-HU" sz="2400" b="1" dirty="0" smtClean="0">
              <a:solidFill>
                <a:srgbClr val="1D459F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387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-40943" y="1412776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hu-HU" sz="2400" i="1" dirty="0" smtClean="0"/>
          </a:p>
          <a:p>
            <a:pPr>
              <a:defRPr/>
            </a:pPr>
            <a:endParaRPr lang="hu-HU" sz="2400" b="1" dirty="0" smtClean="0">
              <a:solidFill>
                <a:srgbClr val="1D459F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095762" y="571527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1781339"/>
            <a:ext cx="2423838" cy="2913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03136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Teljes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tm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ny-elvű 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nkorm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nyzati </a:t>
            </a:r>
            <a:b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(stratégiai)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800" b="1" i="0" u="none" strike="noStrike" cap="none" normalizeH="0" baseline="0" dirty="0" smtClean="0">
                <a:ln>
                  <a:noFill/>
                </a:ln>
                <a:solidFill>
                  <a:srgbClr val="2E74B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menedzsment</a:t>
            </a:r>
            <a:endParaRPr kumimoji="0" lang="hu-HU" sz="2800" b="1" i="0" u="none" strike="noStrike" cap="none" normalizeH="0" baseline="0" dirty="0" smtClean="0">
              <a:ln>
                <a:noFill/>
              </a:ln>
              <a:solidFill>
                <a:srgbClr val="2E74B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graphicFrame>
        <p:nvGraphicFramePr>
          <p:cNvPr id="4" name="Objektum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674356"/>
              </p:ext>
            </p:extLst>
          </p:nvPr>
        </p:nvGraphicFramePr>
        <p:xfrm>
          <a:off x="2933700" y="-476250"/>
          <a:ext cx="5753100" cy="719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" name="Visio" r:id="rId5" imgW="6898341" imgH="8609948" progId="Visio.Drawing.11">
                  <p:embed/>
                </p:oleObj>
              </mc:Choice>
              <mc:Fallback>
                <p:oleObj name="Visio" r:id="rId5" imgW="6898341" imgH="860994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-476250"/>
                        <a:ext cx="5753100" cy="7191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277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-11432" y="1082814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800" b="1" dirty="0" smtClean="0">
                <a:solidFill>
                  <a:srgbClr val="1D459F"/>
                </a:solidFill>
              </a:rPr>
              <a:t>A teljesítménymérés általános keretei, kontextusa:</a:t>
            </a:r>
          </a:p>
          <a:p>
            <a:pPr>
              <a:defRPr/>
            </a:pPr>
            <a:endParaRPr lang="hu-HU" sz="2800" b="1" dirty="0" smtClean="0">
              <a:solidFill>
                <a:srgbClr val="1D459F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hu-HU" sz="2800" b="1" dirty="0" smtClean="0">
                <a:solidFill>
                  <a:srgbClr val="FF0000"/>
                </a:solidFill>
              </a:rPr>
              <a:t>Elszámoltathatóság</a:t>
            </a:r>
            <a:r>
              <a:rPr lang="hu-HU" sz="2800" b="1" dirty="0" smtClean="0">
                <a:solidFill>
                  <a:srgbClr val="1D459F"/>
                </a:solidFill>
              </a:rPr>
              <a:t> és </a:t>
            </a:r>
            <a:r>
              <a:rPr lang="hu-HU" sz="2800" b="1" dirty="0" smtClean="0">
                <a:solidFill>
                  <a:srgbClr val="FF0000"/>
                </a:solidFill>
              </a:rPr>
              <a:t>ellenőrizhetőség</a:t>
            </a:r>
          </a:p>
          <a:p>
            <a:pPr marL="800100" lvl="1" indent="-342900">
              <a:buFontTx/>
              <a:buChar char="-"/>
              <a:defRPr/>
            </a:pPr>
            <a:r>
              <a:rPr lang="hu-HU" sz="2800" b="1" dirty="0" smtClean="0">
                <a:solidFill>
                  <a:srgbClr val="0070C0"/>
                </a:solidFill>
              </a:rPr>
              <a:t>Demokratikus követelmény</a:t>
            </a:r>
          </a:p>
          <a:p>
            <a:pPr marL="800100" lvl="1" indent="-342900">
              <a:buFontTx/>
              <a:buChar char="-"/>
              <a:defRPr/>
            </a:pPr>
            <a:endParaRPr lang="hu-HU" sz="2800" b="1" dirty="0" smtClean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hu-HU" sz="2800" b="1" dirty="0" smtClean="0">
                <a:solidFill>
                  <a:srgbClr val="FF0000"/>
                </a:solidFill>
              </a:rPr>
              <a:t>Stratégiai tervezés</a:t>
            </a:r>
          </a:p>
          <a:p>
            <a:pPr marL="800100" lvl="1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rgbClr val="0070C0"/>
                </a:solidFill>
              </a:rPr>
              <a:t>Honnan </a:t>
            </a:r>
            <a:r>
              <a:rPr lang="hu-HU" sz="2800" b="1" i="1" dirty="0">
                <a:solidFill>
                  <a:srgbClr val="0070C0"/>
                </a:solidFill>
              </a:rPr>
              <a:t>-</a:t>
            </a:r>
            <a:r>
              <a:rPr lang="hu-HU" sz="2800" b="1" i="1" dirty="0" smtClean="0">
                <a:solidFill>
                  <a:srgbClr val="0070C0"/>
                </a:solidFill>
              </a:rPr>
              <a:t> Hova - Hogya</a:t>
            </a:r>
            <a:r>
              <a:rPr lang="hu-HU" sz="2800" b="1" dirty="0" smtClean="0">
                <a:solidFill>
                  <a:srgbClr val="0070C0"/>
                </a:solidFill>
              </a:rPr>
              <a:t>n akar eljutni az önkormányzat</a:t>
            </a:r>
          </a:p>
          <a:p>
            <a:pPr marL="800100" lvl="1" indent="-342900">
              <a:buFontTx/>
              <a:buChar char="-"/>
              <a:defRPr/>
            </a:pPr>
            <a:endParaRPr lang="hu-HU" sz="2800" b="1" dirty="0" smtClean="0">
              <a:solidFill>
                <a:srgbClr val="0070C0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hu-HU" sz="2800" b="1" dirty="0" smtClean="0">
                <a:solidFill>
                  <a:srgbClr val="FF0000"/>
                </a:solidFill>
              </a:rPr>
              <a:t>Programköltségvetés</a:t>
            </a:r>
          </a:p>
          <a:p>
            <a:pPr marL="800100" lvl="1" indent="-342900">
              <a:buFontTx/>
              <a:buChar char="-"/>
              <a:defRPr/>
            </a:pPr>
            <a:r>
              <a:rPr lang="hu-HU" sz="2800" b="1" dirty="0" smtClean="0">
                <a:solidFill>
                  <a:srgbClr val="0070C0"/>
                </a:solidFill>
              </a:rPr>
              <a:t>A „legutolsó villanykörtéig” lebontja a szükséges teendőket (szintek, felelősök és célok teljesülének szétválasztása)</a:t>
            </a:r>
          </a:p>
          <a:p>
            <a:pPr marL="342900" indent="-342900">
              <a:buFontTx/>
              <a:buChar char="-"/>
              <a:defRPr/>
            </a:pPr>
            <a:endParaRPr lang="hu-HU" sz="2400" b="1" dirty="0" smtClean="0">
              <a:solidFill>
                <a:srgbClr val="1D459F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172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2" descr="Gears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8938" y="0"/>
            <a:ext cx="49450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itle 1"/>
          <p:cNvSpPr>
            <a:spLocks noGrp="1"/>
          </p:cNvSpPr>
          <p:nvPr>
            <p:ph type="title"/>
          </p:nvPr>
        </p:nvSpPr>
        <p:spPr>
          <a:xfrm>
            <a:off x="1763688" y="0"/>
            <a:ext cx="6192688" cy="458112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u-HU" b="1" cap="small" dirty="0" smtClean="0">
                <a:solidFill>
                  <a:srgbClr val="F7C257"/>
                </a:solidFill>
                <a:latin typeface="Cambria" pitchFamily="18" charset="0"/>
              </a:rPr>
              <a:t/>
            </a:r>
            <a:br>
              <a:rPr lang="hu-HU" b="1" cap="small" dirty="0" smtClean="0">
                <a:solidFill>
                  <a:srgbClr val="F7C257"/>
                </a:solidFill>
                <a:latin typeface="Cambria" pitchFamily="18" charset="0"/>
              </a:rPr>
            </a:br>
            <a:r>
              <a:rPr lang="hu-HU" b="1" cap="small" dirty="0" smtClean="0">
                <a:solidFill>
                  <a:srgbClr val="F7C257"/>
                </a:solidFill>
                <a:latin typeface="Cambria" pitchFamily="18" charset="0"/>
              </a:rPr>
              <a:t/>
            </a:r>
            <a:br>
              <a:rPr lang="hu-HU" b="1" cap="small" dirty="0" smtClean="0">
                <a:solidFill>
                  <a:srgbClr val="F7C257"/>
                </a:solidFill>
                <a:latin typeface="Cambria" pitchFamily="18" charset="0"/>
              </a:rPr>
            </a:br>
            <a:r>
              <a:rPr lang="hu-HU" b="1" cap="small" dirty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2</a:t>
            </a:r>
            <a:r>
              <a:rPr lang="hu-HU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. RÉSZ:</a:t>
            </a:r>
            <a:br>
              <a:rPr lang="hu-HU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</a:br>
            <a:r>
              <a:rPr lang="hu-HU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/>
            </a:r>
            <a:br>
              <a:rPr lang="hu-HU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</a:br>
            <a:r>
              <a:rPr lang="hu-HU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A programköltségvetés célja, története</a:t>
            </a:r>
            <a:r>
              <a:rPr lang="hu-HU" b="1" cap="small" dirty="0" smtClean="0">
                <a:solidFill>
                  <a:srgbClr val="F7C257"/>
                </a:solidFill>
                <a:latin typeface="Cambria" pitchFamily="18" charset="0"/>
              </a:rPr>
              <a:t/>
            </a:r>
            <a:br>
              <a:rPr lang="hu-HU" b="1" cap="small" dirty="0" smtClean="0">
                <a:solidFill>
                  <a:srgbClr val="F7C257"/>
                </a:solidFill>
                <a:latin typeface="Cambria" pitchFamily="18" charset="0"/>
              </a:rPr>
            </a:br>
            <a:endParaRPr lang="en-US" sz="4000" cap="small" dirty="0">
              <a:solidFill>
                <a:srgbClr val="FF8712"/>
              </a:solidFill>
              <a:latin typeface="Cambria" pitchFamily="18" charset="0"/>
              <a:cs typeface="Times New Roman" pitchFamily="18" charset="0"/>
            </a:endParaRPr>
          </a:p>
        </p:txBody>
      </p:sp>
      <p:pic>
        <p:nvPicPr>
          <p:cNvPr id="11" name="Obrázok 3" descr="MAFIS_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5908014"/>
            <a:ext cx="2000264" cy="949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Kép 1" descr="Logo_magy_CMYK.t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F9AC-FF7E-4DFB-B5AB-D89F10F38D7D}" type="slidenum">
              <a:rPr lang="hu-HU" smtClean="0"/>
              <a:pPr/>
              <a:t>14</a:t>
            </a:fld>
            <a:endParaRPr lang="hu-HU" dirty="0"/>
          </a:p>
        </p:txBody>
      </p:sp>
      <p:sp>
        <p:nvSpPr>
          <p:cNvPr id="12" name="Isosceles Triangle 10"/>
          <p:cNvSpPr/>
          <p:nvPr/>
        </p:nvSpPr>
        <p:spPr>
          <a:xfrm rot="5400000">
            <a:off x="35719" y="750094"/>
            <a:ext cx="1143000" cy="1214438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1"/>
          <p:cNvSpPr/>
          <p:nvPr/>
        </p:nvSpPr>
        <p:spPr>
          <a:xfrm rot="5400000">
            <a:off x="1250157" y="750094"/>
            <a:ext cx="1143000" cy="1214437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4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7"/>
          <p:cNvSpPr>
            <a:spLocks noGrp="1"/>
          </p:cNvSpPr>
          <p:nvPr>
            <p:ph type="title"/>
          </p:nvPr>
        </p:nvSpPr>
        <p:spPr>
          <a:xfrm>
            <a:off x="1177924" y="62865"/>
            <a:ext cx="7066484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z="4000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Mi a programköltségvetés?</a:t>
            </a:r>
            <a:endParaRPr lang="en-US" sz="4000" b="1" cap="small" dirty="0">
              <a:solidFill>
                <a:schemeClr val="accent6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E9D3EA-8469-4B8B-A286-4B368CB37F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323528" y="1605890"/>
            <a:ext cx="8496944" cy="407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 közszektor hatékonyabb működtetése </a:t>
            </a:r>
            <a:endParaRPr lang="en-US" sz="2600" dirty="0" smtClean="0">
              <a:solidFill>
                <a:srgbClr val="1D459F"/>
              </a:solidFill>
              <a:latin typeface="Calibri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Átfogó, összehangolt rálátás a közösségi költésekre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: </a:t>
            </a:r>
            <a:b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</a:br>
            <a:endParaRPr lang="en-US" sz="2600" dirty="0" smtClean="0">
              <a:solidFill>
                <a:srgbClr val="1D459F"/>
              </a:solidFill>
              <a:latin typeface="Calibri" pitchFamily="34" charset="0"/>
            </a:endParaRPr>
          </a:p>
          <a:p>
            <a:pPr algn="ctr" eaLnBrk="1" hangingPunct="1">
              <a:defRPr/>
            </a:pP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szükséglet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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program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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feladat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1,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feladat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2 …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feladat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∞</a:t>
            </a:r>
          </a:p>
          <a:p>
            <a:pPr marL="457200" indent="-457200" eaLnBrk="1" hangingPunct="1">
              <a:defRPr/>
            </a:pPr>
            <a:endParaRPr lang="en-US" sz="2600" dirty="0" smtClean="0">
              <a:solidFill>
                <a:srgbClr val="1D459F"/>
              </a:solidFill>
              <a:latin typeface="Calibri" pitchFamily="34" charset="0"/>
              <a:sym typeface="Wingdings" pitchFamily="2" charset="2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Az eredete korábbra vezethető vissza, de átfogó megfogalmazása 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(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összefüggő filozófia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)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, mint a közszektor működtetésének elve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az 1980 évek elejének Egyesült Királyságához köthető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 (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vö.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: NEW PUBLIC MANAGEMENT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 – új közmenedzsment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  <a:sym typeface="Wingdings" pitchFamily="2" charset="2"/>
              </a:rPr>
              <a:t>)</a:t>
            </a:r>
          </a:p>
          <a:p>
            <a:pPr algn="ctr" eaLnBrk="1" hangingPunct="1">
              <a:defRPr/>
            </a:pPr>
            <a:endParaRPr lang="en-US" sz="2800" dirty="0" smtClean="0">
              <a:solidFill>
                <a:srgbClr val="1D459F"/>
              </a:solidFill>
              <a:latin typeface="Calibri" pitchFamily="34" charset="0"/>
              <a:sym typeface="Wingdings" pitchFamily="2" charset="2"/>
            </a:endParaRPr>
          </a:p>
        </p:txBody>
      </p:sp>
      <p:pic>
        <p:nvPicPr>
          <p:cNvPr id="11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8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339752" y="332656"/>
            <a:ext cx="4392488" cy="785813"/>
          </a:xfrm>
        </p:spPr>
        <p:txBody>
          <a:bodyPr>
            <a:normAutofit fontScale="90000"/>
          </a:bodyPr>
          <a:lstStyle/>
          <a:p>
            <a:pPr algn="l"/>
            <a:r>
              <a:rPr lang="hu-HU" sz="4000" b="1" cap="all" dirty="0" smtClean="0">
                <a:solidFill>
                  <a:srgbClr val="EF9167"/>
                </a:solidFill>
              </a:rPr>
              <a:t>Egyesült Királyság</a:t>
            </a:r>
            <a:endParaRPr lang="en-US" sz="40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0" y="1268760"/>
            <a:ext cx="914400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defRPr/>
            </a:pPr>
            <a:r>
              <a:rPr lang="hu-HU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	A célok:</a:t>
            </a:r>
            <a:r>
              <a:rPr lang="en-US" sz="2800" dirty="0" smtClean="0">
                <a:solidFill>
                  <a:srgbClr val="1D459F"/>
                </a:solidFill>
                <a:latin typeface="Cambria" pitchFamily="18" charset="0"/>
              </a:rPr>
              <a:t> </a:t>
            </a:r>
            <a:endParaRPr lang="hu-HU" sz="2800" dirty="0" smtClean="0">
              <a:solidFill>
                <a:srgbClr val="1D459F"/>
              </a:solidFill>
              <a:latin typeface="Cambria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a közszektor közvetlen költésének csökkentése</a:t>
            </a:r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marL="342900" indent="-342900">
              <a:defRPr/>
            </a:pPr>
            <a:r>
              <a:rPr lang="hu-HU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	A kezdetek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:</a:t>
            </a:r>
            <a:endParaRPr lang="hu-HU" sz="2800" b="1" dirty="0" smtClean="0">
              <a:solidFill>
                <a:schemeClr val="accent6">
                  <a:lumMod val="75000"/>
                </a:schemeClr>
              </a:solidFill>
              <a:latin typeface="Cambria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1980-as évek, Margaret Thatcher</a:t>
            </a:r>
          </a:p>
          <a:p>
            <a:pPr marL="342900" indent="-342900">
              <a:defRPr/>
            </a:pPr>
            <a:r>
              <a:rPr lang="hu-HU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	Az eredmények: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a közszektor megmérettetése a piacon 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(eredményesség, felhasználók elégedettsége)</a:t>
            </a:r>
            <a:br>
              <a:rPr lang="hu-HU" sz="2600" dirty="0" smtClean="0">
                <a:solidFill>
                  <a:srgbClr val="1D459F"/>
                </a:solidFill>
                <a:latin typeface="+mn-lt"/>
              </a:rPr>
            </a:br>
            <a:r>
              <a:rPr lang="hu-HU" sz="2400" dirty="0" smtClean="0">
                <a:solidFill>
                  <a:srgbClr val="1D459F"/>
                </a:solidFill>
                <a:latin typeface="+mn-lt"/>
              </a:rPr>
              <a:t>Thatcher: </a:t>
            </a:r>
            <a:r>
              <a:rPr lang="hu-HU" sz="2400" b="1" i="1" dirty="0" smtClean="0">
                <a:solidFill>
                  <a:srgbClr val="1D459F"/>
                </a:solidFill>
                <a:latin typeface="+mn-lt"/>
              </a:rPr>
              <a:t>hatékonyság </a:t>
            </a:r>
            <a:r>
              <a:rPr lang="hu-HU" sz="2400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 Major: </a:t>
            </a:r>
            <a:r>
              <a:rPr lang="hu-HU" sz="2400" b="1" i="1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minőség </a:t>
            </a:r>
            <a:r>
              <a:rPr lang="hu-HU" sz="2400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 Labor: Jó kormányzás</a:t>
            </a:r>
            <a:endParaRPr lang="hu-HU" sz="2400" b="1" i="1" dirty="0" smtClean="0">
              <a:solidFill>
                <a:srgbClr val="1D459F"/>
              </a:solidFill>
              <a:latin typeface="+mn-lt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a számviteli rendszer reformja 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(a magánszektorhoz hasonló könyvvitel és pénzügyi jelentések)</a:t>
            </a:r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871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4896544" cy="785813"/>
          </a:xfrm>
        </p:spPr>
        <p:txBody>
          <a:bodyPr>
            <a:noAutofit/>
          </a:bodyPr>
          <a:lstStyle/>
          <a:p>
            <a:r>
              <a:rPr lang="hu-HU" sz="3600" b="1" cap="all" dirty="0" smtClean="0">
                <a:solidFill>
                  <a:srgbClr val="EF9167"/>
                </a:solidFill>
              </a:rPr>
              <a:t>EU / Franciaország</a:t>
            </a:r>
            <a:endParaRPr lang="en-US" sz="36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500063" y="1916113"/>
            <a:ext cx="8178800" cy="407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„</a:t>
            </a:r>
            <a:r>
              <a:rPr lang="hu-HU" sz="2600" b="1" i="1" dirty="0" smtClean="0">
                <a:solidFill>
                  <a:srgbClr val="1D459F"/>
                </a:solidFill>
                <a:latin typeface="+mn-lt"/>
              </a:rPr>
              <a:t>A reform, amelyet bevezettünk gyakran olyan eszközöket előtérbe kerülését jelenti, amelyek közel állnak a magánszektor eszközrendszeréhez</a:t>
            </a: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.  Ez nem azt jelenti, hogy folyamatosan kerestük hogyan lehet  privatizálni és szűkíteni a közszektor terét, ezzel szemben a közszektor folyamatos forráshiánya megoldására a hatékonyság eszközrendszerét helyeztük előtérbe.”</a:t>
            </a:r>
          </a:p>
          <a:p>
            <a:pPr eaLnBrk="1" hangingPunct="1"/>
            <a:endParaRPr lang="hu-HU" sz="2600" i="1" dirty="0" smtClean="0">
              <a:solidFill>
                <a:srgbClr val="003399"/>
              </a:solidFill>
              <a:latin typeface="+mn-lt"/>
            </a:endParaRPr>
          </a:p>
          <a:p>
            <a:pPr eaLnBrk="1" hangingPunct="1"/>
            <a:endParaRPr lang="en-GB" sz="2600" i="1" dirty="0">
              <a:solidFill>
                <a:srgbClr val="003399"/>
              </a:solidFill>
              <a:latin typeface="+mn-lt"/>
            </a:endParaRPr>
          </a:p>
          <a:p>
            <a:pPr eaLnBrk="1" hangingPunct="1"/>
            <a:r>
              <a:rPr lang="en-GB" dirty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http://www.senat.fr/rap/r00-348/r00-3487.html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26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339752" y="332656"/>
            <a:ext cx="3744416" cy="785813"/>
          </a:xfrm>
        </p:spPr>
        <p:txBody>
          <a:bodyPr>
            <a:normAutofit/>
          </a:bodyPr>
          <a:lstStyle/>
          <a:p>
            <a:r>
              <a:rPr lang="hu-HU" sz="3600" b="1" cap="all" dirty="0" smtClean="0">
                <a:solidFill>
                  <a:srgbClr val="EF9167"/>
                </a:solidFill>
              </a:rPr>
              <a:t>Franciaország</a:t>
            </a:r>
            <a:endParaRPr lang="en-US" sz="36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0" y="1268761"/>
            <a:ext cx="9144000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defRPr/>
            </a:pPr>
            <a:r>
              <a:rPr lang="hu-HU" sz="2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	Átfogó cél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:</a:t>
            </a:r>
            <a:endParaRPr lang="hu-HU" sz="2600" b="1" dirty="0" smtClean="0">
              <a:solidFill>
                <a:schemeClr val="accent6">
                  <a:lumMod val="75000"/>
                </a:schemeClr>
              </a:solidFill>
              <a:latin typeface="Cambria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400" i="1" dirty="0" smtClean="0">
                <a:solidFill>
                  <a:srgbClr val="1D459F"/>
                </a:solidFill>
                <a:latin typeface="+mn-lt"/>
              </a:rPr>
              <a:t>a költséghatékonyság növelése</a:t>
            </a:r>
          </a:p>
          <a:p>
            <a:pPr marL="342900" indent="-342900">
              <a:defRPr/>
            </a:pP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	 </a:t>
            </a:r>
          </a:p>
          <a:p>
            <a:pPr marL="342900" indent="-342900">
              <a:defRPr/>
            </a:pPr>
            <a:r>
              <a:rPr lang="hu-HU" sz="28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	</a:t>
            </a:r>
            <a:r>
              <a:rPr lang="hu-HU" sz="2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Konkrét célok: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400" i="1" dirty="0" smtClean="0">
                <a:solidFill>
                  <a:srgbClr val="1D459F"/>
                </a:solidFill>
                <a:latin typeface="+mn-lt"/>
              </a:rPr>
              <a:t>átállás az erőforrás alapú szemléletről az eredményalapú szemléletre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endParaRPr lang="hu-HU" dirty="0" smtClean="0">
              <a:solidFill>
                <a:srgbClr val="1D459F"/>
              </a:solidFill>
              <a:latin typeface="+mn-lt"/>
            </a:endParaRPr>
          </a:p>
          <a:p>
            <a:pPr marL="342900" indent="-342900">
              <a:defRPr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	</a:t>
            </a:r>
            <a:r>
              <a:rPr lang="hu-HU" sz="2600" b="1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A folyamat: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400" i="1" dirty="0" smtClean="0">
                <a:solidFill>
                  <a:srgbClr val="003399"/>
                </a:solidFill>
                <a:latin typeface="+mj-lt"/>
              </a:rPr>
              <a:t>Jogi környezet</a:t>
            </a:r>
            <a:r>
              <a:rPr lang="hu-HU" sz="2400" dirty="0" smtClean="0">
                <a:solidFill>
                  <a:srgbClr val="003399"/>
                </a:solidFill>
                <a:latin typeface="+mj-lt"/>
              </a:rPr>
              <a:t>: </a:t>
            </a:r>
            <a:r>
              <a:rPr lang="hu-HU" sz="2400" dirty="0" smtClean="0">
                <a:solidFill>
                  <a:srgbClr val="FF0000"/>
                </a:solidFill>
                <a:latin typeface="+mj-lt"/>
              </a:rPr>
              <a:t>2001</a:t>
            </a:r>
            <a:r>
              <a:rPr lang="hu-HU" sz="2400" dirty="0" smtClean="0">
                <a:solidFill>
                  <a:srgbClr val="003399"/>
                </a:solidFill>
                <a:latin typeface="+mj-lt"/>
              </a:rPr>
              <a:t>-es alkotmány erejű törvény a költségvetési törvényről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400" i="1" dirty="0" smtClean="0">
                <a:solidFill>
                  <a:srgbClr val="003399"/>
                </a:solidFill>
                <a:latin typeface="+mj-lt"/>
              </a:rPr>
              <a:t>Teljes körű érvényesség: </a:t>
            </a:r>
            <a:r>
              <a:rPr lang="hu-HU" sz="2400" dirty="0" smtClean="0">
                <a:solidFill>
                  <a:srgbClr val="FF0000"/>
                </a:solidFill>
                <a:latin typeface="+mj-lt"/>
              </a:rPr>
              <a:t>2006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400" i="1" dirty="0" smtClean="0">
                <a:solidFill>
                  <a:srgbClr val="003399"/>
                </a:solidFill>
                <a:latin typeface="+mj-lt"/>
              </a:rPr>
              <a:t>Bevezetés időpontja</a:t>
            </a:r>
            <a:r>
              <a:rPr lang="hu-HU" sz="2400" dirty="0" smtClean="0">
                <a:solidFill>
                  <a:srgbClr val="003399"/>
                </a:solidFill>
                <a:latin typeface="+mj-lt"/>
              </a:rPr>
              <a:t>: </a:t>
            </a:r>
            <a:r>
              <a:rPr lang="hu-HU" sz="2400" dirty="0" smtClean="0">
                <a:solidFill>
                  <a:srgbClr val="FF0000"/>
                </a:solidFill>
                <a:latin typeface="+mj-lt"/>
              </a:rPr>
              <a:t>2008</a:t>
            </a:r>
            <a:r>
              <a:rPr lang="hu-HU" sz="2400" dirty="0" smtClean="0">
                <a:solidFill>
                  <a:srgbClr val="003399"/>
                </a:solidFill>
                <a:latin typeface="+mj-lt"/>
              </a:rPr>
              <a:t> (átalakított alkotmányos, jogi környezet) minden közösségi szinten az eredményszemléleti könyvvitel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hu-HU" sz="2400" i="1" dirty="0" smtClean="0">
                <a:solidFill>
                  <a:srgbClr val="003399"/>
                </a:solidFill>
                <a:latin typeface="+mj-lt"/>
              </a:rPr>
              <a:t>Az első költségvetés</a:t>
            </a:r>
            <a:r>
              <a:rPr lang="hu-HU" sz="2400" dirty="0" smtClean="0">
                <a:solidFill>
                  <a:srgbClr val="003399"/>
                </a:solidFill>
                <a:latin typeface="+mj-lt"/>
              </a:rPr>
              <a:t> az új jogi keretek között: </a:t>
            </a:r>
            <a:r>
              <a:rPr lang="hu-HU" sz="2400" dirty="0" smtClean="0">
                <a:solidFill>
                  <a:srgbClr val="FF0000"/>
                </a:solidFill>
                <a:latin typeface="+mj-lt"/>
              </a:rPr>
              <a:t>2009-11</a:t>
            </a:r>
            <a:r>
              <a:rPr lang="hu-HU" sz="2400" dirty="0" smtClean="0">
                <a:solidFill>
                  <a:srgbClr val="003399"/>
                </a:solidFill>
                <a:latin typeface="+mj-lt"/>
              </a:rPr>
              <a:t> </a:t>
            </a:r>
            <a:endParaRPr lang="en-US" sz="2400" dirty="0" smtClean="0">
              <a:solidFill>
                <a:srgbClr val="003399"/>
              </a:solidFill>
              <a:latin typeface="+mj-lt"/>
            </a:endParaRPr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991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123728" y="332656"/>
            <a:ext cx="5328592" cy="785813"/>
          </a:xfrm>
        </p:spPr>
        <p:txBody>
          <a:bodyPr>
            <a:normAutofit fontScale="90000"/>
          </a:bodyPr>
          <a:lstStyle/>
          <a:p>
            <a:pPr algn="l"/>
            <a:r>
              <a:rPr lang="hu-HU" sz="4000" b="1" cap="all" dirty="0" smtClean="0">
                <a:solidFill>
                  <a:srgbClr val="EF9167"/>
                </a:solidFill>
              </a:rPr>
              <a:t>Programköltségvetés Magyarországon II.</a:t>
            </a:r>
            <a:endParaRPr lang="en-US" sz="40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-18255" y="1484784"/>
            <a:ext cx="9162255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2010-2013-as önkormányzati rendszer valósága (példák)</a:t>
            </a:r>
          </a:p>
          <a:p>
            <a:pPr marL="1200150" lvl="1" indent="-457200" eaLnBrk="1" hangingPunct="1">
              <a:buFont typeface="Wingdings" panose="05000000000000000000" pitchFamily="2" charset="2"/>
              <a:buChar char="v"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Feladatfinanszírozás</a:t>
            </a:r>
          </a:p>
          <a:p>
            <a:pPr marL="1600200" lvl="2" indent="-457200" eaLnBrk="1" hangingPunct="1">
              <a:buFontTx/>
              <a:buChar char="-"/>
            </a:pPr>
            <a:r>
              <a:rPr lang="hu-HU" sz="2600" dirty="0">
                <a:solidFill>
                  <a:srgbClr val="1D459F"/>
                </a:solidFill>
                <a:latin typeface="+mn-lt"/>
              </a:rPr>
              <a:t>n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em önkormányzati önszabályozás, hanem állami támogatás biztosításának formája</a:t>
            </a:r>
          </a:p>
          <a:p>
            <a:pPr marL="1600200" lvl="2" indent="-457200" eaLnBrk="1" hangingPunct="1">
              <a:buFontTx/>
              <a:buChar char="-"/>
            </a:pPr>
            <a:r>
              <a:rPr lang="hu-HU" sz="2600" dirty="0">
                <a:solidFill>
                  <a:srgbClr val="1D459F"/>
                </a:solidFill>
                <a:latin typeface="+mn-lt"/>
              </a:rPr>
              <a:t>a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mennyiben ténylegesen a költségekhez kötődik, úgy hatékonyság helyett, túlköltekezésre ösztönöz</a:t>
            </a:r>
          </a:p>
          <a:p>
            <a:pPr lvl="2" indent="0" eaLnBrk="1" hangingPunct="1"/>
            <a:endParaRPr lang="hu-HU" sz="1000" dirty="0">
              <a:solidFill>
                <a:srgbClr val="1D459F"/>
              </a:solidFill>
              <a:latin typeface="+mn-lt"/>
            </a:endParaRPr>
          </a:p>
          <a:p>
            <a:pPr marL="1200150" lvl="1" indent="-457200" eaLnBrk="1" hangingPunct="1">
              <a:buFont typeface="Wingdings" panose="05000000000000000000" pitchFamily="2" charset="2"/>
              <a:buChar char="v"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Gazdasági- vagy ciklusprogram</a:t>
            </a:r>
          </a:p>
          <a:p>
            <a:pPr marL="1600200" lvl="2" indent="-457200" eaLnBrk="1" hangingPunct="1">
              <a:buFontTx/>
              <a:buChar char="-"/>
            </a:pPr>
            <a:r>
              <a:rPr lang="hu-HU" sz="2600" dirty="0">
                <a:solidFill>
                  <a:srgbClr val="1D459F"/>
                </a:solidFill>
                <a:latin typeface="+mn-lt"/>
              </a:rPr>
              <a:t>e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gy önkormányzaton belül párhuzamosan élő „stratégiák”</a:t>
            </a:r>
          </a:p>
          <a:p>
            <a:pPr marL="1600200" lvl="2" indent="-457200" eaLnBrk="1" hangingPunct="1">
              <a:buFontTx/>
              <a:buChar char="-"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kiüresedett, kötelezettségszerű és nem segíti, orientálja a menedzsmentet (működtetést, fejlesztéseket)</a:t>
            </a:r>
            <a:endParaRPr lang="hu-HU" sz="2600" dirty="0" smtClean="0">
              <a:solidFill>
                <a:srgbClr val="1D459F"/>
              </a:solidFill>
            </a:endParaRPr>
          </a:p>
          <a:p>
            <a:pPr lvl="2" indent="0" eaLnBrk="1" hangingPunct="1"/>
            <a:endParaRPr lang="hu-HU" sz="2600" dirty="0">
              <a:solidFill>
                <a:srgbClr val="1D459F"/>
              </a:solidFill>
              <a:latin typeface="+mn-lt"/>
            </a:endParaRPr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4885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2492896"/>
            <a:ext cx="9144000" cy="2592288"/>
          </a:xfrm>
        </p:spPr>
        <p:txBody>
          <a:bodyPr>
            <a:noAutofit/>
          </a:bodyPr>
          <a:lstStyle/>
          <a:p>
            <a:r>
              <a:rPr lang="hu-HU" b="1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A teljesítményelvű önkormányzati pénzügyi menedzsment</a:t>
            </a:r>
            <a:br>
              <a:rPr lang="hu-HU" b="1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</a:br>
            <a:r>
              <a:rPr lang="hu-HU" b="1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  <a:t>-</a:t>
            </a:r>
            <a:br>
              <a:rPr lang="hu-HU" b="1" dirty="0" smtClean="0">
                <a:solidFill>
                  <a:schemeClr val="tx2"/>
                </a:solidFill>
                <a:latin typeface="Cambria" pitchFamily="18" charset="0"/>
                <a:cs typeface="Times New Roman" pitchFamily="18" charset="0"/>
              </a:rPr>
            </a:br>
            <a:r>
              <a:rPr lang="hu-HU" b="1" cap="small" dirty="0" smtClean="0">
                <a:solidFill>
                  <a:srgbClr val="FF0000"/>
                </a:solidFill>
                <a:latin typeface="Cambria" pitchFamily="18" charset="0"/>
                <a:cs typeface="Times New Roman" pitchFamily="18" charset="0"/>
              </a:rPr>
              <a:t>A programköltségvetés</a:t>
            </a:r>
            <a:endParaRPr lang="sk-SK" b="1" cap="small" dirty="0">
              <a:solidFill>
                <a:srgbClr val="FF0000"/>
              </a:solidFill>
              <a:latin typeface="Cambria" pitchFamily="18" charset="0"/>
              <a:cs typeface="Times New Roman" pitchFamily="18" charset="0"/>
            </a:endParaRPr>
          </a:p>
        </p:txBody>
      </p:sp>
      <p:sp>
        <p:nvSpPr>
          <p:cNvPr id="4" name="Vývojový diagram: ručný vstup 3"/>
          <p:cNvSpPr/>
          <p:nvPr/>
        </p:nvSpPr>
        <p:spPr>
          <a:xfrm>
            <a:off x="0" y="5429264"/>
            <a:ext cx="9144000" cy="1428736"/>
          </a:xfrm>
          <a:prstGeom prst="flowChartManualInp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 dirty="0">
              <a:solidFill>
                <a:schemeClr val="bg1"/>
              </a:solidFill>
            </a:endParaRPr>
          </a:p>
        </p:txBody>
      </p:sp>
      <p:pic>
        <p:nvPicPr>
          <p:cNvPr id="9" name="Obrázok 8" descr="MAFIS_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620688"/>
            <a:ext cx="3168352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lokTextu 9"/>
          <p:cNvSpPr txBox="1"/>
          <p:nvPr/>
        </p:nvSpPr>
        <p:spPr>
          <a:xfrm>
            <a:off x="5000628" y="6072206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2400" b="1" dirty="0" smtClean="0">
                <a:solidFill>
                  <a:srgbClr val="728787"/>
                </a:solidFill>
                <a:latin typeface="Times New Roman" pitchFamily="18" charset="0"/>
                <a:cs typeface="Times New Roman" pitchFamily="18" charset="0"/>
              </a:rPr>
              <a:t>Dr. Kovács Róbert</a:t>
            </a:r>
            <a:endParaRPr lang="sk-SK" sz="2400" b="1" dirty="0">
              <a:solidFill>
                <a:srgbClr val="7287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500034" y="6072206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>
                <a:solidFill>
                  <a:srgbClr val="728787"/>
                </a:solidFill>
                <a:latin typeface="Times New Roman" pitchFamily="18" charset="0"/>
                <a:cs typeface="Times New Roman" pitchFamily="18" charset="0"/>
              </a:rPr>
              <a:t>Helyi Obszervatórium</a:t>
            </a:r>
            <a:endParaRPr lang="sk-SK" sz="2400" b="1" dirty="0">
              <a:solidFill>
                <a:srgbClr val="72878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Obrázok 11" descr="husk_logo_en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520" y="260648"/>
            <a:ext cx="2376264" cy="648072"/>
          </a:xfrm>
          <a:prstGeom prst="rect">
            <a:avLst/>
          </a:prstGeom>
        </p:spPr>
      </p:pic>
      <p:pic>
        <p:nvPicPr>
          <p:cNvPr id="14" name="Obrázok 13" descr="husk_slogan_1sor_en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23928" y="548680"/>
            <a:ext cx="1728192" cy="360040"/>
          </a:xfrm>
          <a:prstGeom prst="rect">
            <a:avLst/>
          </a:prstGeom>
        </p:spPr>
      </p:pic>
      <p:pic>
        <p:nvPicPr>
          <p:cNvPr id="16" name="Obrázok 15" descr="husk_eu_logo_en_gorbe.jp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00192" y="332656"/>
            <a:ext cx="2448272" cy="504056"/>
          </a:xfrm>
          <a:prstGeom prst="rect">
            <a:avLst/>
          </a:prstGeom>
        </p:spPr>
      </p:pic>
      <p:pic>
        <p:nvPicPr>
          <p:cNvPr id="2050" name="Kép 1" descr="Logo_magy_CMYK.t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76256" y="908720"/>
            <a:ext cx="1475656" cy="124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Kép 5" descr="toosz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9552" y="1124744"/>
            <a:ext cx="1541817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F9AC-FF7E-4DFB-B5AB-D89F10F38D7D}" type="slidenum">
              <a:rPr lang="hu-HU" smtClean="0"/>
              <a:pPr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5528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2" descr="Gear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813" y="0"/>
            <a:ext cx="49450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Isosceles Triangle 12"/>
          <p:cNvSpPr/>
          <p:nvPr/>
        </p:nvSpPr>
        <p:spPr>
          <a:xfrm rot="5400000">
            <a:off x="35719" y="750094"/>
            <a:ext cx="1143000" cy="1214438"/>
          </a:xfrm>
          <a:prstGeom prst="triangle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Isosceles Triangle 13"/>
          <p:cNvSpPr/>
          <p:nvPr/>
        </p:nvSpPr>
        <p:spPr>
          <a:xfrm rot="5400000">
            <a:off x="1250157" y="750094"/>
            <a:ext cx="1143000" cy="1214437"/>
          </a:xfrm>
          <a:prstGeom prst="triangle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F7B28C-0EBD-4FD2-81F3-AD0E982FCC1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10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763688" y="0"/>
            <a:ext cx="6192688" cy="522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lang="hu-HU" sz="4400" b="1" cap="all" dirty="0">
                <a:solidFill>
                  <a:srgbClr val="1D459F"/>
                </a:solidFill>
                <a:latin typeface="Cambria" pitchFamily="18" charset="0"/>
              </a:rPr>
              <a:t>3</a:t>
            </a:r>
            <a:r>
              <a:rPr lang="hu-HU" sz="4400" b="1" cap="all" dirty="0" smtClean="0">
                <a:solidFill>
                  <a:srgbClr val="1D459F"/>
                </a:solidFill>
                <a:latin typeface="Cambria" pitchFamily="18" charset="0"/>
              </a:rPr>
              <a:t>. RÉSZ:</a:t>
            </a:r>
            <a: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  <a:t/>
            </a:r>
            <a:b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</a:br>
            <a: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  <a:t/>
            </a:r>
            <a:b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</a:br>
            <a:r>
              <a:rPr lang="hu-HU" sz="4400" b="1" cap="small" dirty="0" smtClean="0">
                <a:solidFill>
                  <a:srgbClr val="1D459F"/>
                </a:solidFill>
                <a:latin typeface="Cambria" pitchFamily="18" charset="0"/>
              </a:rPr>
              <a:t>Programköltségvetés </a:t>
            </a:r>
          </a:p>
          <a:p>
            <a:pPr lvl="0" algn="ctr">
              <a:spcBef>
                <a:spcPct val="0"/>
              </a:spcBef>
            </a:pPr>
            <a:r>
              <a:rPr lang="hu-HU" sz="4400" b="1" cap="small" dirty="0" smtClean="0">
                <a:solidFill>
                  <a:srgbClr val="1D459F"/>
                </a:solidFill>
                <a:latin typeface="Cambria" pitchFamily="18" charset="0"/>
              </a:rPr>
              <a:t>–</a:t>
            </a:r>
          </a:p>
          <a:p>
            <a:pPr lvl="0" algn="ctr">
              <a:spcBef>
                <a:spcPct val="0"/>
              </a:spcBef>
            </a:pPr>
            <a:r>
              <a:rPr lang="hu-HU" sz="4400" b="1" cap="small" dirty="0" smtClean="0">
                <a:solidFill>
                  <a:srgbClr val="1D459F"/>
                </a:solidFill>
                <a:latin typeface="Cambria" pitchFamily="18" charset="0"/>
              </a:rPr>
              <a:t>Ábrák, magyarázatok, példák</a:t>
            </a:r>
            <a:r>
              <a:rPr kumimoji="0" lang="hu-HU" sz="4400" b="1" i="0" u="none" strike="noStrike" kern="1200" cap="small" spc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endParaRPr kumimoji="0" lang="en-US" sz="4000" b="0" i="0" u="none" strike="noStrike" kern="1200" cap="small" spc="0" baseline="0" noProof="0" dirty="0">
              <a:ln>
                <a:noFill/>
              </a:ln>
              <a:solidFill>
                <a:srgbClr val="FF8712"/>
              </a:solidFill>
              <a:effectLst/>
              <a:uLnTx/>
              <a:uFillTx/>
              <a:latin typeface="Cambri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1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F9AC-FF7E-4DFB-B5AB-D89F10F38D7D}" type="slidenum">
              <a:rPr lang="hu-HU" smtClean="0"/>
              <a:pPr/>
              <a:t>21</a:t>
            </a:fld>
            <a:endParaRPr lang="hu-HU"/>
          </a:p>
        </p:txBody>
      </p:sp>
      <p:sp>
        <p:nvSpPr>
          <p:cNvPr id="146" name="Téglalap 145"/>
          <p:cNvSpPr/>
          <p:nvPr/>
        </p:nvSpPr>
        <p:spPr>
          <a:xfrm>
            <a:off x="107504" y="0"/>
            <a:ext cx="8928992" cy="8367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hu-HU" sz="9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7" name="Téglalap 146"/>
          <p:cNvSpPr/>
          <p:nvPr/>
        </p:nvSpPr>
        <p:spPr>
          <a:xfrm>
            <a:off x="2411760" y="0"/>
            <a:ext cx="1692696" cy="6741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Alosztályok, ügyintézők</a:t>
            </a:r>
          </a:p>
        </p:txBody>
      </p:sp>
      <p:sp>
        <p:nvSpPr>
          <p:cNvPr id="148" name="Téglalap 147"/>
          <p:cNvSpPr/>
          <p:nvPr/>
        </p:nvSpPr>
        <p:spPr>
          <a:xfrm>
            <a:off x="4139952" y="0"/>
            <a:ext cx="3312368" cy="67413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Ügyintézők, intézmény, alvállalkozó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eseti kinevezettek,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hu-HU" sz="1100" b="1" i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égrehajtó szervezet </a:t>
            </a: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képviselői, stb.</a:t>
            </a:r>
          </a:p>
        </p:txBody>
      </p:sp>
      <p:sp>
        <p:nvSpPr>
          <p:cNvPr id="149" name="Téglalap 148"/>
          <p:cNvSpPr/>
          <p:nvPr/>
        </p:nvSpPr>
        <p:spPr>
          <a:xfrm>
            <a:off x="1259632" y="0"/>
            <a:ext cx="1080120" cy="674136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Irodák, osztályok</a:t>
            </a:r>
            <a:endParaRPr lang="hu-HU" sz="1100" b="1" i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0" name="Téglalap 149"/>
          <p:cNvSpPr/>
          <p:nvPr/>
        </p:nvSpPr>
        <p:spPr>
          <a:xfrm>
            <a:off x="107504" y="0"/>
            <a:ext cx="1080120" cy="66693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Önkormányzat</a:t>
            </a:r>
          </a:p>
        </p:txBody>
      </p:sp>
      <p:sp>
        <p:nvSpPr>
          <p:cNvPr id="151" name="Téglalap 150"/>
          <p:cNvSpPr/>
          <p:nvPr/>
        </p:nvSpPr>
        <p:spPr>
          <a:xfrm rot="5400000">
            <a:off x="3793604" y="1687116"/>
            <a:ext cx="1484784" cy="88569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2" name="Téglalap 151"/>
          <p:cNvSpPr/>
          <p:nvPr/>
        </p:nvSpPr>
        <p:spPr>
          <a:xfrm>
            <a:off x="2483768" y="4005064"/>
            <a:ext cx="576064" cy="122413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PROGRAMFELELELŐS </a:t>
            </a:r>
            <a:endParaRPr lang="hu-HU" sz="8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(Pl. Alosztályvezetők, ügyintézők)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" name="Téglalap 152"/>
          <p:cNvSpPr/>
          <p:nvPr/>
        </p:nvSpPr>
        <p:spPr>
          <a:xfrm>
            <a:off x="4788024" y="4005064"/>
            <a:ext cx="667557" cy="12732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AKCIÓFELELELŐS </a:t>
            </a:r>
            <a:endParaRPr lang="hu-HU" sz="8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(Pl. Ügyintézők, eseti kinevezettek)</a:t>
            </a:r>
            <a:endParaRPr lang="hu-HU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4" name="Téglalap 153"/>
          <p:cNvSpPr/>
          <p:nvPr/>
        </p:nvSpPr>
        <p:spPr>
          <a:xfrm>
            <a:off x="5508104" y="4005064"/>
            <a:ext cx="595549" cy="127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SZERVEZETI-ELLÁTÁSI FORMA </a:t>
            </a:r>
            <a:endParaRPr lang="hu-HU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5" name="Téglalap 154"/>
          <p:cNvSpPr/>
          <p:nvPr/>
        </p:nvSpPr>
        <p:spPr>
          <a:xfrm>
            <a:off x="6804248" y="4005064"/>
            <a:ext cx="576064" cy="12725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KIADÁSOK, FORRÁSOK </a:t>
            </a:r>
            <a:r>
              <a:rPr lang="hu-HU" sz="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(PÉNZÜGYI MENEDZSMENT)</a:t>
            </a:r>
            <a:endParaRPr lang="hu-HU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6" name="Téglalap 155"/>
          <p:cNvSpPr/>
          <p:nvPr/>
        </p:nvSpPr>
        <p:spPr>
          <a:xfrm>
            <a:off x="7452320" y="5445224"/>
            <a:ext cx="504056" cy="1368008"/>
          </a:xfrm>
          <a:prstGeom prst="rect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7" name="Téglalap 156"/>
          <p:cNvSpPr/>
          <p:nvPr/>
        </p:nvSpPr>
        <p:spPr>
          <a:xfrm>
            <a:off x="4860032" y="5445223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8" name="Téglalap 157"/>
          <p:cNvSpPr/>
          <p:nvPr/>
        </p:nvSpPr>
        <p:spPr>
          <a:xfrm>
            <a:off x="6156176" y="5445223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9" name="Téglalap 158"/>
          <p:cNvSpPr/>
          <p:nvPr/>
        </p:nvSpPr>
        <p:spPr>
          <a:xfrm>
            <a:off x="6804248" y="5445224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0" name="Egyenes összekötő 159"/>
          <p:cNvCxnSpPr/>
          <p:nvPr/>
        </p:nvCxnSpPr>
        <p:spPr>
          <a:xfrm>
            <a:off x="1619672" y="1916832"/>
            <a:ext cx="0" cy="89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Egyenes összekötő 160"/>
          <p:cNvCxnSpPr/>
          <p:nvPr/>
        </p:nvCxnSpPr>
        <p:spPr>
          <a:xfrm flipH="1">
            <a:off x="1517160" y="3275837"/>
            <a:ext cx="132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églalap 161"/>
          <p:cNvSpPr/>
          <p:nvPr/>
        </p:nvSpPr>
        <p:spPr>
          <a:xfrm>
            <a:off x="251520" y="1268760"/>
            <a:ext cx="864096" cy="26642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ÁTFOGÓ CÉL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" name="Téglalap 162"/>
          <p:cNvSpPr/>
          <p:nvPr/>
        </p:nvSpPr>
        <p:spPr>
          <a:xfrm>
            <a:off x="1331640" y="1268760"/>
            <a:ext cx="576064" cy="79208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ÁGAZATI </a:t>
            </a:r>
            <a:r>
              <a:rPr lang="hu-HU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FELADAT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4" name="Téglalap 163"/>
          <p:cNvSpPr/>
          <p:nvPr/>
        </p:nvSpPr>
        <p:spPr>
          <a:xfrm rot="5400000">
            <a:off x="2807804" y="1664804"/>
            <a:ext cx="576064" cy="122413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5" name="Téglalap 164"/>
          <p:cNvSpPr/>
          <p:nvPr/>
        </p:nvSpPr>
        <p:spPr>
          <a:xfrm rot="5400000">
            <a:off x="5940152" y="1196752"/>
            <a:ext cx="504056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6" name="Téglalap 165"/>
          <p:cNvSpPr/>
          <p:nvPr/>
        </p:nvSpPr>
        <p:spPr>
          <a:xfrm>
            <a:off x="6156176" y="4005064"/>
            <a:ext cx="593992" cy="12744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5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ESZKÖZÖK, ERŐFORRÁSOK</a:t>
            </a:r>
            <a:endParaRPr lang="hu-HU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7" name="Téglalap 166"/>
          <p:cNvSpPr/>
          <p:nvPr/>
        </p:nvSpPr>
        <p:spPr>
          <a:xfrm>
            <a:off x="1331640" y="2276872"/>
            <a:ext cx="864096" cy="1584176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ÁGAZATI  FELADAT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8" name="Téglalap 167"/>
          <p:cNvSpPr/>
          <p:nvPr/>
        </p:nvSpPr>
        <p:spPr>
          <a:xfrm>
            <a:off x="5508104" y="5445223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0" name="Téglalap 169"/>
          <p:cNvSpPr/>
          <p:nvPr/>
        </p:nvSpPr>
        <p:spPr>
          <a:xfrm>
            <a:off x="1259632" y="5445224"/>
            <a:ext cx="576064" cy="136800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1" name="Téglalap 170"/>
          <p:cNvSpPr/>
          <p:nvPr/>
        </p:nvSpPr>
        <p:spPr>
          <a:xfrm>
            <a:off x="2411760" y="5445224"/>
            <a:ext cx="720080" cy="1368008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2" name="Téglalap 171"/>
          <p:cNvSpPr/>
          <p:nvPr/>
        </p:nvSpPr>
        <p:spPr>
          <a:xfrm rot="5400000">
            <a:off x="2987856" y="2780896"/>
            <a:ext cx="576000" cy="158417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3" name="Téglalap 172"/>
          <p:cNvSpPr/>
          <p:nvPr/>
        </p:nvSpPr>
        <p:spPr>
          <a:xfrm rot="5400000">
            <a:off x="2807804" y="2312876"/>
            <a:ext cx="576064" cy="122413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4" name="Egyenes összekötő 173"/>
          <p:cNvCxnSpPr/>
          <p:nvPr/>
        </p:nvCxnSpPr>
        <p:spPr>
          <a:xfrm>
            <a:off x="1115616" y="1628800"/>
            <a:ext cx="208598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174"/>
          <p:cNvCxnSpPr/>
          <p:nvPr/>
        </p:nvCxnSpPr>
        <p:spPr>
          <a:xfrm>
            <a:off x="1115616" y="3212976"/>
            <a:ext cx="208598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175"/>
          <p:cNvCxnSpPr/>
          <p:nvPr/>
        </p:nvCxnSpPr>
        <p:spPr>
          <a:xfrm>
            <a:off x="2339752" y="2276872"/>
            <a:ext cx="144000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7" name="Egyenes összekötő 176"/>
          <p:cNvCxnSpPr/>
          <p:nvPr/>
        </p:nvCxnSpPr>
        <p:spPr>
          <a:xfrm>
            <a:off x="2195736" y="2996952"/>
            <a:ext cx="280606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177"/>
          <p:cNvCxnSpPr/>
          <p:nvPr/>
        </p:nvCxnSpPr>
        <p:spPr>
          <a:xfrm>
            <a:off x="2195736" y="3645024"/>
            <a:ext cx="288000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0" name="Téglalap 179"/>
          <p:cNvSpPr/>
          <p:nvPr/>
        </p:nvSpPr>
        <p:spPr>
          <a:xfrm rot="5400000">
            <a:off x="5940152" y="1772816"/>
            <a:ext cx="504056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1" name="Téglalap 180"/>
          <p:cNvSpPr/>
          <p:nvPr/>
        </p:nvSpPr>
        <p:spPr>
          <a:xfrm rot="5400000">
            <a:off x="5940152" y="2348880"/>
            <a:ext cx="504056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2" name="Egyenes összekötő 181"/>
          <p:cNvCxnSpPr>
            <a:stCxn id="172" idx="0"/>
          </p:cNvCxnSpPr>
          <p:nvPr/>
        </p:nvCxnSpPr>
        <p:spPr>
          <a:xfrm>
            <a:off x="4067944" y="3572984"/>
            <a:ext cx="936104" cy="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6" name="Egyenes összekötő 185"/>
          <p:cNvCxnSpPr/>
          <p:nvPr/>
        </p:nvCxnSpPr>
        <p:spPr>
          <a:xfrm flipV="1">
            <a:off x="5148064" y="3789040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7" name="Egyenes összekötő 186"/>
          <p:cNvCxnSpPr/>
          <p:nvPr/>
        </p:nvCxnSpPr>
        <p:spPr>
          <a:xfrm flipV="1">
            <a:off x="6444208" y="3789040"/>
            <a:ext cx="0" cy="215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8" name="Egyenes összekötő 187"/>
          <p:cNvCxnSpPr/>
          <p:nvPr/>
        </p:nvCxnSpPr>
        <p:spPr>
          <a:xfrm flipV="1">
            <a:off x="7092280" y="3789040"/>
            <a:ext cx="0" cy="215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9" name="Egyenes összekötő 188"/>
          <p:cNvCxnSpPr/>
          <p:nvPr/>
        </p:nvCxnSpPr>
        <p:spPr>
          <a:xfrm flipV="1">
            <a:off x="5796136" y="3789040"/>
            <a:ext cx="0" cy="215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1" name="Egyenes összekötő 190"/>
          <p:cNvCxnSpPr/>
          <p:nvPr/>
        </p:nvCxnSpPr>
        <p:spPr>
          <a:xfrm flipV="1">
            <a:off x="5148064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2" name="Egyenes összekötő 191"/>
          <p:cNvCxnSpPr/>
          <p:nvPr/>
        </p:nvCxnSpPr>
        <p:spPr>
          <a:xfrm flipV="1">
            <a:off x="5796136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3" name="Egyenes összekötő 192"/>
          <p:cNvCxnSpPr/>
          <p:nvPr/>
        </p:nvCxnSpPr>
        <p:spPr>
          <a:xfrm flipV="1">
            <a:off x="6444208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4" name="Egyenes összekötő 193"/>
          <p:cNvCxnSpPr/>
          <p:nvPr/>
        </p:nvCxnSpPr>
        <p:spPr>
          <a:xfrm flipV="1">
            <a:off x="7092280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5" name="Egyenes összekötő 194"/>
          <p:cNvCxnSpPr/>
          <p:nvPr/>
        </p:nvCxnSpPr>
        <p:spPr>
          <a:xfrm flipV="1">
            <a:off x="3635896" y="3861048"/>
            <a:ext cx="0" cy="165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6" name="Téglalap 195"/>
          <p:cNvSpPr/>
          <p:nvPr/>
        </p:nvSpPr>
        <p:spPr>
          <a:xfrm>
            <a:off x="251520" y="4077072"/>
            <a:ext cx="432048" cy="11521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cap="all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Felelős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(Polgármester)</a:t>
            </a:r>
            <a:endParaRPr lang="hu-HU" sz="10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Téglalap 196"/>
          <p:cNvSpPr/>
          <p:nvPr/>
        </p:nvSpPr>
        <p:spPr>
          <a:xfrm>
            <a:off x="1331640" y="4005064"/>
            <a:ext cx="432048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cap="all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Felelős </a:t>
            </a:r>
            <a:endParaRPr lang="hu-HU" sz="800" cap="all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(Pl. Osztályvezetők)</a:t>
            </a:r>
            <a:endParaRPr lang="hu-HU" sz="11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8" name="Egyenes összekötő 197"/>
          <p:cNvCxnSpPr/>
          <p:nvPr/>
        </p:nvCxnSpPr>
        <p:spPr>
          <a:xfrm>
            <a:off x="467544" y="3933056"/>
            <a:ext cx="0" cy="12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9" name="Egyenes összekötő 198"/>
          <p:cNvCxnSpPr>
            <a:endCxn id="197" idx="0"/>
          </p:cNvCxnSpPr>
          <p:nvPr/>
        </p:nvCxnSpPr>
        <p:spPr>
          <a:xfrm>
            <a:off x="1547664" y="3861048"/>
            <a:ext cx="0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0" name="Téglalap 199"/>
          <p:cNvSpPr/>
          <p:nvPr/>
        </p:nvSpPr>
        <p:spPr>
          <a:xfrm>
            <a:off x="179512" y="5445224"/>
            <a:ext cx="576064" cy="13680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8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hu-HU" sz="900" b="1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1" name="Egyenes összekötő 200"/>
          <p:cNvCxnSpPr>
            <a:stCxn id="196" idx="2"/>
            <a:endCxn id="200" idx="0"/>
          </p:cNvCxnSpPr>
          <p:nvPr/>
        </p:nvCxnSpPr>
        <p:spPr>
          <a:xfrm>
            <a:off x="467544" y="522920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2" name="Egyenes összekötő 201"/>
          <p:cNvCxnSpPr>
            <a:stCxn id="197" idx="2"/>
            <a:endCxn id="170" idx="0"/>
          </p:cNvCxnSpPr>
          <p:nvPr/>
        </p:nvCxnSpPr>
        <p:spPr>
          <a:xfrm>
            <a:off x="1547664" y="522920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3" name="Egyenes összekötő 202"/>
          <p:cNvCxnSpPr>
            <a:endCxn id="171" idx="0"/>
          </p:cNvCxnSpPr>
          <p:nvPr/>
        </p:nvCxnSpPr>
        <p:spPr>
          <a:xfrm>
            <a:off x="2771800" y="522920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4" name="Egyenes összekötő 203"/>
          <p:cNvCxnSpPr/>
          <p:nvPr/>
        </p:nvCxnSpPr>
        <p:spPr>
          <a:xfrm flipV="1">
            <a:off x="2771800" y="3861048"/>
            <a:ext cx="0" cy="144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5" name="Szövegdoboz 204"/>
          <p:cNvSpPr txBox="1"/>
          <p:nvPr/>
        </p:nvSpPr>
        <p:spPr>
          <a:xfrm>
            <a:off x="7524328" y="188640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100" b="1" i="1" cap="small" dirty="0" smtClean="0">
                <a:latin typeface="Cambria" pitchFamily="18" charset="0"/>
              </a:rPr>
              <a:t>SZINTEK</a:t>
            </a:r>
            <a:endParaRPr lang="hu-HU" sz="1400" b="1" i="1" cap="small" dirty="0">
              <a:latin typeface="Cambria" pitchFamily="18" charset="0"/>
            </a:endParaRPr>
          </a:p>
        </p:txBody>
      </p:sp>
      <p:cxnSp>
        <p:nvCxnSpPr>
          <p:cNvPr id="206" name="Egyenes összekötő 205"/>
          <p:cNvCxnSpPr/>
          <p:nvPr/>
        </p:nvCxnSpPr>
        <p:spPr>
          <a:xfrm flipH="1">
            <a:off x="2195736" y="2276872"/>
            <a:ext cx="144000" cy="360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7" name="Egyenes összekötő 206"/>
          <p:cNvCxnSpPr>
            <a:stCxn id="165" idx="2"/>
            <a:endCxn id="172" idx="0"/>
          </p:cNvCxnSpPr>
          <p:nvPr/>
        </p:nvCxnSpPr>
        <p:spPr>
          <a:xfrm flipH="1">
            <a:off x="4067944" y="2384884"/>
            <a:ext cx="936104" cy="11881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8" name="Egyenes összekötő 207"/>
          <p:cNvCxnSpPr>
            <a:stCxn id="180" idx="2"/>
          </p:cNvCxnSpPr>
          <p:nvPr/>
        </p:nvCxnSpPr>
        <p:spPr>
          <a:xfrm flipH="1">
            <a:off x="4067944" y="2960948"/>
            <a:ext cx="936104" cy="6120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9" name="Téglalap 208"/>
          <p:cNvSpPr/>
          <p:nvPr/>
        </p:nvSpPr>
        <p:spPr>
          <a:xfrm rot="5400000">
            <a:off x="4391980" y="-3519772"/>
            <a:ext cx="360040" cy="8928992"/>
          </a:xfrm>
          <a:prstGeom prst="rect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hu-HU" sz="1100" b="1" i="1" cap="all" dirty="0" smtClean="0">
                <a:solidFill>
                  <a:srgbClr val="000000"/>
                </a:solidFill>
                <a:effectLst/>
                <a:latin typeface="Cambria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KOMMUNIKÁCIÓS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hu-HU" sz="1100" b="1" i="1" cap="all" dirty="0" smtClean="0">
                <a:solidFill>
                  <a:srgbClr val="000000"/>
                </a:solidFill>
                <a:effectLst/>
                <a:latin typeface="Cambria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STRATÉGIA </a:t>
            </a:r>
            <a:endParaRPr lang="hu-HU" sz="1600" b="1" i="1" cap="all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0" name="Egyenes összekötő 209"/>
          <p:cNvCxnSpPr/>
          <p:nvPr/>
        </p:nvCxnSpPr>
        <p:spPr>
          <a:xfrm>
            <a:off x="3131840" y="1124744"/>
            <a:ext cx="0" cy="863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1" name="Egyenes összekötő 210"/>
          <p:cNvCxnSpPr/>
          <p:nvPr/>
        </p:nvCxnSpPr>
        <p:spPr>
          <a:xfrm>
            <a:off x="6156176" y="1124744"/>
            <a:ext cx="0" cy="1007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2" name="Egyenes összekötő 211"/>
          <p:cNvCxnSpPr/>
          <p:nvPr/>
        </p:nvCxnSpPr>
        <p:spPr>
          <a:xfrm flipV="1">
            <a:off x="7668344" y="1124744"/>
            <a:ext cx="0" cy="4319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3" name="Egyenes összekötő 212"/>
          <p:cNvCxnSpPr/>
          <p:nvPr/>
        </p:nvCxnSpPr>
        <p:spPr>
          <a:xfrm flipV="1">
            <a:off x="2051720" y="1124744"/>
            <a:ext cx="0" cy="1151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4" name="Téglalap 213"/>
          <p:cNvSpPr/>
          <p:nvPr/>
        </p:nvSpPr>
        <p:spPr>
          <a:xfrm>
            <a:off x="3419872" y="5445224"/>
            <a:ext cx="432048" cy="1368008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Szövegdoboz 221"/>
          <p:cNvSpPr txBox="1"/>
          <p:nvPr/>
        </p:nvSpPr>
        <p:spPr>
          <a:xfrm>
            <a:off x="7884368" y="594928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100" b="1" i="1" cap="small" dirty="0" smtClean="0">
                <a:latin typeface="Cambria" pitchFamily="18" charset="0"/>
              </a:rPr>
              <a:t>MONITORING</a:t>
            </a:r>
            <a:endParaRPr lang="hu-HU" b="1" i="1" cap="small" dirty="0">
              <a:latin typeface="Cambria" pitchFamily="18" charset="0"/>
            </a:endParaRPr>
          </a:p>
        </p:txBody>
      </p:sp>
      <p:cxnSp>
        <p:nvCxnSpPr>
          <p:cNvPr id="179" name="Egyenes összekötő 178"/>
          <p:cNvCxnSpPr/>
          <p:nvPr/>
        </p:nvCxnSpPr>
        <p:spPr>
          <a:xfrm flipV="1">
            <a:off x="3923928" y="1124744"/>
            <a:ext cx="0" cy="2159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5" name="Egyenes összekötő 74"/>
          <p:cNvCxnSpPr/>
          <p:nvPr/>
        </p:nvCxnSpPr>
        <p:spPr>
          <a:xfrm flipV="1">
            <a:off x="683568" y="1124744"/>
            <a:ext cx="0" cy="1438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3" name="Téglalap 72"/>
          <p:cNvSpPr/>
          <p:nvPr/>
        </p:nvSpPr>
        <p:spPr>
          <a:xfrm>
            <a:off x="827584" y="5445224"/>
            <a:ext cx="360040" cy="13680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8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4" name="Egyenes összekötő 73"/>
          <p:cNvCxnSpPr/>
          <p:nvPr/>
        </p:nvCxnSpPr>
        <p:spPr>
          <a:xfrm flipV="1">
            <a:off x="1043608" y="3933056"/>
            <a:ext cx="0" cy="151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Egyenes összekötő 75"/>
          <p:cNvCxnSpPr/>
          <p:nvPr/>
        </p:nvCxnSpPr>
        <p:spPr>
          <a:xfrm flipV="1">
            <a:off x="4499992" y="4077072"/>
            <a:ext cx="0" cy="1440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7" name="Téglalap 76"/>
          <p:cNvSpPr/>
          <p:nvPr/>
        </p:nvSpPr>
        <p:spPr>
          <a:xfrm>
            <a:off x="4139952" y="5445223"/>
            <a:ext cx="648072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CÉLOK TELJESÜLÉSE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4" name="Egyenes összekötő 83"/>
          <p:cNvCxnSpPr/>
          <p:nvPr/>
        </p:nvCxnSpPr>
        <p:spPr>
          <a:xfrm flipH="1">
            <a:off x="4499992" y="3645024"/>
            <a:ext cx="490820" cy="4320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1907704" y="5445224"/>
            <a:ext cx="423664" cy="136800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4" name="Egyenes összekötő 93"/>
          <p:cNvCxnSpPr>
            <a:stCxn id="93" idx="0"/>
          </p:cNvCxnSpPr>
          <p:nvPr/>
        </p:nvCxnSpPr>
        <p:spPr>
          <a:xfrm flipV="1">
            <a:off x="2119536" y="3861048"/>
            <a:ext cx="4192" cy="15841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49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Content Placeholder 2"/>
          <p:cNvSpPr txBox="1">
            <a:spLocks/>
          </p:cNvSpPr>
          <p:nvPr/>
        </p:nvSpPr>
        <p:spPr bwMode="auto">
          <a:xfrm>
            <a:off x="0" y="1268760"/>
            <a:ext cx="9144000" cy="4688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571500" indent="-571500" eaLnBrk="1" hangingPunct="1">
              <a:buAutoNum type="romanUcPeriod"/>
            </a:pPr>
            <a:r>
              <a:rPr lang="hu-HU" sz="2600" b="1" dirty="0" smtClean="0">
                <a:solidFill>
                  <a:srgbClr val="1D459F"/>
                </a:solidFill>
                <a:latin typeface="+mn-lt"/>
              </a:rPr>
              <a:t>Külön kell választani és mérni kell </a:t>
            </a:r>
            <a:r>
              <a:rPr lang="hu-HU" sz="2400" dirty="0" smtClean="0">
                <a:solidFill>
                  <a:srgbClr val="1D459F"/>
                </a:solidFill>
                <a:latin typeface="+mn-lt"/>
              </a:rPr>
              <a:t>(mutatószámok, indikátorok):</a:t>
            </a:r>
          </a:p>
          <a:p>
            <a:pPr eaLnBrk="1" hangingPunct="1"/>
            <a:endParaRPr lang="hu-HU" sz="2600" b="1" u="sng" dirty="0" smtClean="0">
              <a:solidFill>
                <a:srgbClr val="1D459F"/>
              </a:solidFill>
              <a:latin typeface="+mn-lt"/>
            </a:endParaRPr>
          </a:p>
          <a:p>
            <a:pPr marL="514350" indent="-514350" eaLnBrk="1" hangingPunct="1">
              <a:buAutoNum type="arabicParenR"/>
            </a:pP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A tevékenység </a:t>
            </a:r>
            <a:r>
              <a:rPr lang="hu-HU" sz="2600" i="1" dirty="0" smtClean="0">
                <a:solidFill>
                  <a:srgbClr val="FF0000"/>
                </a:solidFill>
                <a:latin typeface="+mn-lt"/>
              </a:rPr>
              <a:t>felelősének</a:t>
            </a: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 a teljesítményét</a:t>
            </a:r>
          </a:p>
          <a:p>
            <a:pPr marL="514350" indent="-514350" eaLnBrk="1" hangingPunct="1">
              <a:buAutoNum type="arabicParenR"/>
            </a:pPr>
            <a:endParaRPr lang="hu-HU" sz="2600" i="1" dirty="0" smtClean="0">
              <a:solidFill>
                <a:srgbClr val="1D459F"/>
              </a:solidFill>
              <a:latin typeface="+mn-lt"/>
            </a:endParaRPr>
          </a:p>
          <a:p>
            <a:pPr marL="514350" indent="-514350" eaLnBrk="1" hangingPunct="1">
              <a:buAutoNum type="arabicParenR"/>
            </a:pP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A </a:t>
            </a:r>
            <a:r>
              <a:rPr lang="hu-HU" sz="2600" i="1" dirty="0" smtClean="0">
                <a:solidFill>
                  <a:srgbClr val="FF0000"/>
                </a:solidFill>
                <a:latin typeface="+mn-lt"/>
              </a:rPr>
              <a:t>cél teljesülésének </a:t>
            </a:r>
            <a:r>
              <a:rPr lang="hu-HU" sz="2600" i="1" dirty="0" smtClean="0">
                <a:solidFill>
                  <a:srgbClr val="1D459F"/>
                </a:solidFill>
                <a:latin typeface="+mn-lt"/>
              </a:rPr>
              <a:t>a mértékét </a:t>
            </a:r>
          </a:p>
          <a:p>
            <a:pPr eaLnBrk="1" hangingPunct="1"/>
            <a:endParaRPr lang="hu-HU" sz="2600" b="1" i="1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endParaRPr lang="hu-HU" sz="2600" b="1" i="1" dirty="0">
              <a:solidFill>
                <a:srgbClr val="1D459F"/>
              </a:solidFill>
              <a:latin typeface="+mn-lt"/>
            </a:endParaRPr>
          </a:p>
          <a:p>
            <a:pPr eaLnBrk="1" hangingPunct="1"/>
            <a:r>
              <a:rPr lang="hu-HU" sz="2600" b="1" dirty="0" smtClean="0">
                <a:solidFill>
                  <a:srgbClr val="1D459F"/>
                </a:solidFill>
                <a:latin typeface="+mn-lt"/>
              </a:rPr>
              <a:t>II. Az egész folyamatot végigkíséri a </a:t>
            </a:r>
            <a:r>
              <a:rPr lang="hu-HU" sz="2600" b="1" dirty="0" smtClean="0">
                <a:solidFill>
                  <a:srgbClr val="FF0000"/>
                </a:solidFill>
                <a:latin typeface="+mn-lt"/>
              </a:rPr>
              <a:t>monitoring</a:t>
            </a:r>
            <a:r>
              <a:rPr lang="hu-HU" sz="2600" b="1" dirty="0" smtClean="0">
                <a:solidFill>
                  <a:srgbClr val="1D459F"/>
                </a:solidFill>
                <a:latin typeface="+mn-lt"/>
              </a:rPr>
              <a:t> (korrekció), és a</a:t>
            </a:r>
          </a:p>
          <a:p>
            <a:pPr eaLnBrk="1" hangingPunct="1"/>
            <a:endParaRPr lang="hu-HU" sz="2600" b="1" i="1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endParaRPr lang="hu-HU" sz="2600" b="1" i="1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r>
              <a:rPr lang="hu-HU" sz="2600" b="1" dirty="0" smtClean="0">
                <a:solidFill>
                  <a:srgbClr val="1D459F"/>
                </a:solidFill>
                <a:latin typeface="+mn-lt"/>
              </a:rPr>
              <a:t>III. </a:t>
            </a:r>
            <a:r>
              <a:rPr lang="hu-HU" sz="2600" b="1" dirty="0" smtClean="0">
                <a:solidFill>
                  <a:srgbClr val="FF0000"/>
                </a:solidFill>
                <a:latin typeface="+mn-lt"/>
              </a:rPr>
              <a:t>Kommunikációs stratégia </a:t>
            </a:r>
            <a:r>
              <a:rPr lang="hu-HU" sz="2600" dirty="0" smtClean="0">
                <a:solidFill>
                  <a:srgbClr val="1D459F"/>
                </a:solidFill>
              </a:rPr>
              <a:t>(mérés)</a:t>
            </a:r>
            <a:endParaRPr lang="hu-HU" sz="2600" b="1" dirty="0">
              <a:solidFill>
                <a:srgbClr val="FF0000"/>
              </a:solidFill>
              <a:latin typeface="+mn-lt"/>
            </a:endParaRPr>
          </a:p>
          <a:p>
            <a:pPr eaLnBrk="1" hangingPunct="1"/>
            <a:endParaRPr lang="hu-HU" sz="2600" b="1" i="1" dirty="0">
              <a:solidFill>
                <a:srgbClr val="1D459F"/>
              </a:solidFill>
              <a:latin typeface="+mn-lt"/>
            </a:endParaRPr>
          </a:p>
        </p:txBody>
      </p:sp>
      <p:sp>
        <p:nvSpPr>
          <p:cNvPr id="16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0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2460173" y="3548055"/>
            <a:ext cx="2800332" cy="648073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50"/>
                </a:solidFill>
              </a:rPr>
              <a:t>Programok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le 1"/>
          <p:cNvSpPr txBox="1">
            <a:spLocks/>
          </p:cNvSpPr>
          <p:nvPr/>
        </p:nvSpPr>
        <p:spPr bwMode="auto">
          <a:xfrm>
            <a:off x="3437179" y="4699992"/>
            <a:ext cx="2415005" cy="648073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F0"/>
                </a:solidFill>
              </a:rPr>
              <a:t>Akciók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1287090" y="1473284"/>
            <a:ext cx="2564830" cy="1576748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Ágazati </a:t>
            </a:r>
            <a:b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feladatok</a:t>
            </a: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107504" y="84305"/>
            <a:ext cx="2560449" cy="1260140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7030A0"/>
                </a:solidFill>
              </a:rPr>
              <a:t>Átfogó</a:t>
            </a:r>
            <a:br>
              <a:rPr lang="hu-HU" sz="3600" dirty="0" smtClean="0">
                <a:solidFill>
                  <a:srgbClr val="7030A0"/>
                </a:solidFill>
              </a:rPr>
            </a:br>
            <a:r>
              <a:rPr lang="hu-HU" sz="3600" dirty="0" smtClean="0">
                <a:solidFill>
                  <a:srgbClr val="7030A0"/>
                </a:solidFill>
              </a:rPr>
              <a:t> cél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2" name="Kanyar felfelé 1"/>
          <p:cNvSpPr/>
          <p:nvPr/>
        </p:nvSpPr>
        <p:spPr>
          <a:xfrm rot="5400000">
            <a:off x="224639" y="1561152"/>
            <a:ext cx="9898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Kanyar felfelé 24"/>
          <p:cNvSpPr/>
          <p:nvPr/>
        </p:nvSpPr>
        <p:spPr>
          <a:xfrm rot="5400000">
            <a:off x="1517525" y="3208862"/>
            <a:ext cx="8523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Kanyar felfelé 25"/>
          <p:cNvSpPr/>
          <p:nvPr/>
        </p:nvSpPr>
        <p:spPr>
          <a:xfrm rot="5400000">
            <a:off x="2521871" y="4329225"/>
            <a:ext cx="86409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4108377" y="424618"/>
            <a:ext cx="230425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7030A0"/>
                </a:solidFill>
              </a:rPr>
              <a:t>Település átfogó jellegű fejlesztése</a:t>
            </a:r>
            <a:endParaRPr lang="hu-HU" b="1" dirty="0">
              <a:solidFill>
                <a:srgbClr val="7030A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5319461" y="1850506"/>
            <a:ext cx="2304256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2">
                    <a:lumMod val="25000"/>
                  </a:schemeClr>
                </a:solidFill>
              </a:rPr>
              <a:t>Közművelődés fejlesztése</a:t>
            </a:r>
            <a:endParaRPr lang="hu-H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6660232" y="3687425"/>
            <a:ext cx="212372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Intézményfejlesztés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7195854" y="4725269"/>
            <a:ext cx="1772564" cy="93125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Szabó Ervin Könyvtár felújítása</a:t>
            </a:r>
          </a:p>
        </p:txBody>
      </p:sp>
      <p:sp>
        <p:nvSpPr>
          <p:cNvPr id="7" name="Jobbra nyíl 6"/>
          <p:cNvSpPr/>
          <p:nvPr/>
        </p:nvSpPr>
        <p:spPr>
          <a:xfrm>
            <a:off x="2815170" y="488341"/>
            <a:ext cx="1123687" cy="452068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5938139" y="4797994"/>
            <a:ext cx="1181777" cy="45206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1" name="Jobbra nyíl 30"/>
          <p:cNvSpPr/>
          <p:nvPr/>
        </p:nvSpPr>
        <p:spPr>
          <a:xfrm>
            <a:off x="5347250" y="3615104"/>
            <a:ext cx="1181777" cy="45206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2" name="Jobbra nyíl 31"/>
          <p:cNvSpPr/>
          <p:nvPr/>
        </p:nvSpPr>
        <p:spPr>
          <a:xfrm>
            <a:off x="3943860" y="1947638"/>
            <a:ext cx="1181777" cy="45206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8" name="Téglalap 7"/>
          <p:cNvSpPr/>
          <p:nvPr/>
        </p:nvSpPr>
        <p:spPr>
          <a:xfrm>
            <a:off x="251520" y="5517232"/>
            <a:ext cx="2088232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 smtClean="0">
                <a:solidFill>
                  <a:srgbClr val="FF0000"/>
                </a:solidFill>
              </a:rPr>
              <a:t>1. Példa</a:t>
            </a:r>
            <a:endParaRPr lang="hu-H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65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7" grpId="0" animBg="1"/>
      <p:bldP spid="30" grpId="0" animBg="1"/>
      <p:bldP spid="31" grpId="0" animBg="1"/>
      <p:bldP spid="3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2460173" y="3548055"/>
            <a:ext cx="2800332" cy="648073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50"/>
                </a:solidFill>
              </a:rPr>
              <a:t>Programok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le 1"/>
          <p:cNvSpPr txBox="1">
            <a:spLocks/>
          </p:cNvSpPr>
          <p:nvPr/>
        </p:nvSpPr>
        <p:spPr bwMode="auto">
          <a:xfrm>
            <a:off x="3437179" y="4699992"/>
            <a:ext cx="2415005" cy="648073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F0"/>
                </a:solidFill>
              </a:rPr>
              <a:t>Akciók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1287090" y="1473284"/>
            <a:ext cx="2564830" cy="1576748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Ágazati </a:t>
            </a:r>
            <a:b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feladatok</a:t>
            </a: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107504" y="84305"/>
            <a:ext cx="2560449" cy="1260140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7030A0"/>
                </a:solidFill>
              </a:rPr>
              <a:t>Átfogó</a:t>
            </a:r>
            <a:br>
              <a:rPr lang="hu-HU" sz="3600" dirty="0" smtClean="0">
                <a:solidFill>
                  <a:srgbClr val="7030A0"/>
                </a:solidFill>
              </a:rPr>
            </a:br>
            <a:r>
              <a:rPr lang="hu-HU" sz="3600" dirty="0" smtClean="0">
                <a:solidFill>
                  <a:srgbClr val="7030A0"/>
                </a:solidFill>
              </a:rPr>
              <a:t> cél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2" name="Kanyar felfelé 1"/>
          <p:cNvSpPr/>
          <p:nvPr/>
        </p:nvSpPr>
        <p:spPr>
          <a:xfrm rot="5400000">
            <a:off x="224639" y="1561152"/>
            <a:ext cx="9898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Kanyar felfelé 24"/>
          <p:cNvSpPr/>
          <p:nvPr/>
        </p:nvSpPr>
        <p:spPr>
          <a:xfrm rot="5400000">
            <a:off x="1517525" y="3208862"/>
            <a:ext cx="8523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Kanyar felfelé 25"/>
          <p:cNvSpPr/>
          <p:nvPr/>
        </p:nvSpPr>
        <p:spPr>
          <a:xfrm rot="5400000">
            <a:off x="2521871" y="4329225"/>
            <a:ext cx="86409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4108377" y="424618"/>
            <a:ext cx="230425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7030A0"/>
                </a:solidFill>
              </a:rPr>
              <a:t>Település átfogó jellegű fejlesztése</a:t>
            </a:r>
            <a:endParaRPr lang="hu-HU" b="1" dirty="0">
              <a:solidFill>
                <a:srgbClr val="7030A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5319461" y="1850506"/>
            <a:ext cx="2304256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2">
                    <a:lumMod val="25000"/>
                  </a:schemeClr>
                </a:solidFill>
              </a:rPr>
              <a:t>Sport- és egészségügy</a:t>
            </a:r>
            <a:endParaRPr lang="hu-H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6660232" y="3687425"/>
            <a:ext cx="212372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Új intézmények létrehozása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7195854" y="4725269"/>
            <a:ext cx="177256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Egy konkrét sportpálya megépítése</a:t>
            </a:r>
          </a:p>
        </p:txBody>
      </p:sp>
      <p:sp>
        <p:nvSpPr>
          <p:cNvPr id="7" name="Jobbra nyíl 6"/>
          <p:cNvSpPr/>
          <p:nvPr/>
        </p:nvSpPr>
        <p:spPr>
          <a:xfrm>
            <a:off x="2815170" y="488341"/>
            <a:ext cx="1123687" cy="452068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5938139" y="4797994"/>
            <a:ext cx="1181777" cy="45206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1" name="Jobbra nyíl 30"/>
          <p:cNvSpPr/>
          <p:nvPr/>
        </p:nvSpPr>
        <p:spPr>
          <a:xfrm>
            <a:off x="5347250" y="3615104"/>
            <a:ext cx="1181777" cy="45206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2" name="Jobbra nyíl 31"/>
          <p:cNvSpPr/>
          <p:nvPr/>
        </p:nvSpPr>
        <p:spPr>
          <a:xfrm>
            <a:off x="3943860" y="1947638"/>
            <a:ext cx="1181777" cy="45206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51520" y="5517232"/>
            <a:ext cx="2088232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>
                <a:solidFill>
                  <a:srgbClr val="FF0000"/>
                </a:solidFill>
              </a:rPr>
              <a:t>2</a:t>
            </a:r>
            <a:r>
              <a:rPr lang="hu-HU" sz="2800" b="1" dirty="0" smtClean="0">
                <a:solidFill>
                  <a:srgbClr val="FF0000"/>
                </a:solidFill>
              </a:rPr>
              <a:t>. Példa</a:t>
            </a:r>
            <a:endParaRPr lang="hu-H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53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7" grpId="0" animBg="1"/>
      <p:bldP spid="30" grpId="0" animBg="1"/>
      <p:bldP spid="31" grpId="0" animBg="1"/>
      <p:bldP spid="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2460173" y="3548055"/>
            <a:ext cx="2800332" cy="648073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50"/>
                </a:solidFill>
              </a:rPr>
              <a:t>Programok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le 1"/>
          <p:cNvSpPr txBox="1">
            <a:spLocks/>
          </p:cNvSpPr>
          <p:nvPr/>
        </p:nvSpPr>
        <p:spPr bwMode="auto">
          <a:xfrm>
            <a:off x="3437179" y="4699992"/>
            <a:ext cx="2415005" cy="648073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F0"/>
                </a:solidFill>
              </a:rPr>
              <a:t>Akciók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1287090" y="1473284"/>
            <a:ext cx="2564830" cy="1576748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Ágazati </a:t>
            </a:r>
            <a:b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feladatok</a:t>
            </a: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107504" y="84305"/>
            <a:ext cx="2560449" cy="1260140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7030A0"/>
                </a:solidFill>
              </a:rPr>
              <a:t>Átfogó</a:t>
            </a:r>
            <a:br>
              <a:rPr lang="hu-HU" sz="3600" dirty="0" smtClean="0">
                <a:solidFill>
                  <a:srgbClr val="7030A0"/>
                </a:solidFill>
              </a:rPr>
            </a:br>
            <a:r>
              <a:rPr lang="hu-HU" sz="3600" dirty="0" smtClean="0">
                <a:solidFill>
                  <a:srgbClr val="7030A0"/>
                </a:solidFill>
              </a:rPr>
              <a:t> cél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2" name="Kanyar felfelé 1"/>
          <p:cNvSpPr/>
          <p:nvPr/>
        </p:nvSpPr>
        <p:spPr>
          <a:xfrm rot="5400000">
            <a:off x="224639" y="1561152"/>
            <a:ext cx="9898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Kanyar felfelé 24"/>
          <p:cNvSpPr/>
          <p:nvPr/>
        </p:nvSpPr>
        <p:spPr>
          <a:xfrm rot="5400000">
            <a:off x="1517525" y="3208862"/>
            <a:ext cx="8523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Kanyar felfelé 25"/>
          <p:cNvSpPr/>
          <p:nvPr/>
        </p:nvSpPr>
        <p:spPr>
          <a:xfrm rot="5400000">
            <a:off x="2521871" y="4329225"/>
            <a:ext cx="86409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4108377" y="424618"/>
            <a:ext cx="2304256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7030A0"/>
                </a:solidFill>
              </a:rPr>
              <a:t>Település átfogó jellegű fejlesztése</a:t>
            </a:r>
            <a:endParaRPr lang="hu-HU" b="1" dirty="0">
              <a:solidFill>
                <a:srgbClr val="7030A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5319461" y="1850506"/>
            <a:ext cx="2304256" cy="369332"/>
          </a:xfrm>
          <a:prstGeom prst="rect">
            <a:avLst/>
          </a:prstGeom>
          <a:solidFill>
            <a:schemeClr val="bg2">
              <a:lumMod val="75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chemeClr val="bg2">
                    <a:lumMod val="25000"/>
                  </a:schemeClr>
                </a:solidFill>
              </a:rPr>
              <a:t>Turizmusfejlesztés</a:t>
            </a:r>
            <a:endParaRPr lang="hu-HU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6660232" y="3687425"/>
            <a:ext cx="212372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317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B050"/>
                </a:solidFill>
              </a:rPr>
              <a:t>Nyári fesztivál szervezése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7195854" y="4725269"/>
            <a:ext cx="1772564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A fesztivál széleskörű reklámozása</a:t>
            </a:r>
          </a:p>
        </p:txBody>
      </p:sp>
      <p:sp>
        <p:nvSpPr>
          <p:cNvPr id="7" name="Jobbra nyíl 6"/>
          <p:cNvSpPr/>
          <p:nvPr/>
        </p:nvSpPr>
        <p:spPr>
          <a:xfrm>
            <a:off x="2815170" y="488341"/>
            <a:ext cx="1123687" cy="452068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5938139" y="4797994"/>
            <a:ext cx="1181777" cy="45206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1" name="Jobbra nyíl 30"/>
          <p:cNvSpPr/>
          <p:nvPr/>
        </p:nvSpPr>
        <p:spPr>
          <a:xfrm>
            <a:off x="5347250" y="3615104"/>
            <a:ext cx="1181777" cy="45206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2" name="Jobbra nyíl 31"/>
          <p:cNvSpPr/>
          <p:nvPr/>
        </p:nvSpPr>
        <p:spPr>
          <a:xfrm>
            <a:off x="3943860" y="1947638"/>
            <a:ext cx="1181777" cy="45206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Példa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22" name="Téglalap 21"/>
          <p:cNvSpPr/>
          <p:nvPr/>
        </p:nvSpPr>
        <p:spPr>
          <a:xfrm>
            <a:off x="251520" y="5517232"/>
            <a:ext cx="2088232" cy="93610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800" b="1" dirty="0">
                <a:solidFill>
                  <a:srgbClr val="FF0000"/>
                </a:solidFill>
              </a:rPr>
              <a:t>3</a:t>
            </a:r>
            <a:r>
              <a:rPr lang="hu-HU" sz="2800" b="1" dirty="0" smtClean="0">
                <a:solidFill>
                  <a:srgbClr val="FF0000"/>
                </a:solidFill>
              </a:rPr>
              <a:t>. Példa</a:t>
            </a:r>
            <a:endParaRPr lang="hu-H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533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7" grpId="0" animBg="1"/>
      <p:bldP spid="30" grpId="0" animBg="1"/>
      <p:bldP spid="31" grpId="0" animBg="1"/>
      <p:bldP spid="3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 bwMode="auto">
          <a:xfrm>
            <a:off x="1691680" y="3516230"/>
            <a:ext cx="2800332" cy="648073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50"/>
                </a:solidFill>
              </a:rPr>
              <a:t>Programok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6CA8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>
          <a:xfrm>
            <a:off x="6542173" y="6350000"/>
            <a:ext cx="2133600" cy="365125"/>
          </a:xfrm>
        </p:spPr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itle 1"/>
          <p:cNvSpPr txBox="1">
            <a:spLocks/>
          </p:cNvSpPr>
          <p:nvPr/>
        </p:nvSpPr>
        <p:spPr bwMode="auto">
          <a:xfrm>
            <a:off x="2483768" y="4601989"/>
            <a:ext cx="2415005" cy="648073"/>
          </a:xfrm>
          <a:prstGeom prst="rect">
            <a:avLst/>
          </a:prstGeom>
          <a:noFill/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00B0F0"/>
                </a:solidFill>
              </a:rPr>
              <a:t>Akciók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899592" y="1473419"/>
            <a:ext cx="2564830" cy="1576748"/>
          </a:xfrm>
          <a:prstGeom prst="rect">
            <a:avLst/>
          </a:prstGeom>
          <a:noFill/>
          <a:ln w="38100">
            <a:solidFill>
              <a:schemeClr val="bg2">
                <a:lumMod val="50000"/>
              </a:schemeClr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Ágazati </a:t>
            </a:r>
            <a:b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hu-HU" sz="3600" dirty="0" smtClean="0">
                <a:solidFill>
                  <a:schemeClr val="bg2">
                    <a:lumMod val="50000"/>
                  </a:schemeClr>
                </a:solidFill>
              </a:rPr>
              <a:t>feladatok</a:t>
            </a:r>
            <a:endParaRPr lang="en-US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 bwMode="auto">
          <a:xfrm>
            <a:off x="107504" y="84305"/>
            <a:ext cx="2560449" cy="1260140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defTabSz="914400" eaLnBrk="0" latinLnBrk="0" hangingPunct="0">
              <a:lnSpc>
                <a:spcPts val="3500"/>
              </a:lnSpc>
              <a:buNone/>
              <a:defRPr sz="4000" b="1" cap="all">
                <a:solidFill>
                  <a:srgbClr val="6CA8DE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3600" dirty="0" smtClean="0">
                <a:solidFill>
                  <a:srgbClr val="7030A0"/>
                </a:solidFill>
              </a:rPr>
              <a:t>Átfogó</a:t>
            </a:r>
            <a:br>
              <a:rPr lang="hu-HU" sz="3600" dirty="0" smtClean="0">
                <a:solidFill>
                  <a:srgbClr val="7030A0"/>
                </a:solidFill>
              </a:rPr>
            </a:br>
            <a:r>
              <a:rPr lang="hu-HU" sz="3600" dirty="0" smtClean="0">
                <a:solidFill>
                  <a:srgbClr val="7030A0"/>
                </a:solidFill>
              </a:rPr>
              <a:t> cél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2" name="Kanyar felfelé 1"/>
          <p:cNvSpPr/>
          <p:nvPr/>
        </p:nvSpPr>
        <p:spPr>
          <a:xfrm rot="5400000">
            <a:off x="8615" y="1508729"/>
            <a:ext cx="9898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Kanyar felfelé 24"/>
          <p:cNvSpPr/>
          <p:nvPr/>
        </p:nvSpPr>
        <p:spPr>
          <a:xfrm rot="5400000">
            <a:off x="869453" y="3152011"/>
            <a:ext cx="85236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Kanyar felfelé 25"/>
          <p:cNvSpPr/>
          <p:nvPr/>
        </p:nvSpPr>
        <p:spPr>
          <a:xfrm rot="5400000">
            <a:off x="1655676" y="4272029"/>
            <a:ext cx="864096" cy="792088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4492012" y="136137"/>
            <a:ext cx="3087478" cy="369332"/>
          </a:xfrm>
          <a:prstGeom prst="rect">
            <a:avLst/>
          </a:prstGeom>
          <a:solidFill>
            <a:srgbClr val="FFFF00"/>
          </a:solidFill>
          <a:ln w="317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 smtClean="0">
                <a:solidFill>
                  <a:srgbClr val="FF0000"/>
                </a:solidFill>
              </a:rPr>
              <a:t>Felelős + Teljesítménymérése</a:t>
            </a:r>
            <a:endParaRPr lang="hu-HU" b="1" i="1" dirty="0">
              <a:solidFill>
                <a:srgbClr val="FF000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5382200" y="1850506"/>
            <a:ext cx="2996956" cy="369332"/>
          </a:xfrm>
          <a:prstGeom prst="rect">
            <a:avLst/>
          </a:prstGeom>
          <a:solidFill>
            <a:srgbClr val="FFFF00"/>
          </a:solidFill>
          <a:ln w="317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Felelős + Teljesítménymérése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6114595" y="3363389"/>
            <a:ext cx="3029405" cy="369332"/>
          </a:xfrm>
          <a:prstGeom prst="rect">
            <a:avLst/>
          </a:prstGeom>
          <a:solidFill>
            <a:srgbClr val="FFFF00"/>
          </a:solidFill>
          <a:ln w="317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Felelős + Teljesítménymérése</a:t>
            </a:r>
          </a:p>
        </p:txBody>
      </p:sp>
      <p:sp>
        <p:nvSpPr>
          <p:cNvPr id="29" name="Szövegdoboz 28"/>
          <p:cNvSpPr txBox="1"/>
          <p:nvPr/>
        </p:nvSpPr>
        <p:spPr>
          <a:xfrm>
            <a:off x="6188054" y="5181421"/>
            <a:ext cx="2955946" cy="369332"/>
          </a:xfrm>
          <a:prstGeom prst="rect">
            <a:avLst/>
          </a:prstGeom>
          <a:solidFill>
            <a:srgbClr val="FFFF00"/>
          </a:solidFill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Felelős + Teljesítménymérése</a:t>
            </a:r>
          </a:p>
        </p:txBody>
      </p:sp>
      <p:sp>
        <p:nvSpPr>
          <p:cNvPr id="7" name="Jobbra nyíl 6"/>
          <p:cNvSpPr/>
          <p:nvPr/>
        </p:nvSpPr>
        <p:spPr>
          <a:xfrm>
            <a:off x="2685130" y="411061"/>
            <a:ext cx="1123687" cy="452068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0" name="Jobbra nyíl 29"/>
          <p:cNvSpPr/>
          <p:nvPr/>
        </p:nvSpPr>
        <p:spPr>
          <a:xfrm>
            <a:off x="4493934" y="5258669"/>
            <a:ext cx="1181777" cy="452068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1" name="Jobbra nyíl 30"/>
          <p:cNvSpPr/>
          <p:nvPr/>
        </p:nvSpPr>
        <p:spPr>
          <a:xfrm>
            <a:off x="4498400" y="3581524"/>
            <a:ext cx="1181777" cy="452068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2" name="Jobbra nyíl 31"/>
          <p:cNvSpPr/>
          <p:nvPr/>
        </p:nvSpPr>
        <p:spPr>
          <a:xfrm>
            <a:off x="3464422" y="1993804"/>
            <a:ext cx="1181777" cy="452068"/>
          </a:xfrm>
          <a:prstGeom prst="right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4498400" y="624886"/>
            <a:ext cx="278904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 smtClean="0">
                <a:solidFill>
                  <a:srgbClr val="FF0000"/>
                </a:solidFill>
              </a:rPr>
              <a:t>Cél leírása + </a:t>
            </a:r>
            <a:br>
              <a:rPr lang="hu-HU" b="1" i="1" dirty="0" smtClean="0">
                <a:solidFill>
                  <a:srgbClr val="FF0000"/>
                </a:solidFill>
              </a:rPr>
            </a:br>
            <a:r>
              <a:rPr lang="hu-HU" b="1" i="1" dirty="0" smtClean="0">
                <a:solidFill>
                  <a:srgbClr val="FF0000"/>
                </a:solidFill>
              </a:rPr>
              <a:t>Cél teljesülésének mérése</a:t>
            </a:r>
            <a:endParaRPr lang="hu-HU" b="1" i="1" dirty="0">
              <a:solidFill>
                <a:srgbClr val="FF0000"/>
              </a:solidFill>
            </a:endParaRPr>
          </a:p>
        </p:txBody>
      </p:sp>
      <p:sp>
        <p:nvSpPr>
          <p:cNvPr id="34" name="Szövegdoboz 33"/>
          <p:cNvSpPr txBox="1"/>
          <p:nvPr/>
        </p:nvSpPr>
        <p:spPr>
          <a:xfrm>
            <a:off x="5382200" y="2350010"/>
            <a:ext cx="2727180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Cél leírása + </a:t>
            </a:r>
            <a:r>
              <a:rPr lang="hu-HU" b="1" i="1" dirty="0" smtClean="0">
                <a:solidFill>
                  <a:srgbClr val="FF0000"/>
                </a:solidFill>
              </a:rPr>
              <a:t/>
            </a:r>
            <a:br>
              <a:rPr lang="hu-HU" b="1" i="1" dirty="0" smtClean="0">
                <a:solidFill>
                  <a:srgbClr val="FF0000"/>
                </a:solidFill>
              </a:rPr>
            </a:br>
            <a:r>
              <a:rPr lang="hu-HU" b="1" i="1" dirty="0" smtClean="0">
                <a:solidFill>
                  <a:srgbClr val="FF0000"/>
                </a:solidFill>
              </a:rPr>
              <a:t>Cél </a:t>
            </a:r>
            <a:r>
              <a:rPr lang="hu-HU" b="1" i="1" dirty="0">
                <a:solidFill>
                  <a:srgbClr val="FF0000"/>
                </a:solidFill>
              </a:rPr>
              <a:t>teljesülésének </a:t>
            </a:r>
            <a:r>
              <a:rPr lang="hu-HU" b="1" i="1" dirty="0" smtClean="0">
                <a:solidFill>
                  <a:srgbClr val="FF0000"/>
                </a:solidFill>
              </a:rPr>
              <a:t>mérése</a:t>
            </a:r>
            <a:endParaRPr lang="hu-HU" b="1" i="1" dirty="0">
              <a:solidFill>
                <a:srgbClr val="FF0000"/>
              </a:solidFill>
            </a:endParaRPr>
          </a:p>
        </p:txBody>
      </p:sp>
      <p:sp>
        <p:nvSpPr>
          <p:cNvPr id="35" name="Szövegdoboz 34"/>
          <p:cNvSpPr txBox="1"/>
          <p:nvPr/>
        </p:nvSpPr>
        <p:spPr>
          <a:xfrm>
            <a:off x="6114595" y="3807558"/>
            <a:ext cx="2741513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17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Cél leírása + </a:t>
            </a:r>
            <a:r>
              <a:rPr lang="hu-HU" b="1" i="1" dirty="0" smtClean="0">
                <a:solidFill>
                  <a:srgbClr val="FF0000"/>
                </a:solidFill>
              </a:rPr>
              <a:t/>
            </a:r>
            <a:br>
              <a:rPr lang="hu-HU" b="1" i="1" dirty="0" smtClean="0">
                <a:solidFill>
                  <a:srgbClr val="FF0000"/>
                </a:solidFill>
              </a:rPr>
            </a:br>
            <a:r>
              <a:rPr lang="hu-HU" b="1" i="1" dirty="0" smtClean="0">
                <a:solidFill>
                  <a:srgbClr val="FF0000"/>
                </a:solidFill>
              </a:rPr>
              <a:t>Cél </a:t>
            </a:r>
            <a:r>
              <a:rPr lang="hu-HU" b="1" i="1" dirty="0">
                <a:solidFill>
                  <a:srgbClr val="FF0000"/>
                </a:solidFill>
              </a:rPr>
              <a:t>teljesülésének mérése</a:t>
            </a:r>
          </a:p>
        </p:txBody>
      </p:sp>
      <p:sp>
        <p:nvSpPr>
          <p:cNvPr id="36" name="Szövegdoboz 35"/>
          <p:cNvSpPr txBox="1"/>
          <p:nvPr/>
        </p:nvSpPr>
        <p:spPr>
          <a:xfrm>
            <a:off x="6188054" y="5736676"/>
            <a:ext cx="269353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hu-HU" b="1" i="1" dirty="0">
                <a:solidFill>
                  <a:srgbClr val="FF0000"/>
                </a:solidFill>
              </a:rPr>
              <a:t>Cél leírása </a:t>
            </a:r>
            <a:r>
              <a:rPr lang="hu-HU" b="1" i="1" dirty="0" smtClean="0">
                <a:solidFill>
                  <a:srgbClr val="FF0000"/>
                </a:solidFill>
              </a:rPr>
              <a:t>+</a:t>
            </a:r>
            <a:br>
              <a:rPr lang="hu-HU" b="1" i="1" dirty="0" smtClean="0">
                <a:solidFill>
                  <a:srgbClr val="FF0000"/>
                </a:solidFill>
              </a:rPr>
            </a:br>
            <a:r>
              <a:rPr lang="hu-HU" b="1" i="1" dirty="0" smtClean="0">
                <a:solidFill>
                  <a:srgbClr val="FF0000"/>
                </a:solidFill>
              </a:rPr>
              <a:t>Cél </a:t>
            </a:r>
            <a:r>
              <a:rPr lang="hu-HU" b="1" i="1" dirty="0">
                <a:solidFill>
                  <a:srgbClr val="FF0000"/>
                </a:solidFill>
              </a:rPr>
              <a:t>teljesülésének mérése</a:t>
            </a:r>
          </a:p>
        </p:txBody>
      </p:sp>
      <p:sp>
        <p:nvSpPr>
          <p:cNvPr id="5" name="Téglalap 4"/>
          <p:cNvSpPr/>
          <p:nvPr/>
        </p:nvSpPr>
        <p:spPr>
          <a:xfrm>
            <a:off x="3900569" y="217437"/>
            <a:ext cx="360040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1.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873828" y="796392"/>
            <a:ext cx="432048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2.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7" name="Téglalap 36"/>
          <p:cNvSpPr/>
          <p:nvPr/>
        </p:nvSpPr>
        <p:spPr>
          <a:xfrm>
            <a:off x="5754555" y="5181421"/>
            <a:ext cx="360040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1.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8" name="Téglalap 37"/>
          <p:cNvSpPr/>
          <p:nvPr/>
        </p:nvSpPr>
        <p:spPr>
          <a:xfrm>
            <a:off x="5675711" y="3404039"/>
            <a:ext cx="360040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1.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39" name="Téglalap 38"/>
          <p:cNvSpPr/>
          <p:nvPr/>
        </p:nvSpPr>
        <p:spPr>
          <a:xfrm>
            <a:off x="4778214" y="1915646"/>
            <a:ext cx="360040" cy="2880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1.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40" name="Téglalap 39"/>
          <p:cNvSpPr/>
          <p:nvPr/>
        </p:nvSpPr>
        <p:spPr>
          <a:xfrm>
            <a:off x="5636160" y="3889576"/>
            <a:ext cx="432048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2.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41" name="Téglalap 40"/>
          <p:cNvSpPr/>
          <p:nvPr/>
        </p:nvSpPr>
        <p:spPr>
          <a:xfrm>
            <a:off x="4778214" y="2401441"/>
            <a:ext cx="432048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2.</a:t>
            </a:r>
            <a:endParaRPr lang="hu-HU" b="1" dirty="0">
              <a:solidFill>
                <a:srgbClr val="FF0000"/>
              </a:solidFill>
            </a:endParaRPr>
          </a:p>
        </p:txBody>
      </p:sp>
      <p:sp>
        <p:nvSpPr>
          <p:cNvPr id="42" name="Téglalap 41"/>
          <p:cNvSpPr/>
          <p:nvPr/>
        </p:nvSpPr>
        <p:spPr>
          <a:xfrm>
            <a:off x="5682547" y="5736676"/>
            <a:ext cx="432048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>
                <a:solidFill>
                  <a:srgbClr val="FF0000"/>
                </a:solidFill>
              </a:rPr>
              <a:t>2.</a:t>
            </a:r>
            <a:endParaRPr lang="hu-H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37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7" grpId="0" animBg="1"/>
      <p:bldP spid="28" grpId="0" animBg="1"/>
      <p:bldP spid="29" grpId="0" animBg="1"/>
      <p:bldP spid="33" grpId="0" animBg="1"/>
      <p:bldP spid="34" grpId="0" animBg="1"/>
      <p:bldP spid="35" grpId="0" animBg="1"/>
      <p:bldP spid="36" grpId="0" animBg="1"/>
      <p:bldP spid="5" grpId="0" animBg="1"/>
      <p:bldP spid="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F9AC-FF7E-4DFB-B5AB-D89F10F38D7D}" type="slidenum">
              <a:rPr lang="hu-HU" smtClean="0"/>
              <a:pPr/>
              <a:t>27</a:t>
            </a:fld>
            <a:endParaRPr lang="hu-HU"/>
          </a:p>
        </p:txBody>
      </p:sp>
      <p:sp>
        <p:nvSpPr>
          <p:cNvPr id="146" name="Téglalap 145"/>
          <p:cNvSpPr/>
          <p:nvPr/>
        </p:nvSpPr>
        <p:spPr>
          <a:xfrm>
            <a:off x="107504" y="0"/>
            <a:ext cx="8928992" cy="8367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hu-HU" sz="9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7" name="Téglalap 146"/>
          <p:cNvSpPr/>
          <p:nvPr/>
        </p:nvSpPr>
        <p:spPr>
          <a:xfrm>
            <a:off x="2411760" y="0"/>
            <a:ext cx="1692696" cy="674136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Alosztályok, ügyintézők</a:t>
            </a:r>
          </a:p>
        </p:txBody>
      </p:sp>
      <p:sp>
        <p:nvSpPr>
          <p:cNvPr id="148" name="Téglalap 147"/>
          <p:cNvSpPr/>
          <p:nvPr/>
        </p:nvSpPr>
        <p:spPr>
          <a:xfrm>
            <a:off x="4139952" y="0"/>
            <a:ext cx="3312368" cy="67413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Ügyintézők, intézmény, alvállalkozó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eseti kinevezettek,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hu-HU" sz="1100" b="1" i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égrehajtó szervezet </a:t>
            </a: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képviselői, stb.</a:t>
            </a:r>
          </a:p>
        </p:txBody>
      </p:sp>
      <p:sp>
        <p:nvSpPr>
          <p:cNvPr id="149" name="Téglalap 148"/>
          <p:cNvSpPr/>
          <p:nvPr/>
        </p:nvSpPr>
        <p:spPr>
          <a:xfrm>
            <a:off x="1259632" y="0"/>
            <a:ext cx="1080120" cy="6741368"/>
          </a:xfrm>
          <a:prstGeom prst="rect">
            <a:avLst/>
          </a:prstGeom>
          <a:solidFill>
            <a:schemeClr val="bg2">
              <a:lumMod val="9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Irodák, osztályok</a:t>
            </a:r>
            <a:endParaRPr lang="hu-HU" sz="1100" b="1" i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0" name="Téglalap 149"/>
          <p:cNvSpPr/>
          <p:nvPr/>
        </p:nvSpPr>
        <p:spPr>
          <a:xfrm>
            <a:off x="107504" y="0"/>
            <a:ext cx="1080120" cy="66693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100" b="1" i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Önkormányzat</a:t>
            </a:r>
          </a:p>
        </p:txBody>
      </p:sp>
      <p:sp>
        <p:nvSpPr>
          <p:cNvPr id="151" name="Téglalap 150"/>
          <p:cNvSpPr/>
          <p:nvPr/>
        </p:nvSpPr>
        <p:spPr>
          <a:xfrm rot="5400000">
            <a:off x="3793604" y="1687116"/>
            <a:ext cx="1484784" cy="88569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2" name="Téglalap 151"/>
          <p:cNvSpPr/>
          <p:nvPr/>
        </p:nvSpPr>
        <p:spPr>
          <a:xfrm>
            <a:off x="2483768" y="4005064"/>
            <a:ext cx="576064" cy="122413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PROGRAMFELELELŐS </a:t>
            </a:r>
            <a:endParaRPr lang="hu-HU" sz="8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(Pl. Alosztályvezetők, ügyintézők)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3" name="Téglalap 152"/>
          <p:cNvSpPr/>
          <p:nvPr/>
        </p:nvSpPr>
        <p:spPr>
          <a:xfrm>
            <a:off x="4788024" y="4005064"/>
            <a:ext cx="667557" cy="127323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AKCIÓFELELELŐS </a:t>
            </a:r>
            <a:endParaRPr lang="hu-HU" sz="8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(Pl. Ügyintézők, eseti kinevezettek)</a:t>
            </a:r>
            <a:endParaRPr lang="hu-HU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4" name="Téglalap 153"/>
          <p:cNvSpPr/>
          <p:nvPr/>
        </p:nvSpPr>
        <p:spPr>
          <a:xfrm>
            <a:off x="5508104" y="4005064"/>
            <a:ext cx="595549" cy="127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SZERVEZETI-ELLÁTÁSI FORMA </a:t>
            </a:r>
            <a:endParaRPr lang="hu-HU" sz="1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5" name="Téglalap 154"/>
          <p:cNvSpPr/>
          <p:nvPr/>
        </p:nvSpPr>
        <p:spPr>
          <a:xfrm>
            <a:off x="6804248" y="4005064"/>
            <a:ext cx="576064" cy="12725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KIADÁSOK, FORRÁSOK </a:t>
            </a:r>
            <a:r>
              <a:rPr lang="hu-HU" sz="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(PÉNZÜGYI MENEDZSMENT)</a:t>
            </a:r>
            <a:endParaRPr lang="hu-HU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6" name="Téglalap 155"/>
          <p:cNvSpPr/>
          <p:nvPr/>
        </p:nvSpPr>
        <p:spPr>
          <a:xfrm>
            <a:off x="7452320" y="5445224"/>
            <a:ext cx="504056" cy="1368008"/>
          </a:xfrm>
          <a:prstGeom prst="rect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7" name="Téglalap 156"/>
          <p:cNvSpPr/>
          <p:nvPr/>
        </p:nvSpPr>
        <p:spPr>
          <a:xfrm>
            <a:off x="4860032" y="5445223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8" name="Téglalap 157"/>
          <p:cNvSpPr/>
          <p:nvPr/>
        </p:nvSpPr>
        <p:spPr>
          <a:xfrm>
            <a:off x="6156176" y="5445223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9" name="Téglalap 158"/>
          <p:cNvSpPr/>
          <p:nvPr/>
        </p:nvSpPr>
        <p:spPr>
          <a:xfrm>
            <a:off x="6804248" y="5445224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60" name="Egyenes összekötő 159"/>
          <p:cNvCxnSpPr/>
          <p:nvPr/>
        </p:nvCxnSpPr>
        <p:spPr>
          <a:xfrm>
            <a:off x="1619672" y="1916832"/>
            <a:ext cx="0" cy="893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Egyenes összekötő 160"/>
          <p:cNvCxnSpPr/>
          <p:nvPr/>
        </p:nvCxnSpPr>
        <p:spPr>
          <a:xfrm flipH="1">
            <a:off x="1517160" y="3275837"/>
            <a:ext cx="1321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églalap 161"/>
          <p:cNvSpPr/>
          <p:nvPr/>
        </p:nvSpPr>
        <p:spPr>
          <a:xfrm>
            <a:off x="251520" y="1268760"/>
            <a:ext cx="864096" cy="26642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ÁTFOGÓ CÉL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3" name="Téglalap 162"/>
          <p:cNvSpPr/>
          <p:nvPr/>
        </p:nvSpPr>
        <p:spPr>
          <a:xfrm>
            <a:off x="1331640" y="1268760"/>
            <a:ext cx="576064" cy="79208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ÁGAZATI </a:t>
            </a:r>
            <a:r>
              <a:rPr lang="hu-HU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FELADAT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4" name="Téglalap 163"/>
          <p:cNvSpPr/>
          <p:nvPr/>
        </p:nvSpPr>
        <p:spPr>
          <a:xfrm rot="5400000">
            <a:off x="2807804" y="1664804"/>
            <a:ext cx="576064" cy="122413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5" name="Téglalap 164"/>
          <p:cNvSpPr/>
          <p:nvPr/>
        </p:nvSpPr>
        <p:spPr>
          <a:xfrm rot="5400000">
            <a:off x="5940152" y="1196752"/>
            <a:ext cx="504056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6" name="Téglalap 165"/>
          <p:cNvSpPr/>
          <p:nvPr/>
        </p:nvSpPr>
        <p:spPr>
          <a:xfrm>
            <a:off x="6156176" y="4005064"/>
            <a:ext cx="593992" cy="12744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5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ESZKÖZÖK, ERŐFORRÁSOK</a:t>
            </a:r>
            <a:endParaRPr lang="hu-HU" sz="105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7" name="Téglalap 166"/>
          <p:cNvSpPr/>
          <p:nvPr/>
        </p:nvSpPr>
        <p:spPr>
          <a:xfrm>
            <a:off x="1331640" y="2276872"/>
            <a:ext cx="864096" cy="1584176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ÁGAZATI  FELADAT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8" name="Téglalap 167"/>
          <p:cNvSpPr/>
          <p:nvPr/>
        </p:nvSpPr>
        <p:spPr>
          <a:xfrm>
            <a:off x="5508104" y="5445223"/>
            <a:ext cx="576064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0" name="Téglalap 169"/>
          <p:cNvSpPr/>
          <p:nvPr/>
        </p:nvSpPr>
        <p:spPr>
          <a:xfrm>
            <a:off x="1259632" y="5445224"/>
            <a:ext cx="576064" cy="136800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1" name="Téglalap 170"/>
          <p:cNvSpPr/>
          <p:nvPr/>
        </p:nvSpPr>
        <p:spPr>
          <a:xfrm>
            <a:off x="2411760" y="5445224"/>
            <a:ext cx="720080" cy="1368008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2" name="Téglalap 171"/>
          <p:cNvSpPr/>
          <p:nvPr/>
        </p:nvSpPr>
        <p:spPr>
          <a:xfrm rot="5400000">
            <a:off x="2987856" y="2780896"/>
            <a:ext cx="576000" cy="158417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3" name="Téglalap 172"/>
          <p:cNvSpPr/>
          <p:nvPr/>
        </p:nvSpPr>
        <p:spPr>
          <a:xfrm rot="5400000">
            <a:off x="2807804" y="2312876"/>
            <a:ext cx="576064" cy="1224136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4" name="Egyenes összekötő 173"/>
          <p:cNvCxnSpPr/>
          <p:nvPr/>
        </p:nvCxnSpPr>
        <p:spPr>
          <a:xfrm>
            <a:off x="1115616" y="1628800"/>
            <a:ext cx="208598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5" name="Egyenes összekötő 174"/>
          <p:cNvCxnSpPr/>
          <p:nvPr/>
        </p:nvCxnSpPr>
        <p:spPr>
          <a:xfrm>
            <a:off x="1115616" y="3212976"/>
            <a:ext cx="208598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6" name="Egyenes összekötő 175"/>
          <p:cNvCxnSpPr/>
          <p:nvPr/>
        </p:nvCxnSpPr>
        <p:spPr>
          <a:xfrm>
            <a:off x="2339752" y="2276872"/>
            <a:ext cx="144000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7" name="Egyenes összekötő 176"/>
          <p:cNvCxnSpPr/>
          <p:nvPr/>
        </p:nvCxnSpPr>
        <p:spPr>
          <a:xfrm>
            <a:off x="2195736" y="2996952"/>
            <a:ext cx="280606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8" name="Egyenes összekötő 177"/>
          <p:cNvCxnSpPr/>
          <p:nvPr/>
        </p:nvCxnSpPr>
        <p:spPr>
          <a:xfrm>
            <a:off x="2195736" y="3645024"/>
            <a:ext cx="288000" cy="127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0" name="Téglalap 179"/>
          <p:cNvSpPr/>
          <p:nvPr/>
        </p:nvSpPr>
        <p:spPr>
          <a:xfrm rot="5400000">
            <a:off x="5940152" y="1772816"/>
            <a:ext cx="504056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1" name="Téglalap 180"/>
          <p:cNvSpPr/>
          <p:nvPr/>
        </p:nvSpPr>
        <p:spPr>
          <a:xfrm rot="5400000">
            <a:off x="5940152" y="2348880"/>
            <a:ext cx="504056" cy="2376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2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AKCIÓ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82" name="Egyenes összekötő 181"/>
          <p:cNvCxnSpPr>
            <a:stCxn id="172" idx="0"/>
          </p:cNvCxnSpPr>
          <p:nvPr/>
        </p:nvCxnSpPr>
        <p:spPr>
          <a:xfrm>
            <a:off x="4067944" y="3572984"/>
            <a:ext cx="936104" cy="3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6" name="Egyenes összekötő 185"/>
          <p:cNvCxnSpPr/>
          <p:nvPr/>
        </p:nvCxnSpPr>
        <p:spPr>
          <a:xfrm flipV="1">
            <a:off x="5148064" y="3789040"/>
            <a:ext cx="0" cy="21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7" name="Egyenes összekötő 186"/>
          <p:cNvCxnSpPr/>
          <p:nvPr/>
        </p:nvCxnSpPr>
        <p:spPr>
          <a:xfrm flipV="1">
            <a:off x="6444208" y="3789040"/>
            <a:ext cx="0" cy="215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8" name="Egyenes összekötő 187"/>
          <p:cNvCxnSpPr/>
          <p:nvPr/>
        </p:nvCxnSpPr>
        <p:spPr>
          <a:xfrm flipV="1">
            <a:off x="7092280" y="3789040"/>
            <a:ext cx="0" cy="215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9" name="Egyenes összekötő 188"/>
          <p:cNvCxnSpPr/>
          <p:nvPr/>
        </p:nvCxnSpPr>
        <p:spPr>
          <a:xfrm flipV="1">
            <a:off x="5796136" y="3789040"/>
            <a:ext cx="0" cy="2159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1" name="Egyenes összekötő 190"/>
          <p:cNvCxnSpPr/>
          <p:nvPr/>
        </p:nvCxnSpPr>
        <p:spPr>
          <a:xfrm flipV="1">
            <a:off x="5148064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2" name="Egyenes összekötő 191"/>
          <p:cNvCxnSpPr/>
          <p:nvPr/>
        </p:nvCxnSpPr>
        <p:spPr>
          <a:xfrm flipV="1">
            <a:off x="5796136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3" name="Egyenes összekötő 192"/>
          <p:cNvCxnSpPr/>
          <p:nvPr/>
        </p:nvCxnSpPr>
        <p:spPr>
          <a:xfrm flipV="1">
            <a:off x="6444208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4" name="Egyenes összekötő 193"/>
          <p:cNvCxnSpPr/>
          <p:nvPr/>
        </p:nvCxnSpPr>
        <p:spPr>
          <a:xfrm flipV="1">
            <a:off x="7092280" y="5229200"/>
            <a:ext cx="0" cy="25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5" name="Egyenes összekötő 194"/>
          <p:cNvCxnSpPr/>
          <p:nvPr/>
        </p:nvCxnSpPr>
        <p:spPr>
          <a:xfrm flipV="1">
            <a:off x="3635896" y="3861048"/>
            <a:ext cx="0" cy="165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6" name="Téglalap 195"/>
          <p:cNvSpPr/>
          <p:nvPr/>
        </p:nvSpPr>
        <p:spPr>
          <a:xfrm>
            <a:off x="251520" y="4077072"/>
            <a:ext cx="432048" cy="11521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cap="all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Felelős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(Polgármester)</a:t>
            </a:r>
            <a:endParaRPr lang="hu-HU" sz="10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Téglalap 196"/>
          <p:cNvSpPr/>
          <p:nvPr/>
        </p:nvSpPr>
        <p:spPr>
          <a:xfrm>
            <a:off x="1331640" y="4005064"/>
            <a:ext cx="432048" cy="1224136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cap="all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Felelős </a:t>
            </a:r>
            <a:endParaRPr lang="hu-HU" sz="800" cap="all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(Pl. Osztályvezetők)</a:t>
            </a:r>
            <a:endParaRPr lang="hu-HU" sz="1100" dirty="0" smtClean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8" name="Egyenes összekötő 197"/>
          <p:cNvCxnSpPr/>
          <p:nvPr/>
        </p:nvCxnSpPr>
        <p:spPr>
          <a:xfrm>
            <a:off x="467544" y="3933056"/>
            <a:ext cx="0" cy="126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9" name="Egyenes összekötő 198"/>
          <p:cNvCxnSpPr>
            <a:endCxn id="197" idx="0"/>
          </p:cNvCxnSpPr>
          <p:nvPr/>
        </p:nvCxnSpPr>
        <p:spPr>
          <a:xfrm>
            <a:off x="1547664" y="3861048"/>
            <a:ext cx="0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0" name="Téglalap 199"/>
          <p:cNvSpPr/>
          <p:nvPr/>
        </p:nvSpPr>
        <p:spPr>
          <a:xfrm>
            <a:off x="179512" y="5445224"/>
            <a:ext cx="576064" cy="13680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TELJESÍTMÉNYMÉRÉS</a:t>
            </a:r>
            <a:r>
              <a:rPr lang="hu-HU" sz="8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hu-HU" sz="900" b="1" dirty="0" smtClean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1" name="Egyenes összekötő 200"/>
          <p:cNvCxnSpPr>
            <a:stCxn id="196" idx="2"/>
            <a:endCxn id="200" idx="0"/>
          </p:cNvCxnSpPr>
          <p:nvPr/>
        </p:nvCxnSpPr>
        <p:spPr>
          <a:xfrm>
            <a:off x="467544" y="522920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2" name="Egyenes összekötő 201"/>
          <p:cNvCxnSpPr>
            <a:stCxn id="197" idx="2"/>
            <a:endCxn id="170" idx="0"/>
          </p:cNvCxnSpPr>
          <p:nvPr/>
        </p:nvCxnSpPr>
        <p:spPr>
          <a:xfrm>
            <a:off x="1547664" y="522920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3" name="Egyenes összekötő 202"/>
          <p:cNvCxnSpPr>
            <a:endCxn id="171" idx="0"/>
          </p:cNvCxnSpPr>
          <p:nvPr/>
        </p:nvCxnSpPr>
        <p:spPr>
          <a:xfrm>
            <a:off x="2771800" y="5229200"/>
            <a:ext cx="0" cy="21602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4" name="Egyenes összekötő 203"/>
          <p:cNvCxnSpPr/>
          <p:nvPr/>
        </p:nvCxnSpPr>
        <p:spPr>
          <a:xfrm flipV="1">
            <a:off x="2771800" y="3861048"/>
            <a:ext cx="0" cy="144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5" name="Szövegdoboz 204"/>
          <p:cNvSpPr txBox="1"/>
          <p:nvPr/>
        </p:nvSpPr>
        <p:spPr>
          <a:xfrm>
            <a:off x="7524328" y="188640"/>
            <a:ext cx="13681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100" b="1" i="1" cap="small" dirty="0" smtClean="0">
                <a:latin typeface="Cambria" pitchFamily="18" charset="0"/>
              </a:rPr>
              <a:t>SZINTEK</a:t>
            </a:r>
            <a:endParaRPr lang="hu-HU" sz="1400" b="1" i="1" cap="small" dirty="0">
              <a:latin typeface="Cambria" pitchFamily="18" charset="0"/>
            </a:endParaRPr>
          </a:p>
        </p:txBody>
      </p:sp>
      <p:cxnSp>
        <p:nvCxnSpPr>
          <p:cNvPr id="206" name="Egyenes összekötő 205"/>
          <p:cNvCxnSpPr/>
          <p:nvPr/>
        </p:nvCxnSpPr>
        <p:spPr>
          <a:xfrm flipH="1">
            <a:off x="2195736" y="2276872"/>
            <a:ext cx="144000" cy="360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7" name="Egyenes összekötő 206"/>
          <p:cNvCxnSpPr>
            <a:stCxn id="165" idx="2"/>
            <a:endCxn id="172" idx="0"/>
          </p:cNvCxnSpPr>
          <p:nvPr/>
        </p:nvCxnSpPr>
        <p:spPr>
          <a:xfrm flipH="1">
            <a:off x="4067944" y="2384884"/>
            <a:ext cx="936104" cy="11881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8" name="Egyenes összekötő 207"/>
          <p:cNvCxnSpPr>
            <a:stCxn id="180" idx="2"/>
          </p:cNvCxnSpPr>
          <p:nvPr/>
        </p:nvCxnSpPr>
        <p:spPr>
          <a:xfrm flipH="1">
            <a:off x="4067944" y="2960948"/>
            <a:ext cx="936104" cy="6120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9" name="Téglalap 208"/>
          <p:cNvSpPr/>
          <p:nvPr/>
        </p:nvSpPr>
        <p:spPr>
          <a:xfrm rot="5400000">
            <a:off x="4391980" y="-3519772"/>
            <a:ext cx="360040" cy="8928992"/>
          </a:xfrm>
          <a:prstGeom prst="rect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hu-HU" sz="1100" b="1" i="1" cap="all" dirty="0" smtClean="0">
                <a:solidFill>
                  <a:srgbClr val="000000"/>
                </a:solidFill>
                <a:effectLst/>
                <a:latin typeface="Cambria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KOMMUNIKÁCIÓS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hu-HU" sz="1100" b="1" i="1" cap="all" dirty="0" smtClean="0">
                <a:solidFill>
                  <a:srgbClr val="000000"/>
                </a:solidFill>
                <a:effectLst/>
                <a:latin typeface="Cambria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STRATÉGIA </a:t>
            </a:r>
            <a:endParaRPr lang="hu-HU" sz="1600" b="1" i="1" cap="all" dirty="0">
              <a:effectLst/>
              <a:latin typeface="Cambria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10" name="Egyenes összekötő 209"/>
          <p:cNvCxnSpPr/>
          <p:nvPr/>
        </p:nvCxnSpPr>
        <p:spPr>
          <a:xfrm>
            <a:off x="3131840" y="1124744"/>
            <a:ext cx="0" cy="863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1" name="Egyenes összekötő 210"/>
          <p:cNvCxnSpPr/>
          <p:nvPr/>
        </p:nvCxnSpPr>
        <p:spPr>
          <a:xfrm>
            <a:off x="6156176" y="1124744"/>
            <a:ext cx="0" cy="1007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2" name="Egyenes összekötő 211"/>
          <p:cNvCxnSpPr/>
          <p:nvPr/>
        </p:nvCxnSpPr>
        <p:spPr>
          <a:xfrm flipV="1">
            <a:off x="7668344" y="1124744"/>
            <a:ext cx="0" cy="4319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3" name="Egyenes összekötő 212"/>
          <p:cNvCxnSpPr/>
          <p:nvPr/>
        </p:nvCxnSpPr>
        <p:spPr>
          <a:xfrm flipV="1">
            <a:off x="2051720" y="1124744"/>
            <a:ext cx="0" cy="1151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4" name="Téglalap 213"/>
          <p:cNvSpPr/>
          <p:nvPr/>
        </p:nvSpPr>
        <p:spPr>
          <a:xfrm>
            <a:off x="3419872" y="5445224"/>
            <a:ext cx="432048" cy="1368008"/>
          </a:xfrm>
          <a:prstGeom prst="rect">
            <a:avLst/>
          </a:prstGeom>
          <a:solidFill>
            <a:srgbClr val="71AF7D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Szövegdoboz 221"/>
          <p:cNvSpPr txBox="1"/>
          <p:nvPr/>
        </p:nvSpPr>
        <p:spPr>
          <a:xfrm>
            <a:off x="7884368" y="5949280"/>
            <a:ext cx="10801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100" b="1" i="1" cap="small" dirty="0" smtClean="0">
                <a:latin typeface="Cambria" pitchFamily="18" charset="0"/>
              </a:rPr>
              <a:t>MONITORING</a:t>
            </a:r>
            <a:endParaRPr lang="hu-HU" b="1" i="1" cap="small" dirty="0">
              <a:latin typeface="Cambria" pitchFamily="18" charset="0"/>
            </a:endParaRPr>
          </a:p>
        </p:txBody>
      </p:sp>
      <p:cxnSp>
        <p:nvCxnSpPr>
          <p:cNvPr id="179" name="Egyenes összekötő 178"/>
          <p:cNvCxnSpPr/>
          <p:nvPr/>
        </p:nvCxnSpPr>
        <p:spPr>
          <a:xfrm flipV="1">
            <a:off x="3923928" y="1124744"/>
            <a:ext cx="0" cy="21599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5" name="Egyenes összekötő 74"/>
          <p:cNvCxnSpPr/>
          <p:nvPr/>
        </p:nvCxnSpPr>
        <p:spPr>
          <a:xfrm flipV="1">
            <a:off x="683568" y="1124744"/>
            <a:ext cx="0" cy="14389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3" name="Téglalap 72"/>
          <p:cNvSpPr/>
          <p:nvPr/>
        </p:nvSpPr>
        <p:spPr>
          <a:xfrm>
            <a:off x="827584" y="5445224"/>
            <a:ext cx="360040" cy="13680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8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MÉRÉSI 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4" name="Egyenes összekötő 73"/>
          <p:cNvCxnSpPr/>
          <p:nvPr/>
        </p:nvCxnSpPr>
        <p:spPr>
          <a:xfrm flipV="1">
            <a:off x="1043608" y="3933056"/>
            <a:ext cx="0" cy="15120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Egyenes összekötő 75"/>
          <p:cNvCxnSpPr/>
          <p:nvPr/>
        </p:nvCxnSpPr>
        <p:spPr>
          <a:xfrm flipV="1">
            <a:off x="4499992" y="4077072"/>
            <a:ext cx="0" cy="144013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7" name="Téglalap 76"/>
          <p:cNvSpPr/>
          <p:nvPr/>
        </p:nvSpPr>
        <p:spPr>
          <a:xfrm>
            <a:off x="4139952" y="5445223"/>
            <a:ext cx="648072" cy="13680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0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CÉLOK TELJESÜLÉSE</a:t>
            </a: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4" name="Egyenes összekötő 83"/>
          <p:cNvCxnSpPr/>
          <p:nvPr/>
        </p:nvCxnSpPr>
        <p:spPr>
          <a:xfrm flipH="1">
            <a:off x="4499992" y="3645024"/>
            <a:ext cx="490820" cy="4320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3" name="Téglalap 92"/>
          <p:cNvSpPr/>
          <p:nvPr/>
        </p:nvSpPr>
        <p:spPr>
          <a:xfrm>
            <a:off x="1907704" y="5445224"/>
            <a:ext cx="423664" cy="1368008"/>
          </a:xfrm>
          <a:prstGeom prst="rect">
            <a:avLst/>
          </a:prstGeom>
          <a:solidFill>
            <a:schemeClr val="bg2">
              <a:lumMod val="75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9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MÉRÉSI </a:t>
            </a:r>
            <a:r>
              <a:rPr lang="hu-HU" sz="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SZÁMOK, INDIKÁTOROK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4" name="Egyenes összekötő 93"/>
          <p:cNvCxnSpPr>
            <a:stCxn id="93" idx="0"/>
          </p:cNvCxnSpPr>
          <p:nvPr/>
        </p:nvCxnSpPr>
        <p:spPr>
          <a:xfrm flipV="1">
            <a:off x="2119536" y="3861048"/>
            <a:ext cx="4192" cy="158417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309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12" descr="Gear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813" y="0"/>
            <a:ext cx="49450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D92F5-9368-4CA1-9EB7-A2C4FD04E57E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35719" y="750094"/>
            <a:ext cx="1143000" cy="1214438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1250157" y="750094"/>
            <a:ext cx="1143000" cy="1214437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43000" y="6715125"/>
            <a:ext cx="800100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1763688" y="0"/>
            <a:ext cx="6192688" cy="522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lang="hu-HU" sz="4400" b="1" cap="all" dirty="0" smtClean="0">
                <a:solidFill>
                  <a:srgbClr val="1D459F"/>
                </a:solidFill>
                <a:latin typeface="Cambria" pitchFamily="18" charset="0"/>
              </a:rPr>
              <a:t>4. RÉSZ:</a:t>
            </a:r>
            <a: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  <a:t/>
            </a:r>
            <a:b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</a:br>
            <a: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  <a:t/>
            </a:r>
            <a:br>
              <a:rPr lang="hu-HU" sz="4400" b="1" cap="small" dirty="0" smtClean="0">
                <a:solidFill>
                  <a:srgbClr val="EF9167"/>
                </a:solidFill>
                <a:latin typeface="Cambria" pitchFamily="18" charset="0"/>
              </a:rPr>
            </a:br>
            <a:r>
              <a:rPr lang="hu-HU" sz="4400" b="1" cap="small" dirty="0" smtClean="0">
                <a:solidFill>
                  <a:srgbClr val="1D459F"/>
                </a:solidFill>
                <a:latin typeface="Cambria" pitchFamily="18" charset="0"/>
              </a:rPr>
              <a:t>Költségvetési vonatkozások</a:t>
            </a:r>
            <a:r>
              <a:rPr kumimoji="0" lang="hu-HU" sz="4400" b="1" i="0" u="none" strike="noStrike" kern="1200" cap="small" spc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endParaRPr kumimoji="0" lang="en-US" sz="4000" b="0" i="0" u="none" strike="noStrike" kern="1200" cap="small" spc="0" baseline="0" noProof="0" dirty="0">
              <a:ln>
                <a:noFill/>
              </a:ln>
              <a:solidFill>
                <a:srgbClr val="FF8712"/>
              </a:solidFill>
              <a:effectLst/>
              <a:uLnTx/>
              <a:uFillTx/>
              <a:latin typeface="Cambria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01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1259632" y="332656"/>
            <a:ext cx="676875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ts val="3000"/>
              </a:lnSpc>
              <a:defRPr/>
            </a:pPr>
            <a:r>
              <a:rPr lang="hu-HU" sz="3200" b="1" cap="all" dirty="0" smtClean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Néhány érdekes elem a francia gyakorlatból</a:t>
            </a:r>
            <a:endParaRPr lang="hu-HU" sz="3600" b="1" cap="all" dirty="0" smtClean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3029D-7C24-4913-9BE1-796F0B75C852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11" name="Kép 1" descr="Logo_magy_CMY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0" y="1988840"/>
            <a:ext cx="9144000" cy="433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buFont typeface="Wingdings" pitchFamily="2" charset="2"/>
              <a:buChar char="§"/>
              <a:defRPr/>
            </a:pPr>
            <a:r>
              <a:rPr lang="hu-HU" sz="2800" dirty="0" smtClean="0">
                <a:solidFill>
                  <a:srgbClr val="003399"/>
                </a:solidFill>
                <a:latin typeface="+mn-lt"/>
              </a:rPr>
              <a:t>A </a:t>
            </a:r>
            <a:r>
              <a:rPr lang="hu-HU" sz="2800" dirty="0" smtClean="0">
                <a:solidFill>
                  <a:srgbClr val="1D459F"/>
                </a:solidFill>
                <a:latin typeface="+mn-lt"/>
              </a:rPr>
              <a:t>közszektor pénzügyeinek programozása átfogja a közigazgatás minden szegmensét</a:t>
            </a:r>
          </a:p>
          <a:p>
            <a:pPr marL="342900" indent="-342900">
              <a:defRPr/>
            </a:pPr>
            <a:endParaRPr lang="hu-HU" sz="2800" dirty="0" smtClean="0">
              <a:solidFill>
                <a:srgbClr val="003399"/>
              </a:solidFill>
              <a:latin typeface="+mn-lt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hu-HU" sz="2800" dirty="0" smtClean="0">
                <a:solidFill>
                  <a:srgbClr val="003399"/>
                </a:solidFill>
                <a:latin typeface="+mn-lt"/>
              </a:rPr>
              <a:t>A költségvetést 3 évre készítik, egymásba fonódó tervezési ciklusok</a:t>
            </a:r>
          </a:p>
          <a:p>
            <a:pPr marL="1943100" lvl="3" indent="-342900">
              <a:buFont typeface="Courier New" pitchFamily="49" charset="0"/>
              <a:buChar char="o"/>
              <a:defRPr/>
            </a:pPr>
            <a:r>
              <a:rPr lang="hu-HU" sz="2000" dirty="0">
                <a:solidFill>
                  <a:srgbClr val="003399"/>
                </a:solidFill>
              </a:rPr>
              <a:t>Tervezési funkciók</a:t>
            </a:r>
          </a:p>
          <a:p>
            <a:pPr marL="1943100" lvl="3" indent="-342900">
              <a:buFont typeface="Courier New" pitchFamily="49" charset="0"/>
              <a:buChar char="o"/>
              <a:defRPr/>
            </a:pPr>
            <a:r>
              <a:rPr lang="hu-HU" sz="2000" dirty="0">
                <a:solidFill>
                  <a:srgbClr val="003399"/>
                </a:solidFill>
              </a:rPr>
              <a:t>Végrehajtási funkciók</a:t>
            </a:r>
          </a:p>
          <a:p>
            <a:pPr marL="1943100" lvl="3" indent="-342900">
              <a:buFont typeface="Courier New" pitchFamily="49" charset="0"/>
              <a:buChar char="o"/>
              <a:defRPr/>
            </a:pPr>
            <a:r>
              <a:rPr lang="hu-HU" sz="2000" dirty="0">
                <a:solidFill>
                  <a:srgbClr val="003399"/>
                </a:solidFill>
              </a:rPr>
              <a:t>Ellenőrzési (monitoring) funkciók egyidejűsége, kölcsönhatása</a:t>
            </a:r>
          </a:p>
          <a:p>
            <a:pPr>
              <a:defRPr/>
            </a:pPr>
            <a:endParaRPr lang="hu-HU" sz="2800" dirty="0" smtClean="0">
              <a:solidFill>
                <a:srgbClr val="003399"/>
              </a:solidFill>
              <a:latin typeface="+mn-lt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hu-HU" sz="2800" dirty="0" smtClean="0">
                <a:solidFill>
                  <a:srgbClr val="003399"/>
                </a:solidFill>
                <a:latin typeface="+mn-lt"/>
              </a:rPr>
              <a:t>Null-bázis, túlköltekezés elleni fékek</a:t>
            </a:r>
          </a:p>
          <a:p>
            <a:pPr marL="1485900" lvl="2" indent="-342900">
              <a:defRPr/>
            </a:pPr>
            <a:endParaRPr lang="hu-HU" sz="2000" dirty="0" smtClean="0">
              <a:solidFill>
                <a:srgbClr val="003399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68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123728" y="332656"/>
            <a:ext cx="5328592" cy="785813"/>
          </a:xfrm>
        </p:spPr>
        <p:txBody>
          <a:bodyPr>
            <a:normAutofit/>
          </a:bodyPr>
          <a:lstStyle/>
          <a:p>
            <a:pPr algn="l"/>
            <a:r>
              <a:rPr lang="hu-HU" sz="4000" b="1" cap="all" dirty="0" smtClean="0">
                <a:solidFill>
                  <a:srgbClr val="EF9167"/>
                </a:solidFill>
              </a:rPr>
              <a:t>Miről lesz szó?</a:t>
            </a:r>
            <a:endParaRPr lang="en-US" sz="40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-18255" y="1484784"/>
            <a:ext cx="9162255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Tx/>
              <a:buChar char="-"/>
            </a:pPr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</a:pPr>
            <a:r>
              <a:rPr lang="hu-HU" sz="2800" b="1" dirty="0" smtClean="0">
                <a:solidFill>
                  <a:srgbClr val="1D459F"/>
                </a:solidFill>
                <a:latin typeface="+mn-lt"/>
              </a:rPr>
              <a:t>Programköltségvetés </a:t>
            </a:r>
            <a:r>
              <a:rPr lang="hu-HU" sz="2800" b="1" i="1" dirty="0" smtClean="0">
                <a:solidFill>
                  <a:srgbClr val="FF0000"/>
                </a:solidFill>
                <a:latin typeface="+mn-lt"/>
              </a:rPr>
              <a:t>elmélete</a:t>
            </a:r>
            <a:r>
              <a:rPr lang="hu-HU" sz="2800" b="1" dirty="0" smtClean="0">
                <a:solidFill>
                  <a:srgbClr val="1D459F"/>
                </a:solidFill>
                <a:latin typeface="+mn-lt"/>
              </a:rPr>
              <a:t>, </a:t>
            </a:r>
            <a:r>
              <a:rPr lang="hu-HU" sz="2800" b="1" i="1" dirty="0" smtClean="0">
                <a:solidFill>
                  <a:srgbClr val="FF0000"/>
                </a:solidFill>
                <a:latin typeface="+mn-lt"/>
              </a:rPr>
              <a:t>előnyei</a:t>
            </a:r>
          </a:p>
          <a:p>
            <a:pPr eaLnBrk="1" hangingPunct="1"/>
            <a:endParaRPr lang="hu-HU" sz="2800" b="1" i="1" dirty="0" smtClean="0">
              <a:solidFill>
                <a:srgbClr val="FF0000"/>
              </a:solidFill>
              <a:latin typeface="+mn-lt"/>
            </a:endParaRPr>
          </a:p>
          <a:p>
            <a:pPr eaLnBrk="1" hangingPunct="1"/>
            <a:endParaRPr lang="hu-HU" sz="2800" b="1" i="1" dirty="0" smtClean="0">
              <a:solidFill>
                <a:srgbClr val="FF0000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</a:pPr>
            <a:r>
              <a:rPr lang="hu-HU" sz="2800" b="1" dirty="0" smtClean="0">
                <a:solidFill>
                  <a:srgbClr val="1D459F"/>
                </a:solidFill>
                <a:latin typeface="+mn-lt"/>
              </a:rPr>
              <a:t>Programköltségvetés </a:t>
            </a:r>
            <a:r>
              <a:rPr lang="hu-HU" sz="2800" b="1" i="1" dirty="0" smtClean="0">
                <a:solidFill>
                  <a:srgbClr val="FF0000"/>
                </a:solidFill>
                <a:latin typeface="+mn-lt"/>
              </a:rPr>
              <a:t>története</a:t>
            </a:r>
            <a:r>
              <a:rPr lang="hu-HU" sz="2800" b="1" dirty="0" smtClean="0">
                <a:solidFill>
                  <a:srgbClr val="1D459F"/>
                </a:solidFill>
                <a:latin typeface="+mn-lt"/>
              </a:rPr>
              <a:t> (nemzetközi példák)</a:t>
            </a:r>
          </a:p>
          <a:p>
            <a:pPr eaLnBrk="1" hangingPunct="1"/>
            <a:endParaRPr lang="hu-HU" sz="2800" b="1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endParaRPr lang="hu-HU" sz="2800" b="1" dirty="0" smtClean="0">
              <a:solidFill>
                <a:srgbClr val="1D459F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</a:pPr>
            <a:r>
              <a:rPr lang="hu-HU" sz="2800" b="1" i="1" dirty="0" smtClean="0">
                <a:solidFill>
                  <a:srgbClr val="FF0000"/>
                </a:solidFill>
                <a:latin typeface="+mn-lt"/>
              </a:rPr>
              <a:t>Hazai esélyek</a:t>
            </a:r>
            <a:r>
              <a:rPr lang="hu-HU" sz="2800" b="1" dirty="0">
                <a:solidFill>
                  <a:srgbClr val="1D459F"/>
                </a:solidFill>
                <a:latin typeface="+mn-lt"/>
              </a:rPr>
              <a:t>, gyakorlat</a:t>
            </a:r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442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92D050"/>
              </a:solidFill>
            </a:endParaRPr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92D050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1259632" y="260648"/>
            <a:ext cx="734481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ts val="3000"/>
              </a:lnSpc>
              <a:defRPr/>
            </a:pPr>
            <a:r>
              <a:rPr lang="hu-HU" sz="3200" b="1" cap="all" dirty="0" smtClean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Nulla bázis - Minden kiadás </a:t>
            </a:r>
          </a:p>
          <a:p>
            <a:pPr algn="ctr" eaLnBrk="0" hangingPunct="0">
              <a:lnSpc>
                <a:spcPts val="3000"/>
              </a:lnSpc>
              <a:defRPr/>
            </a:pPr>
            <a:r>
              <a:rPr lang="hu-HU" sz="3200" b="1" cap="all" dirty="0" smtClean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külön magyarázatot kíván</a:t>
            </a:r>
            <a:endParaRPr lang="en-US" sz="3200" b="1" cap="all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3029D-7C24-4913-9BE1-796F0B75C85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pic>
        <p:nvPicPr>
          <p:cNvPr id="11" name="Kép 1" descr="Logo_magy_CMY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0" y="1484784"/>
            <a:ext cx="771525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9144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hu-HU" sz="2800" dirty="0" smtClean="0">
                <a:solidFill>
                  <a:srgbClr val="1D459F"/>
                </a:solidFill>
                <a:latin typeface="Calibri" pitchFamily="34" charset="0"/>
              </a:rPr>
              <a:t>Nincs automatikus költségátvitel egyik évről a másikra</a:t>
            </a:r>
          </a:p>
          <a:p>
            <a:pPr eaLnBrk="1" hangingPunct="1">
              <a:buFont typeface="Arial" charset="0"/>
              <a:buChar char="•"/>
            </a:pPr>
            <a:r>
              <a:rPr lang="hu-HU" sz="2800" dirty="0" smtClean="0">
                <a:solidFill>
                  <a:srgbClr val="1D459F"/>
                </a:solidFill>
                <a:latin typeface="Calibri" pitchFamily="34" charset="0"/>
              </a:rPr>
              <a:t>Éves teljesítmény-jelentés</a:t>
            </a:r>
            <a:endParaRPr lang="hu-HU" sz="2800" dirty="0">
              <a:solidFill>
                <a:srgbClr val="1D459F"/>
              </a:solidFill>
              <a:latin typeface="Calibri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hu-HU" sz="2800" dirty="0" smtClean="0">
                <a:solidFill>
                  <a:srgbClr val="1D459F"/>
                </a:solidFill>
                <a:latin typeface="Calibri" pitchFamily="34" charset="0"/>
              </a:rPr>
              <a:t>Minden kiadás egyedi magyarázatot igényel</a:t>
            </a:r>
            <a:endParaRPr lang="hu-HU" sz="2800" dirty="0">
              <a:solidFill>
                <a:srgbClr val="1D459F"/>
              </a:solidFill>
              <a:latin typeface="Calibri" pitchFamily="34" charset="0"/>
            </a:endParaRPr>
          </a:p>
          <a:p>
            <a:pPr lvl="1" eaLnBrk="1" hangingPunct="1"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1D459F"/>
                </a:solidFill>
                <a:latin typeface="Calibri" pitchFamily="34" charset="0"/>
              </a:rPr>
              <a:t>Anyagi mutatók: felhasználók száma, tevékenysége mértéke, számossága </a:t>
            </a:r>
            <a:r>
              <a:rPr lang="hu-HU" sz="2800" dirty="0">
                <a:solidFill>
                  <a:srgbClr val="1D459F"/>
                </a:solidFill>
                <a:latin typeface="Calibri" pitchFamily="34" charset="0"/>
              </a:rPr>
              <a:t>etc.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hu-HU" sz="2800" dirty="0" smtClean="0">
                <a:solidFill>
                  <a:srgbClr val="1D459F"/>
                </a:solidFill>
                <a:latin typeface="Calibri" pitchFamily="34" charset="0"/>
              </a:rPr>
              <a:t>Pénzügyi  mutatók: egységenkénti költség, bérek összes tömege </a:t>
            </a:r>
            <a:r>
              <a:rPr lang="hu-HU" sz="2800" dirty="0">
                <a:solidFill>
                  <a:srgbClr val="1D459F"/>
                </a:solidFill>
                <a:latin typeface="Calibri" pitchFamily="34" charset="0"/>
              </a:rPr>
              <a:t>etc.</a:t>
            </a:r>
            <a:endParaRPr lang="en-US" sz="2800" dirty="0">
              <a:solidFill>
                <a:srgbClr val="1D459F"/>
              </a:solidFill>
              <a:latin typeface="Calibri" pitchFamily="34" charset="0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5004048" y="4725144"/>
            <a:ext cx="3996952" cy="147732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1D459F"/>
                </a:solidFill>
                <a:latin typeface="Calibri" pitchFamily="34" charset="0"/>
                <a:cs typeface="Arial" charset="0"/>
              </a:rPr>
              <a:t>Példa a költségek eurónkénti igazolására</a:t>
            </a:r>
          </a:p>
          <a:p>
            <a:r>
              <a:rPr lang="hu-HU" dirty="0" smtClean="0">
                <a:solidFill>
                  <a:srgbClr val="1D459F"/>
                </a:solidFill>
                <a:latin typeface="Calibri" pitchFamily="34" charset="0"/>
                <a:cs typeface="Arial" charset="0"/>
              </a:rPr>
              <a:t>- Iskolai oktatás: </a:t>
            </a:r>
            <a:r>
              <a:rPr lang="hu-HU" i="1" dirty="0" smtClean="0">
                <a:solidFill>
                  <a:srgbClr val="1D459F"/>
                </a:solidFill>
                <a:latin typeface="Calibri" pitchFamily="34" charset="0"/>
                <a:cs typeface="Arial" charset="0"/>
              </a:rPr>
              <a:t>egy oktatóra jutó diákok száma</a:t>
            </a:r>
          </a:p>
          <a:p>
            <a:r>
              <a:rPr lang="hu-HU" dirty="0" smtClean="0">
                <a:solidFill>
                  <a:srgbClr val="1D459F"/>
                </a:solidFill>
                <a:latin typeface="Calibri" pitchFamily="34" charset="0"/>
                <a:cs typeface="Arial" charset="0"/>
              </a:rPr>
              <a:t>- Nemzeti úthálózat:</a:t>
            </a:r>
            <a:r>
              <a:rPr lang="hu-HU" i="1" dirty="0" smtClean="0">
                <a:solidFill>
                  <a:srgbClr val="1D459F"/>
                </a:solidFill>
                <a:latin typeface="Calibri" pitchFamily="34" charset="0"/>
                <a:cs typeface="Arial" charset="0"/>
              </a:rPr>
              <a:t>a karbantartás vagy a fejlesztések költsége km-enként</a:t>
            </a:r>
          </a:p>
        </p:txBody>
      </p:sp>
    </p:spTree>
    <p:extLst>
      <p:ext uri="{BB962C8B-B14F-4D97-AF65-F5344CB8AC3E}">
        <p14:creationId xmlns:p14="http://schemas.microsoft.com/office/powerpoint/2010/main" val="56666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1187624" y="188640"/>
            <a:ext cx="684076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ts val="3000"/>
              </a:lnSpc>
              <a:defRPr/>
            </a:pPr>
            <a:r>
              <a:rPr lang="hu-HU" sz="3200" b="1" cap="all" dirty="0" smtClean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Az állami költségvetés láncolata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>
          <a:xfrm>
            <a:off x="6516216" y="6381328"/>
            <a:ext cx="2133600" cy="365125"/>
          </a:xfrm>
        </p:spPr>
        <p:txBody>
          <a:bodyPr/>
          <a:lstStyle/>
          <a:p>
            <a:pPr>
              <a:defRPr/>
            </a:pPr>
            <a:fld id="{B7F3029D-7C24-4913-9BE1-796F0B75C85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11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Title 1"/>
          <p:cNvSpPr txBox="1">
            <a:spLocks/>
          </p:cNvSpPr>
          <p:nvPr/>
        </p:nvSpPr>
        <p:spPr bwMode="auto">
          <a:xfrm>
            <a:off x="251520" y="1000125"/>
            <a:ext cx="827811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lnSpc>
                <a:spcPts val="3500"/>
              </a:lnSpc>
              <a:defRPr/>
            </a:pPr>
            <a:endParaRPr lang="en-US" sz="3300" b="1" dirty="0">
              <a:solidFill>
                <a:srgbClr val="6CA8DE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108"/>
          <a:stretch>
            <a:fillRect/>
          </a:stretch>
        </p:blipFill>
        <p:spPr bwMode="auto">
          <a:xfrm rot="5400000">
            <a:off x="1501775" y="-197643"/>
            <a:ext cx="5027613" cy="767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Szövegdoboz 48"/>
          <p:cNvSpPr txBox="1"/>
          <p:nvPr/>
        </p:nvSpPr>
        <p:spPr>
          <a:xfrm>
            <a:off x="699630" y="1164335"/>
            <a:ext cx="372218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Jún.</a:t>
            </a:r>
            <a:endParaRPr lang="hu-HU" sz="900" dirty="0"/>
          </a:p>
        </p:txBody>
      </p:sp>
      <p:sp>
        <p:nvSpPr>
          <p:cNvPr id="50" name="Szövegdoboz 49"/>
          <p:cNvSpPr txBox="1"/>
          <p:nvPr/>
        </p:nvSpPr>
        <p:spPr>
          <a:xfrm>
            <a:off x="1047479" y="1185869"/>
            <a:ext cx="396262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Okt.</a:t>
            </a:r>
            <a:endParaRPr lang="hu-HU" sz="900" dirty="0"/>
          </a:p>
        </p:txBody>
      </p:sp>
      <p:sp>
        <p:nvSpPr>
          <p:cNvPr id="51" name="Szövegdoboz 50"/>
          <p:cNvSpPr txBox="1"/>
          <p:nvPr/>
        </p:nvSpPr>
        <p:spPr>
          <a:xfrm>
            <a:off x="1443995" y="1172642"/>
            <a:ext cx="421910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Dec.</a:t>
            </a:r>
            <a:endParaRPr lang="hu-HU" sz="900" dirty="0"/>
          </a:p>
        </p:txBody>
      </p:sp>
      <p:sp>
        <p:nvSpPr>
          <p:cNvPr id="52" name="Szövegdoboz 51"/>
          <p:cNvSpPr txBox="1"/>
          <p:nvPr/>
        </p:nvSpPr>
        <p:spPr>
          <a:xfrm>
            <a:off x="2207596" y="1134714"/>
            <a:ext cx="372218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Jún.</a:t>
            </a:r>
            <a:endParaRPr lang="hu-HU" sz="900" dirty="0"/>
          </a:p>
        </p:txBody>
      </p:sp>
      <p:sp>
        <p:nvSpPr>
          <p:cNvPr id="53" name="Szövegdoboz 52"/>
          <p:cNvSpPr txBox="1"/>
          <p:nvPr/>
        </p:nvSpPr>
        <p:spPr>
          <a:xfrm>
            <a:off x="2620864" y="1169246"/>
            <a:ext cx="396262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Okt.</a:t>
            </a:r>
            <a:endParaRPr lang="hu-HU" sz="9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2971197" y="1171399"/>
            <a:ext cx="421910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Dec.</a:t>
            </a:r>
            <a:endParaRPr lang="hu-HU" sz="900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3759279" y="1134714"/>
            <a:ext cx="372218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Jún.</a:t>
            </a:r>
            <a:endParaRPr lang="hu-HU" sz="9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4089067" y="1155933"/>
            <a:ext cx="396262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Okt.</a:t>
            </a:r>
            <a:endParaRPr lang="hu-HU" sz="900" dirty="0"/>
          </a:p>
        </p:txBody>
      </p:sp>
      <p:sp>
        <p:nvSpPr>
          <p:cNvPr id="57" name="Szövegdoboz 56"/>
          <p:cNvSpPr txBox="1"/>
          <p:nvPr/>
        </p:nvSpPr>
        <p:spPr>
          <a:xfrm>
            <a:off x="4485329" y="1171213"/>
            <a:ext cx="421910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Dec.</a:t>
            </a:r>
            <a:endParaRPr lang="hu-HU" sz="900" dirty="0"/>
          </a:p>
        </p:txBody>
      </p:sp>
      <p:sp>
        <p:nvSpPr>
          <p:cNvPr id="58" name="Szövegdoboz 57"/>
          <p:cNvSpPr txBox="1"/>
          <p:nvPr/>
        </p:nvSpPr>
        <p:spPr>
          <a:xfrm>
            <a:off x="5192989" y="1134714"/>
            <a:ext cx="372218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Jún.</a:t>
            </a:r>
            <a:endParaRPr lang="hu-HU" sz="900" dirty="0"/>
          </a:p>
        </p:txBody>
      </p:sp>
      <p:sp>
        <p:nvSpPr>
          <p:cNvPr id="59" name="Szövegdoboz 58"/>
          <p:cNvSpPr txBox="1"/>
          <p:nvPr/>
        </p:nvSpPr>
        <p:spPr>
          <a:xfrm>
            <a:off x="5609457" y="1156251"/>
            <a:ext cx="396262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Okt.</a:t>
            </a:r>
            <a:endParaRPr lang="hu-HU" sz="900" dirty="0"/>
          </a:p>
        </p:txBody>
      </p:sp>
      <p:sp>
        <p:nvSpPr>
          <p:cNvPr id="60" name="Szövegdoboz 59"/>
          <p:cNvSpPr txBox="1"/>
          <p:nvPr/>
        </p:nvSpPr>
        <p:spPr>
          <a:xfrm>
            <a:off x="6012512" y="1138788"/>
            <a:ext cx="421910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Dec.</a:t>
            </a:r>
            <a:endParaRPr lang="hu-HU" sz="900" dirty="0"/>
          </a:p>
        </p:txBody>
      </p:sp>
      <p:sp>
        <p:nvSpPr>
          <p:cNvPr id="61" name="Szövegdoboz 60"/>
          <p:cNvSpPr txBox="1"/>
          <p:nvPr/>
        </p:nvSpPr>
        <p:spPr>
          <a:xfrm>
            <a:off x="1691680" y="1340767"/>
            <a:ext cx="1548856" cy="507831"/>
          </a:xfrm>
          <a:prstGeom prst="rect">
            <a:avLst/>
          </a:prstGeom>
          <a:solidFill>
            <a:srgbClr val="EC9118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62" name="Szövegdoboz 61"/>
          <p:cNvSpPr txBox="1"/>
          <p:nvPr/>
        </p:nvSpPr>
        <p:spPr>
          <a:xfrm>
            <a:off x="6767089" y="1134714"/>
            <a:ext cx="372218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Jún.</a:t>
            </a:r>
            <a:endParaRPr lang="hu-HU" sz="900" dirty="0"/>
          </a:p>
        </p:txBody>
      </p:sp>
      <p:sp>
        <p:nvSpPr>
          <p:cNvPr id="63" name="Szövegdoboz 62"/>
          <p:cNvSpPr txBox="1"/>
          <p:nvPr/>
        </p:nvSpPr>
        <p:spPr>
          <a:xfrm>
            <a:off x="7118828" y="1171213"/>
            <a:ext cx="396262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Okt.</a:t>
            </a:r>
            <a:endParaRPr lang="hu-HU" sz="900" dirty="0"/>
          </a:p>
        </p:txBody>
      </p:sp>
      <p:sp>
        <p:nvSpPr>
          <p:cNvPr id="64" name="Szövegdoboz 63"/>
          <p:cNvSpPr txBox="1"/>
          <p:nvPr/>
        </p:nvSpPr>
        <p:spPr>
          <a:xfrm>
            <a:off x="7524328" y="1155933"/>
            <a:ext cx="421910" cy="2308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hu-HU" sz="900" dirty="0" smtClean="0"/>
              <a:t>Dec.</a:t>
            </a:r>
            <a:endParaRPr lang="hu-HU" sz="900" dirty="0"/>
          </a:p>
        </p:txBody>
      </p:sp>
      <p:sp>
        <p:nvSpPr>
          <p:cNvPr id="65" name="Szövegdoboz 64"/>
          <p:cNvSpPr txBox="1"/>
          <p:nvPr/>
        </p:nvSpPr>
        <p:spPr>
          <a:xfrm>
            <a:off x="3203848" y="1340767"/>
            <a:ext cx="1475801" cy="507831"/>
          </a:xfrm>
          <a:prstGeom prst="rect">
            <a:avLst/>
          </a:prstGeom>
          <a:solidFill>
            <a:srgbClr val="FFCA2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9" name="Szövegdoboz 68"/>
          <p:cNvSpPr txBox="1"/>
          <p:nvPr/>
        </p:nvSpPr>
        <p:spPr>
          <a:xfrm>
            <a:off x="179512" y="1340767"/>
            <a:ext cx="1512531" cy="507831"/>
          </a:xfrm>
          <a:prstGeom prst="rect">
            <a:avLst/>
          </a:prstGeom>
          <a:solidFill>
            <a:srgbClr val="F9D57B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70" name="Szövegdoboz 69"/>
          <p:cNvSpPr txBox="1"/>
          <p:nvPr/>
        </p:nvSpPr>
        <p:spPr>
          <a:xfrm>
            <a:off x="323528" y="1484783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2011</a:t>
            </a:r>
            <a:endParaRPr lang="hu-HU" sz="1100" b="1" dirty="0"/>
          </a:p>
        </p:txBody>
      </p:sp>
      <p:sp>
        <p:nvSpPr>
          <p:cNvPr id="73" name="Szövegdoboz 72"/>
          <p:cNvSpPr txBox="1"/>
          <p:nvPr/>
        </p:nvSpPr>
        <p:spPr>
          <a:xfrm>
            <a:off x="6238362" y="2502887"/>
            <a:ext cx="1475801" cy="230832"/>
          </a:xfrm>
          <a:prstGeom prst="rect">
            <a:avLst/>
          </a:prstGeom>
          <a:solidFill>
            <a:srgbClr val="FFCA21"/>
          </a:solidFill>
        </p:spPr>
        <p:txBody>
          <a:bodyPr wrap="square" rtlCol="0">
            <a:spAutoFit/>
          </a:bodyPr>
          <a:lstStyle/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76" name="Szövegdoboz 75"/>
          <p:cNvSpPr txBox="1"/>
          <p:nvPr/>
        </p:nvSpPr>
        <p:spPr>
          <a:xfrm>
            <a:off x="897726" y="3574176"/>
            <a:ext cx="1914550" cy="769441"/>
          </a:xfrm>
          <a:prstGeom prst="rect">
            <a:avLst/>
          </a:prstGeom>
          <a:solidFill>
            <a:srgbClr val="830B28"/>
          </a:solidFill>
          <a:ln w="22225">
            <a:solidFill>
              <a:srgbClr val="830B28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Szabályozási törvény-tervezet 2011</a:t>
            </a:r>
          </a:p>
          <a:p>
            <a:pPr algn="ctr"/>
            <a:endParaRPr lang="hu-HU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79" name="Egyenes összekötő 78"/>
          <p:cNvCxnSpPr/>
          <p:nvPr/>
        </p:nvCxnSpPr>
        <p:spPr>
          <a:xfrm>
            <a:off x="3447573" y="2925973"/>
            <a:ext cx="568008" cy="0"/>
          </a:xfrm>
          <a:prstGeom prst="line">
            <a:avLst/>
          </a:prstGeom>
          <a:ln w="6032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gyenes összekötő 79"/>
          <p:cNvCxnSpPr/>
          <p:nvPr/>
        </p:nvCxnSpPr>
        <p:spPr>
          <a:xfrm flipV="1">
            <a:off x="4140458" y="2937537"/>
            <a:ext cx="344871" cy="4252"/>
          </a:xfrm>
          <a:prstGeom prst="line">
            <a:avLst/>
          </a:prstGeom>
          <a:ln w="603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Szövegdoboz 82"/>
          <p:cNvSpPr txBox="1"/>
          <p:nvPr/>
        </p:nvSpPr>
        <p:spPr>
          <a:xfrm>
            <a:off x="897726" y="4220507"/>
            <a:ext cx="1914550" cy="861774"/>
          </a:xfrm>
          <a:prstGeom prst="rect">
            <a:avLst/>
          </a:prstGeom>
          <a:solidFill>
            <a:schemeClr val="bg1"/>
          </a:solidFill>
          <a:ln w="28575">
            <a:solidFill>
              <a:srgbClr val="830B28"/>
            </a:solidFill>
          </a:ln>
        </p:spPr>
        <p:txBody>
          <a:bodyPr wrap="square" rtlCol="0">
            <a:spAutoFit/>
          </a:bodyPr>
          <a:lstStyle/>
          <a:p>
            <a:r>
              <a:rPr lang="hu-HU" sz="1000" dirty="0" smtClean="0"/>
              <a:t>Költségvetési eredmény</a:t>
            </a:r>
          </a:p>
          <a:p>
            <a:r>
              <a:rPr lang="hu-HU" sz="1000" dirty="0" smtClean="0"/>
              <a:t>Éves teljesítményjelentés: a közösségi cselekvés eredményeinek és teljesítményének elemzése</a:t>
            </a:r>
            <a:endParaRPr lang="hu-HU" sz="1000" dirty="0"/>
          </a:p>
        </p:txBody>
      </p:sp>
      <p:sp>
        <p:nvSpPr>
          <p:cNvPr id="84" name="Szövegdoboz 83"/>
          <p:cNvSpPr txBox="1"/>
          <p:nvPr/>
        </p:nvSpPr>
        <p:spPr>
          <a:xfrm>
            <a:off x="2971197" y="4808991"/>
            <a:ext cx="1914550" cy="121229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hu-HU" sz="1000" dirty="0" smtClean="0"/>
          </a:p>
          <a:p>
            <a:r>
              <a:rPr lang="hu-HU" sz="1000" dirty="0" smtClean="0"/>
              <a:t>A 2013 (N+1) megszavazása előtt</a:t>
            </a:r>
          </a:p>
          <a:p>
            <a:r>
              <a:rPr lang="hu-HU" sz="1000" dirty="0" smtClean="0"/>
              <a:t>- A közpénzügyek kilátásai és a Kormányirányultsága</a:t>
            </a:r>
          </a:p>
          <a:p>
            <a:r>
              <a:rPr lang="hu-HU" sz="1000" dirty="0" smtClean="0"/>
              <a:t>- Költségvetési nomenklatúra (küldetések és program) és a célok és mutatók vitája</a:t>
            </a:r>
          </a:p>
        </p:txBody>
      </p:sp>
      <p:sp>
        <p:nvSpPr>
          <p:cNvPr id="85" name="Szövegdoboz 84"/>
          <p:cNvSpPr txBox="1"/>
          <p:nvPr/>
        </p:nvSpPr>
        <p:spPr>
          <a:xfrm>
            <a:off x="2955431" y="4162660"/>
            <a:ext cx="1932823" cy="830997"/>
          </a:xfrm>
          <a:prstGeom prst="rect">
            <a:avLst/>
          </a:prstGeom>
          <a:solidFill>
            <a:srgbClr val="00B0F0"/>
          </a:solidFill>
          <a:ln w="2222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Iránykereső vita </a:t>
            </a:r>
          </a:p>
          <a:p>
            <a:pPr algn="ctr"/>
            <a:r>
              <a:rPr lang="hu-H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közfinanszírozásról</a:t>
            </a:r>
          </a:p>
          <a:p>
            <a:pPr algn="ctr"/>
            <a:r>
              <a:rPr lang="hu-H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június vége</a:t>
            </a:r>
            <a:endParaRPr lang="hu-H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Szövegdoboz 85"/>
          <p:cNvSpPr txBox="1"/>
          <p:nvPr/>
        </p:nvSpPr>
        <p:spPr>
          <a:xfrm>
            <a:off x="960276" y="5218807"/>
            <a:ext cx="162632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dirty="0" smtClean="0"/>
              <a:t> </a:t>
            </a:r>
          </a:p>
          <a:p>
            <a:pPr algn="ctr"/>
            <a:endParaRPr lang="hu-HU" sz="900" dirty="0" smtClean="0"/>
          </a:p>
          <a:p>
            <a:pPr algn="ctr"/>
            <a:endParaRPr lang="hu-HU" sz="900" dirty="0" smtClean="0"/>
          </a:p>
          <a:p>
            <a:pPr algn="ctr"/>
            <a:endParaRPr lang="hu-HU" sz="900" dirty="0"/>
          </a:p>
        </p:txBody>
      </p:sp>
      <p:sp>
        <p:nvSpPr>
          <p:cNvPr id="87" name="Szövegdoboz 86"/>
          <p:cNvSpPr txBox="1"/>
          <p:nvPr/>
        </p:nvSpPr>
        <p:spPr>
          <a:xfrm>
            <a:off x="5301886" y="5498267"/>
            <a:ext cx="162632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dirty="0" smtClean="0"/>
              <a:t> </a:t>
            </a:r>
          </a:p>
          <a:p>
            <a:pPr algn="ctr"/>
            <a:endParaRPr lang="hu-HU" sz="900" dirty="0"/>
          </a:p>
        </p:txBody>
      </p:sp>
      <p:sp>
        <p:nvSpPr>
          <p:cNvPr id="88" name="Szövegdoboz 87"/>
          <p:cNvSpPr txBox="1"/>
          <p:nvPr/>
        </p:nvSpPr>
        <p:spPr>
          <a:xfrm>
            <a:off x="5040431" y="4221088"/>
            <a:ext cx="1914550" cy="70788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sz="1000" dirty="0" smtClean="0"/>
              <a:t>A törvényhez csatolt éves teljesítménytervek vizsgálata:</a:t>
            </a:r>
          </a:p>
          <a:p>
            <a:r>
              <a:rPr lang="hu-HU" sz="1000" dirty="0" smtClean="0"/>
              <a:t>Célok, mutatók,akciók</a:t>
            </a:r>
          </a:p>
          <a:p>
            <a:endParaRPr lang="hu-HU" sz="1000" dirty="0"/>
          </a:p>
        </p:txBody>
      </p:sp>
      <p:sp>
        <p:nvSpPr>
          <p:cNvPr id="89" name="Szövegdoboz 88"/>
          <p:cNvSpPr txBox="1"/>
          <p:nvPr/>
        </p:nvSpPr>
        <p:spPr>
          <a:xfrm>
            <a:off x="5037224" y="3485835"/>
            <a:ext cx="1932823" cy="70788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222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Zárszámadás, beszámoló</a:t>
            </a:r>
            <a:endParaRPr lang="hu-HU" sz="1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hu-HU" sz="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Szövegdoboz 5"/>
          <p:cNvSpPr txBox="1">
            <a:spLocks noChangeArrowheads="1"/>
          </p:cNvSpPr>
          <p:nvPr/>
        </p:nvSpPr>
        <p:spPr bwMode="auto">
          <a:xfrm>
            <a:off x="7096723" y="3089066"/>
            <a:ext cx="2051720" cy="1815882"/>
          </a:xfrm>
          <a:prstGeom prst="rect">
            <a:avLst/>
          </a:prstGeom>
          <a:noFill/>
          <a:ln w="25400"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hu-HU" sz="1600" dirty="0" smtClean="0">
                <a:solidFill>
                  <a:srgbClr val="1D459F"/>
                </a:solidFill>
                <a:latin typeface="+mn-lt"/>
              </a:rPr>
              <a:t>A láncolat összeköti az aktuális tervet az előző évivel és a következő éviekkel, ami kiegyensúlyozottabbá teszi a működést.</a:t>
            </a:r>
            <a:endParaRPr lang="en-US" sz="1600" dirty="0">
              <a:solidFill>
                <a:srgbClr val="1D459F"/>
              </a:solidFill>
              <a:latin typeface="+mn-lt"/>
            </a:endParaRPr>
          </a:p>
        </p:txBody>
      </p:sp>
      <p:sp>
        <p:nvSpPr>
          <p:cNvPr id="91" name="Szövegdoboz 90"/>
          <p:cNvSpPr txBox="1"/>
          <p:nvPr/>
        </p:nvSpPr>
        <p:spPr>
          <a:xfrm>
            <a:off x="1835696" y="1484783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2011</a:t>
            </a:r>
            <a:endParaRPr lang="hu-HU" sz="1100" b="1" dirty="0"/>
          </a:p>
        </p:txBody>
      </p:sp>
      <p:sp>
        <p:nvSpPr>
          <p:cNvPr id="92" name="Szövegdoboz 91"/>
          <p:cNvSpPr txBox="1"/>
          <p:nvPr/>
        </p:nvSpPr>
        <p:spPr>
          <a:xfrm>
            <a:off x="3347864" y="1484783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2011</a:t>
            </a:r>
            <a:endParaRPr lang="hu-HU" sz="1100" b="1" dirty="0"/>
          </a:p>
        </p:txBody>
      </p:sp>
      <p:sp>
        <p:nvSpPr>
          <p:cNvPr id="93" name="Szövegdoboz 92"/>
          <p:cNvSpPr txBox="1"/>
          <p:nvPr/>
        </p:nvSpPr>
        <p:spPr>
          <a:xfrm>
            <a:off x="3203848" y="1844823"/>
            <a:ext cx="1548856" cy="507831"/>
          </a:xfrm>
          <a:prstGeom prst="rect">
            <a:avLst/>
          </a:prstGeom>
          <a:solidFill>
            <a:srgbClr val="EC9118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94" name="Szövegdoboz 93"/>
          <p:cNvSpPr txBox="1"/>
          <p:nvPr/>
        </p:nvSpPr>
        <p:spPr>
          <a:xfrm>
            <a:off x="4716016" y="1844823"/>
            <a:ext cx="1475801" cy="507831"/>
          </a:xfrm>
          <a:prstGeom prst="rect">
            <a:avLst/>
          </a:prstGeom>
          <a:solidFill>
            <a:srgbClr val="FFCA2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5" name="Szövegdoboz 94"/>
          <p:cNvSpPr txBox="1"/>
          <p:nvPr/>
        </p:nvSpPr>
        <p:spPr>
          <a:xfrm>
            <a:off x="1691680" y="1844823"/>
            <a:ext cx="1512531" cy="507831"/>
          </a:xfrm>
          <a:prstGeom prst="rect">
            <a:avLst/>
          </a:prstGeom>
          <a:solidFill>
            <a:srgbClr val="F9D57B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96" name="Szövegdoboz 95"/>
          <p:cNvSpPr txBox="1"/>
          <p:nvPr/>
        </p:nvSpPr>
        <p:spPr>
          <a:xfrm>
            <a:off x="1835696" y="1988839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2012</a:t>
            </a:r>
            <a:endParaRPr lang="hu-HU" sz="1100" b="1" dirty="0"/>
          </a:p>
        </p:txBody>
      </p:sp>
      <p:sp>
        <p:nvSpPr>
          <p:cNvPr id="97" name="Szövegdoboz 96"/>
          <p:cNvSpPr txBox="1"/>
          <p:nvPr/>
        </p:nvSpPr>
        <p:spPr>
          <a:xfrm>
            <a:off x="3347864" y="1988839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2012</a:t>
            </a:r>
            <a:endParaRPr lang="hu-HU" sz="1100" b="1" dirty="0"/>
          </a:p>
        </p:txBody>
      </p:sp>
      <p:sp>
        <p:nvSpPr>
          <p:cNvPr id="98" name="Szövegdoboz 97"/>
          <p:cNvSpPr txBox="1"/>
          <p:nvPr/>
        </p:nvSpPr>
        <p:spPr>
          <a:xfrm>
            <a:off x="4860032" y="1988839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2012</a:t>
            </a:r>
            <a:endParaRPr lang="hu-HU" sz="1100" b="1" dirty="0"/>
          </a:p>
        </p:txBody>
      </p:sp>
      <p:sp>
        <p:nvSpPr>
          <p:cNvPr id="99" name="Szövegdoboz 98"/>
          <p:cNvSpPr txBox="1"/>
          <p:nvPr/>
        </p:nvSpPr>
        <p:spPr>
          <a:xfrm>
            <a:off x="4716016" y="2348879"/>
            <a:ext cx="1548856" cy="646331"/>
          </a:xfrm>
          <a:prstGeom prst="rect">
            <a:avLst/>
          </a:prstGeom>
          <a:solidFill>
            <a:srgbClr val="EC9118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100" name="Szövegdoboz 99"/>
          <p:cNvSpPr txBox="1"/>
          <p:nvPr/>
        </p:nvSpPr>
        <p:spPr>
          <a:xfrm>
            <a:off x="6228184" y="2348879"/>
            <a:ext cx="1475801" cy="646331"/>
          </a:xfrm>
          <a:prstGeom prst="rect">
            <a:avLst/>
          </a:prstGeom>
          <a:solidFill>
            <a:srgbClr val="FFCA2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 </a:t>
            </a:r>
          </a:p>
          <a:p>
            <a:pPr algn="ctr"/>
            <a:endParaRPr lang="hu-HU" sz="900" b="1" dirty="0" smtClean="0">
              <a:solidFill>
                <a:schemeClr val="bg1"/>
              </a:solidFill>
            </a:endParaRPr>
          </a:p>
        </p:txBody>
      </p:sp>
      <p:sp>
        <p:nvSpPr>
          <p:cNvPr id="101" name="Szövegdoboz 100"/>
          <p:cNvSpPr txBox="1"/>
          <p:nvPr/>
        </p:nvSpPr>
        <p:spPr>
          <a:xfrm>
            <a:off x="3203848" y="2348879"/>
            <a:ext cx="1512531" cy="646331"/>
          </a:xfrm>
          <a:prstGeom prst="rect">
            <a:avLst/>
          </a:prstGeom>
          <a:solidFill>
            <a:srgbClr val="F9D57B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102" name="Szövegdoboz 101"/>
          <p:cNvSpPr txBox="1"/>
          <p:nvPr/>
        </p:nvSpPr>
        <p:spPr>
          <a:xfrm>
            <a:off x="3347864" y="2492895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2013</a:t>
            </a:r>
            <a:endParaRPr lang="hu-HU" sz="1100" b="1" dirty="0"/>
          </a:p>
        </p:txBody>
      </p:sp>
      <p:sp>
        <p:nvSpPr>
          <p:cNvPr id="103" name="Szövegdoboz 102"/>
          <p:cNvSpPr txBox="1"/>
          <p:nvPr/>
        </p:nvSpPr>
        <p:spPr>
          <a:xfrm>
            <a:off x="4860032" y="2492895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2013</a:t>
            </a:r>
            <a:endParaRPr lang="hu-HU" sz="1100" b="1" dirty="0"/>
          </a:p>
        </p:txBody>
      </p:sp>
      <p:sp>
        <p:nvSpPr>
          <p:cNvPr id="104" name="Szövegdoboz 103"/>
          <p:cNvSpPr txBox="1"/>
          <p:nvPr/>
        </p:nvSpPr>
        <p:spPr>
          <a:xfrm>
            <a:off x="6372200" y="2492895"/>
            <a:ext cx="108012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200" b="1" dirty="0" smtClean="0"/>
              <a:t>2013</a:t>
            </a:r>
            <a:endParaRPr lang="hu-HU" sz="1100" b="1" dirty="0"/>
          </a:p>
        </p:txBody>
      </p:sp>
      <p:sp>
        <p:nvSpPr>
          <p:cNvPr id="106" name="Szövegdoboz 105"/>
          <p:cNvSpPr txBox="1"/>
          <p:nvPr/>
        </p:nvSpPr>
        <p:spPr>
          <a:xfrm>
            <a:off x="7884368" y="1484784"/>
            <a:ext cx="1116995" cy="307777"/>
          </a:xfrm>
          <a:prstGeom prst="rect">
            <a:avLst/>
          </a:prstGeom>
          <a:solidFill>
            <a:srgbClr val="F9D57B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  <a:r>
              <a:rPr lang="hu-HU" sz="1400" b="1" dirty="0" smtClean="0"/>
              <a:t>Tervezés</a:t>
            </a:r>
            <a:endParaRPr lang="hu-HU" sz="900" b="1" dirty="0"/>
          </a:p>
        </p:txBody>
      </p:sp>
      <p:sp>
        <p:nvSpPr>
          <p:cNvPr id="107" name="Szövegdoboz 106"/>
          <p:cNvSpPr txBox="1"/>
          <p:nvPr/>
        </p:nvSpPr>
        <p:spPr>
          <a:xfrm>
            <a:off x="7884368" y="1916832"/>
            <a:ext cx="1152128" cy="307777"/>
          </a:xfrm>
          <a:prstGeom prst="rect">
            <a:avLst/>
          </a:prstGeom>
          <a:solidFill>
            <a:srgbClr val="EC9118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  <a:r>
              <a:rPr lang="hu-HU" sz="1400" b="1" dirty="0" smtClean="0"/>
              <a:t>Végrehajtás</a:t>
            </a:r>
            <a:endParaRPr lang="hu-HU" sz="700" b="1" dirty="0"/>
          </a:p>
        </p:txBody>
      </p:sp>
      <p:sp>
        <p:nvSpPr>
          <p:cNvPr id="108" name="Szövegdoboz 107"/>
          <p:cNvSpPr txBox="1"/>
          <p:nvPr/>
        </p:nvSpPr>
        <p:spPr>
          <a:xfrm>
            <a:off x="7884368" y="2348880"/>
            <a:ext cx="1152128" cy="307777"/>
          </a:xfrm>
          <a:prstGeom prst="rect">
            <a:avLst/>
          </a:prstGeom>
          <a:solidFill>
            <a:srgbClr val="FFCA2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900" b="1" dirty="0" smtClean="0">
                <a:solidFill>
                  <a:schemeClr val="bg1"/>
                </a:solidFill>
              </a:rPr>
              <a:t> </a:t>
            </a:r>
            <a:r>
              <a:rPr lang="hu-HU" sz="1400" b="1" dirty="0" smtClean="0"/>
              <a:t>Monitoring</a:t>
            </a:r>
            <a:endParaRPr lang="hu-HU" sz="900" b="1" dirty="0" smtClean="0"/>
          </a:p>
        </p:txBody>
      </p:sp>
      <p:sp>
        <p:nvSpPr>
          <p:cNvPr id="110" name="Szövegdoboz 109"/>
          <p:cNvSpPr txBox="1"/>
          <p:nvPr/>
        </p:nvSpPr>
        <p:spPr>
          <a:xfrm>
            <a:off x="755576" y="908720"/>
            <a:ext cx="936104" cy="253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050" b="1" dirty="0" smtClean="0"/>
              <a:t>2010</a:t>
            </a:r>
            <a:endParaRPr lang="hu-HU" sz="900" b="1" dirty="0"/>
          </a:p>
        </p:txBody>
      </p:sp>
      <p:sp>
        <p:nvSpPr>
          <p:cNvPr id="111" name="Szövegdoboz 110"/>
          <p:cNvSpPr txBox="1"/>
          <p:nvPr/>
        </p:nvSpPr>
        <p:spPr>
          <a:xfrm>
            <a:off x="2051720" y="908720"/>
            <a:ext cx="936104" cy="253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050" b="1" dirty="0" smtClean="0"/>
              <a:t>2011</a:t>
            </a:r>
            <a:endParaRPr lang="hu-HU" sz="900" b="1" dirty="0"/>
          </a:p>
        </p:txBody>
      </p:sp>
      <p:sp>
        <p:nvSpPr>
          <p:cNvPr id="112" name="Szövegdoboz 111"/>
          <p:cNvSpPr txBox="1"/>
          <p:nvPr/>
        </p:nvSpPr>
        <p:spPr>
          <a:xfrm>
            <a:off x="3491880" y="908720"/>
            <a:ext cx="936104" cy="253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050" b="1" dirty="0" smtClean="0"/>
              <a:t>2012</a:t>
            </a:r>
            <a:endParaRPr lang="hu-HU" sz="900" b="1" dirty="0"/>
          </a:p>
        </p:txBody>
      </p:sp>
      <p:sp>
        <p:nvSpPr>
          <p:cNvPr id="113" name="Szövegdoboz 112"/>
          <p:cNvSpPr txBox="1"/>
          <p:nvPr/>
        </p:nvSpPr>
        <p:spPr>
          <a:xfrm>
            <a:off x="6516216" y="908720"/>
            <a:ext cx="936104" cy="253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050" b="1" dirty="0" smtClean="0"/>
              <a:t>2014</a:t>
            </a:r>
            <a:endParaRPr lang="hu-HU" sz="900" b="1" dirty="0"/>
          </a:p>
        </p:txBody>
      </p:sp>
      <p:sp>
        <p:nvSpPr>
          <p:cNvPr id="114" name="Szövegdoboz 113"/>
          <p:cNvSpPr txBox="1"/>
          <p:nvPr/>
        </p:nvSpPr>
        <p:spPr>
          <a:xfrm>
            <a:off x="5076056" y="908720"/>
            <a:ext cx="936104" cy="2539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050" b="1" dirty="0" smtClean="0"/>
              <a:t>2013</a:t>
            </a:r>
            <a:endParaRPr lang="hu-HU" sz="900" b="1" dirty="0"/>
          </a:p>
        </p:txBody>
      </p:sp>
      <p:sp>
        <p:nvSpPr>
          <p:cNvPr id="66" name="Szövegdoboz 5"/>
          <p:cNvSpPr txBox="1">
            <a:spLocks noChangeArrowheads="1"/>
          </p:cNvSpPr>
          <p:nvPr/>
        </p:nvSpPr>
        <p:spPr bwMode="auto">
          <a:xfrm>
            <a:off x="7100167" y="5321360"/>
            <a:ext cx="2051720" cy="830997"/>
          </a:xfrm>
          <a:prstGeom prst="rect">
            <a:avLst/>
          </a:prstGeom>
          <a:noFill/>
          <a:ln w="25400"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u-HU" sz="1600" dirty="0">
                <a:solidFill>
                  <a:srgbClr val="003399"/>
                </a:solidFill>
                <a:latin typeface="+mn-lt"/>
              </a:rPr>
              <a:t> Az aktuális és a következő év kiadási plafonja rögzített</a:t>
            </a:r>
          </a:p>
        </p:txBody>
      </p:sp>
    </p:spTree>
    <p:extLst>
      <p:ext uri="{BB962C8B-B14F-4D97-AF65-F5344CB8AC3E}">
        <p14:creationId xmlns:p14="http://schemas.microsoft.com/office/powerpoint/2010/main" val="287942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1259632" y="260648"/>
            <a:ext cx="734481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ts val="3000"/>
              </a:lnSpc>
              <a:defRPr/>
            </a:pPr>
            <a:r>
              <a:rPr lang="hu-HU" sz="3200" b="1" cap="all" dirty="0" smtClean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Pénzügyi fenntarthatóság</a:t>
            </a:r>
            <a:endParaRPr lang="en-US" sz="3200" b="1" cap="all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3029D-7C24-4913-9BE1-796F0B75C852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11" name="Kép 1" descr="Logo_magy_CMY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églalap 17"/>
          <p:cNvSpPr/>
          <p:nvPr/>
        </p:nvSpPr>
        <p:spPr>
          <a:xfrm>
            <a:off x="6012160" y="1556792"/>
            <a:ext cx="2984444" cy="65563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hu-HU" sz="3200" dirty="0">
              <a:latin typeface="Cambria" pitchFamily="18" charset="0"/>
            </a:endParaRPr>
          </a:p>
        </p:txBody>
      </p: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0" y="1772816"/>
            <a:ext cx="77152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hu-HU" sz="2800" dirty="0" smtClean="0">
                <a:solidFill>
                  <a:srgbClr val="1D459F"/>
                </a:solidFill>
                <a:latin typeface="Calibri"/>
              </a:rPr>
              <a:t>Új döntések</a:t>
            </a:r>
            <a:r>
              <a:rPr lang="en-US" sz="2800" dirty="0" smtClean="0">
                <a:solidFill>
                  <a:srgbClr val="1D459F"/>
                </a:solidFill>
                <a:latin typeface="Calibri"/>
              </a:rPr>
              <a:t>: </a:t>
            </a:r>
            <a:r>
              <a:rPr lang="hu-HU" sz="2800" dirty="0" smtClean="0">
                <a:solidFill>
                  <a:srgbClr val="1D459F"/>
                </a:solidFill>
                <a:latin typeface="Calibri"/>
              </a:rPr>
              <a:t>a szociális vagy a fiskális költségvetési kiadások csak más kiadások kárára lehet megváltoztatni →→ </a:t>
            </a:r>
            <a:r>
              <a:rPr lang="hu-HU" sz="2800" i="1" dirty="0" smtClean="0">
                <a:solidFill>
                  <a:srgbClr val="1D459F"/>
                </a:solidFill>
                <a:latin typeface="Calibri"/>
              </a:rPr>
              <a:t>Fék</a:t>
            </a:r>
            <a:endParaRPr lang="en-US" sz="2800" i="1" dirty="0">
              <a:solidFill>
                <a:srgbClr val="1D459F"/>
              </a:solidFill>
              <a:latin typeface="Calibri"/>
            </a:endParaRPr>
          </a:p>
          <a:p>
            <a:pPr marL="914400" lvl="1" indent="-457200">
              <a:buFont typeface="Wingdings" pitchFamily="2" charset="2"/>
              <a:buChar char="Ø"/>
              <a:defRPr/>
            </a:pPr>
            <a:endParaRPr lang="hu-HU" sz="2800" dirty="0" smtClean="0">
              <a:solidFill>
                <a:srgbClr val="1D459F"/>
              </a:solidFill>
              <a:latin typeface="Calibri"/>
            </a:endParaRPr>
          </a:p>
          <a:p>
            <a:pPr marL="914400" lvl="1" indent="-457200">
              <a:buFont typeface="Wingdings" pitchFamily="2" charset="2"/>
              <a:buChar char="Ø"/>
              <a:defRPr/>
            </a:pPr>
            <a:r>
              <a:rPr lang="hu-HU" sz="2800" dirty="0" smtClean="0">
                <a:solidFill>
                  <a:srgbClr val="1D459F"/>
                </a:solidFill>
                <a:latin typeface="Calibri"/>
              </a:rPr>
              <a:t>Ennek hatását az Összes éves költségvetési kiadással kell mérni</a:t>
            </a:r>
            <a:endParaRPr lang="en-US" sz="2800" dirty="0">
              <a:solidFill>
                <a:srgbClr val="1D459F"/>
              </a:solidFill>
              <a:latin typeface="Calibri"/>
            </a:endParaRPr>
          </a:p>
          <a:p>
            <a:pPr marL="914400" lvl="1" indent="-457200">
              <a:buFont typeface="Wingdings" pitchFamily="2" charset="2"/>
              <a:buChar char="Ø"/>
              <a:defRPr/>
            </a:pPr>
            <a:r>
              <a:rPr lang="hu-HU" sz="2800" dirty="0" smtClean="0">
                <a:solidFill>
                  <a:srgbClr val="1D459F"/>
                </a:solidFill>
                <a:latin typeface="Calibri"/>
              </a:rPr>
              <a:t>Ez egy garancia arra, hogy az Önkormányzat ne terhelhesse további szociális vagy fiskális kiadásokkal a közösségi költségvetést</a:t>
            </a:r>
            <a:endParaRPr lang="en-US" sz="2800" dirty="0">
              <a:solidFill>
                <a:srgbClr val="1D459F"/>
              </a:solidFill>
              <a:latin typeface="Calibri"/>
            </a:endParaRPr>
          </a:p>
          <a:p>
            <a:pPr>
              <a:defRPr/>
            </a:pPr>
            <a:endParaRPr lang="en-US" sz="2800" dirty="0">
              <a:solidFill>
                <a:srgbClr val="1D459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420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1403648" y="260648"/>
            <a:ext cx="6696744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ts val="3000"/>
              </a:lnSpc>
              <a:defRPr/>
            </a:pPr>
            <a:r>
              <a:rPr lang="hu-HU" sz="3200" b="1" cap="all" dirty="0" smtClean="0">
                <a:solidFill>
                  <a:srgbClr val="92D050"/>
                </a:solidFill>
                <a:latin typeface="+mj-lt"/>
                <a:ea typeface="+mj-ea"/>
                <a:cs typeface="+mj-cs"/>
              </a:rPr>
              <a:t>Programokhoz köthető kiadások és helyettesíthetőségi, rugalmassági rendszer</a:t>
            </a:r>
            <a:endParaRPr lang="en-US" sz="3200" b="1" cap="all" dirty="0">
              <a:solidFill>
                <a:srgbClr val="92D05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3029D-7C24-4913-9BE1-796F0B75C852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11" name="Kép 1" descr="Logo_magy_CMYK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10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2768" y="1508754"/>
            <a:ext cx="5532363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Szövegdoboz 37"/>
          <p:cNvSpPr txBox="1"/>
          <p:nvPr/>
        </p:nvSpPr>
        <p:spPr>
          <a:xfrm>
            <a:off x="971599" y="3392521"/>
            <a:ext cx="853464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Akció 3</a:t>
            </a:r>
            <a:endParaRPr lang="hu-HU" sz="1400" b="1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971599" y="3049215"/>
            <a:ext cx="853463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Akció 2</a:t>
            </a:r>
            <a:endParaRPr lang="hu-HU" sz="1400" b="1" dirty="0"/>
          </a:p>
        </p:txBody>
      </p:sp>
      <p:sp>
        <p:nvSpPr>
          <p:cNvPr id="40" name="Szövegdoboz 39"/>
          <p:cNvSpPr txBox="1"/>
          <p:nvPr/>
        </p:nvSpPr>
        <p:spPr>
          <a:xfrm>
            <a:off x="960967" y="5094915"/>
            <a:ext cx="86409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Akció n.</a:t>
            </a:r>
            <a:endParaRPr lang="hu-HU" sz="1400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971599" y="2638292"/>
            <a:ext cx="853463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Akció 1</a:t>
            </a:r>
            <a:endParaRPr lang="hu-HU" sz="1400" b="1" dirty="0"/>
          </a:p>
        </p:txBody>
      </p:sp>
      <p:sp>
        <p:nvSpPr>
          <p:cNvPr id="42" name="Szövegdoboz 41"/>
          <p:cNvSpPr txBox="1"/>
          <p:nvPr/>
        </p:nvSpPr>
        <p:spPr>
          <a:xfrm>
            <a:off x="2123728" y="2132856"/>
            <a:ext cx="709447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i="1" dirty="0" smtClean="0"/>
              <a:t>Személyi</a:t>
            </a:r>
            <a:endParaRPr lang="hu-HU" sz="1100" i="1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3905483" y="1916832"/>
            <a:ext cx="882541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Kiadások 3</a:t>
            </a:r>
            <a:endParaRPr lang="hu-HU" sz="1100" b="1" dirty="0"/>
          </a:p>
        </p:txBody>
      </p:sp>
      <p:sp>
        <p:nvSpPr>
          <p:cNvPr id="44" name="Szövegdoboz 43"/>
          <p:cNvSpPr txBox="1"/>
          <p:nvPr/>
        </p:nvSpPr>
        <p:spPr>
          <a:xfrm>
            <a:off x="2915816" y="1916832"/>
            <a:ext cx="936104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Kiadások 2</a:t>
            </a:r>
            <a:endParaRPr lang="hu-HU" sz="1050" b="1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4788024" y="1916832"/>
            <a:ext cx="864008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Kiadások 4</a:t>
            </a:r>
            <a:endParaRPr lang="hu-HU" sz="1100" b="1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3408329" y="2509072"/>
            <a:ext cx="172114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CC3399"/>
                </a:solidFill>
              </a:rPr>
              <a:t>RUGALMASSÁG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szimmetrikus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47" name="Szövegdoboz 46"/>
          <p:cNvSpPr txBox="1"/>
          <p:nvPr/>
        </p:nvSpPr>
        <p:spPr>
          <a:xfrm>
            <a:off x="931760" y="1872819"/>
            <a:ext cx="941613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Program</a:t>
            </a:r>
          </a:p>
          <a:p>
            <a:r>
              <a:rPr lang="hu-HU" sz="1400" dirty="0" smtClean="0"/>
              <a:t>   </a:t>
            </a:r>
            <a:endParaRPr lang="hu-HU" sz="1400" dirty="0"/>
          </a:p>
        </p:txBody>
      </p:sp>
      <p:sp>
        <p:nvSpPr>
          <p:cNvPr id="48" name="Szövegdoboz 47"/>
          <p:cNvSpPr txBox="1"/>
          <p:nvPr/>
        </p:nvSpPr>
        <p:spPr>
          <a:xfrm>
            <a:off x="2051720" y="1916832"/>
            <a:ext cx="864096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 Kiadások 1</a:t>
            </a:r>
            <a:endParaRPr lang="hu-HU" sz="1100" b="1" dirty="0"/>
          </a:p>
        </p:txBody>
      </p:sp>
      <p:sp>
        <p:nvSpPr>
          <p:cNvPr id="49" name="Szövegdoboz 48"/>
          <p:cNvSpPr txBox="1"/>
          <p:nvPr/>
        </p:nvSpPr>
        <p:spPr>
          <a:xfrm>
            <a:off x="3408329" y="4419439"/>
            <a:ext cx="172114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CC3399"/>
                </a:solidFill>
              </a:rPr>
              <a:t>RUGALMASSÁG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aszimmetrikus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53" name="Szövegdoboz 52"/>
          <p:cNvSpPr txBox="1"/>
          <p:nvPr/>
        </p:nvSpPr>
        <p:spPr>
          <a:xfrm>
            <a:off x="5178202" y="5581624"/>
            <a:ext cx="802667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Hitelek</a:t>
            </a:r>
            <a:endParaRPr lang="hu-HU" sz="1400" dirty="0"/>
          </a:p>
        </p:txBody>
      </p:sp>
      <p:sp>
        <p:nvSpPr>
          <p:cNvPr id="54" name="Szövegdoboz 53"/>
          <p:cNvSpPr txBox="1"/>
          <p:nvPr/>
        </p:nvSpPr>
        <p:spPr>
          <a:xfrm>
            <a:off x="2267744" y="5877272"/>
            <a:ext cx="1857305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CC3399"/>
                </a:solidFill>
              </a:rPr>
              <a:t>ÁTFOGÓ FEJEZET</a:t>
            </a:r>
          </a:p>
        </p:txBody>
      </p:sp>
      <p:sp>
        <p:nvSpPr>
          <p:cNvPr id="55" name="Szövegdoboz 54"/>
          <p:cNvSpPr txBox="1"/>
          <p:nvPr/>
        </p:nvSpPr>
        <p:spPr>
          <a:xfrm rot="16200000">
            <a:off x="-1526187" y="3415779"/>
            <a:ext cx="3823702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 felhasználás jogcíme (akció) szerinti csoportosítás</a:t>
            </a:r>
            <a:endParaRPr lang="hu-HU" sz="1400" b="1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2123728" y="1457761"/>
            <a:ext cx="3529679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u-HU" sz="1400" b="1" dirty="0" smtClean="0"/>
              <a:t>A kiadás jellege szerinti csoportosítás</a:t>
            </a:r>
            <a:endParaRPr lang="hu-HU" sz="1400" b="1" dirty="0"/>
          </a:p>
        </p:txBody>
      </p:sp>
      <p:sp>
        <p:nvSpPr>
          <p:cNvPr id="57" name="Szövegdoboz 16"/>
          <p:cNvSpPr txBox="1">
            <a:spLocks noChangeArrowheads="1"/>
          </p:cNvSpPr>
          <p:nvPr/>
        </p:nvSpPr>
        <p:spPr bwMode="auto">
          <a:xfrm>
            <a:off x="5868144" y="1988840"/>
            <a:ext cx="3131840" cy="3170099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>
              <a:buFont typeface="Arial" charset="0"/>
              <a:buChar char="•"/>
              <a:defRPr/>
            </a:pPr>
            <a:r>
              <a:rPr lang="hu-HU" sz="2000" dirty="0" smtClean="0">
                <a:solidFill>
                  <a:srgbClr val="1D459F"/>
                </a:solidFill>
                <a:latin typeface="Calibri"/>
                <a:cs typeface="+mn-cs"/>
              </a:rPr>
              <a:t>A költségek programon belüli mozgatása rugalmas</a:t>
            </a:r>
            <a:endParaRPr lang="hu-HU" sz="2000" dirty="0">
              <a:solidFill>
                <a:srgbClr val="1D459F"/>
              </a:solidFill>
              <a:latin typeface="Calibri"/>
              <a:cs typeface="+mn-cs"/>
            </a:endParaRPr>
          </a:p>
          <a:p>
            <a:pPr marL="342900" indent="-342900">
              <a:buFont typeface="Arial" charset="0"/>
              <a:buChar char="•"/>
              <a:defRPr/>
            </a:pPr>
            <a:r>
              <a:rPr lang="hu-HU" sz="2000" dirty="0" smtClean="0">
                <a:solidFill>
                  <a:srgbClr val="1D459F"/>
                </a:solidFill>
                <a:latin typeface="Calibri"/>
                <a:cs typeface="+mn-cs"/>
              </a:rPr>
              <a:t>A személy költségek mértéke programon belül kötött az arányuk és rugalmatlanságuk miatt </a:t>
            </a:r>
            <a:r>
              <a:rPr lang="hu-HU" sz="2000" dirty="0">
                <a:solidFill>
                  <a:srgbClr val="1D459F"/>
                </a:solidFill>
                <a:latin typeface="Calibri"/>
                <a:cs typeface="+mn-cs"/>
              </a:rPr>
              <a:t>– </a:t>
            </a:r>
            <a:r>
              <a:rPr lang="hu-HU" sz="2000" dirty="0" smtClean="0">
                <a:solidFill>
                  <a:srgbClr val="1D459F"/>
                </a:solidFill>
                <a:latin typeface="Calibri"/>
                <a:cs typeface="+mn-cs"/>
              </a:rPr>
              <a:t>az alkalmazottak számát a minisztérium határozza meg</a:t>
            </a:r>
            <a:endParaRPr lang="hu-HU" sz="2000" dirty="0">
              <a:solidFill>
                <a:srgbClr val="1D459F"/>
              </a:solidFill>
              <a:latin typeface="Calibri"/>
              <a:cs typeface="+mn-cs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2843808" y="2132856"/>
            <a:ext cx="1008112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i="1" dirty="0" smtClean="0"/>
              <a:t>Működtetés</a:t>
            </a:r>
            <a:endParaRPr lang="hu-HU" sz="1100" i="1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3923928" y="2132856"/>
            <a:ext cx="864096" cy="261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100" i="1" dirty="0" smtClean="0"/>
              <a:t>Beruházás</a:t>
            </a:r>
            <a:endParaRPr lang="hu-HU" sz="1100" i="1" dirty="0"/>
          </a:p>
        </p:txBody>
      </p:sp>
      <p:sp>
        <p:nvSpPr>
          <p:cNvPr id="32" name="Szövegdoboz 31"/>
          <p:cNvSpPr txBox="1"/>
          <p:nvPr/>
        </p:nvSpPr>
        <p:spPr>
          <a:xfrm>
            <a:off x="4716016" y="2132856"/>
            <a:ext cx="936104" cy="2539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050" i="1" dirty="0" smtClean="0"/>
              <a:t>Támogatások</a:t>
            </a:r>
            <a:endParaRPr lang="hu-HU" sz="1050" i="1" dirty="0"/>
          </a:p>
        </p:txBody>
      </p:sp>
      <p:cxnSp>
        <p:nvCxnSpPr>
          <p:cNvPr id="34" name="Egyenes összekötő 33"/>
          <p:cNvCxnSpPr/>
          <p:nvPr/>
        </p:nvCxnSpPr>
        <p:spPr>
          <a:xfrm>
            <a:off x="2123728" y="1844824"/>
            <a:ext cx="0" cy="3672408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98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2D92F5-9368-4CA1-9EB7-A2C4FD04E57E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35719" y="750094"/>
            <a:ext cx="1143000" cy="1214438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1250157" y="750094"/>
            <a:ext cx="1143000" cy="1214437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43000" y="6715125"/>
            <a:ext cx="8001000" cy="1428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9" name="Obrázok 3" descr="MAFIS_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5908014"/>
            <a:ext cx="2000264" cy="949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 txBox="1">
            <a:spLocks/>
          </p:cNvSpPr>
          <p:nvPr/>
        </p:nvSpPr>
        <p:spPr>
          <a:xfrm>
            <a:off x="1763688" y="0"/>
            <a:ext cx="6192688" cy="23488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hu-HU" sz="4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hu-HU" sz="4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8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7C257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lang="hu-HU" sz="4800" b="1" cap="all" dirty="0" smtClean="0">
                <a:solidFill>
                  <a:srgbClr val="00B0F0"/>
                </a:solidFill>
                <a:latin typeface="Cambria" pitchFamily="18" charset="0"/>
              </a:rPr>
              <a:t>Köszönöm a figyelmet!</a:t>
            </a:r>
            <a:r>
              <a:rPr kumimoji="0" lang="hu-HU" sz="4800" b="1" i="0" u="none" strike="noStrike" kern="1200" cap="small" spc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800" b="1" i="0" u="none" strike="noStrike" kern="1200" cap="small" spc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endParaRPr kumimoji="0" lang="en-US" sz="4400" b="0" i="0" u="none" strike="noStrike" kern="1200" cap="small" spc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ambri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179512" y="3356992"/>
            <a:ext cx="6336704" cy="2585323"/>
          </a:xfrm>
          <a:prstGeom prst="rect">
            <a:avLst/>
          </a:prstGeom>
          <a:solidFill>
            <a:schemeClr val="bg1">
              <a:lumMod val="95000"/>
            </a:schemeClr>
          </a:solidFill>
          <a:ln w="2222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b="1" dirty="0" smtClean="0"/>
              <a:t>Dr. Kovács Róbert</a:t>
            </a:r>
          </a:p>
          <a:p>
            <a:r>
              <a:rPr lang="hu-HU" b="1" dirty="0" smtClean="0"/>
              <a:t>Helyi Obszervatórium (LRMI np. Kft.)</a:t>
            </a:r>
          </a:p>
          <a:p>
            <a:r>
              <a:rPr lang="hu-HU" dirty="0" smtClean="0">
                <a:hlinkClick r:id="rId4"/>
              </a:rPr>
              <a:t>Robert.kovacs@localmonotoring.eu</a:t>
            </a:r>
            <a:endParaRPr lang="hu-HU" dirty="0" smtClean="0"/>
          </a:p>
          <a:p>
            <a:r>
              <a:rPr lang="hu-HU" b="1" i="1" dirty="0" smtClean="0"/>
              <a:t>Labanc </a:t>
            </a:r>
            <a:r>
              <a:rPr lang="hu-HU" b="1" i="1" dirty="0"/>
              <a:t>u. 53/B „A” </a:t>
            </a:r>
            <a:r>
              <a:rPr lang="hu-HU" b="1" i="1" dirty="0" smtClean="0"/>
              <a:t>ép. </a:t>
            </a:r>
            <a:r>
              <a:rPr lang="hu-HU" b="1" i="1" dirty="0"/>
              <a:t>203. Budapest H-1021</a:t>
            </a:r>
            <a:endParaRPr lang="hu-HU" dirty="0"/>
          </a:p>
          <a:p>
            <a:r>
              <a:rPr lang="hu-HU" b="1" i="1" dirty="0" smtClean="0"/>
              <a:t>Pf</a:t>
            </a:r>
            <a:r>
              <a:rPr lang="hu-HU" b="1" i="1" dirty="0"/>
              <a:t> </a:t>
            </a:r>
            <a:r>
              <a:rPr lang="hu-HU" b="1" i="1" dirty="0" smtClean="0"/>
              <a:t>581 </a:t>
            </a:r>
            <a:r>
              <a:rPr lang="hu-HU" b="1" i="1" dirty="0"/>
              <a:t>H-1539</a:t>
            </a:r>
            <a:endParaRPr lang="hu-HU" dirty="0"/>
          </a:p>
          <a:p>
            <a:r>
              <a:rPr lang="hu-HU" b="1" i="1" dirty="0"/>
              <a:t>T/F: + 36 (1) </a:t>
            </a:r>
            <a:r>
              <a:rPr lang="hu-HU" b="1" dirty="0"/>
              <a:t>631-4538</a:t>
            </a:r>
            <a:endParaRPr lang="hu-HU" dirty="0"/>
          </a:p>
          <a:p>
            <a:r>
              <a:rPr lang="hu-HU" b="1" i="1" dirty="0"/>
              <a:t>M: +36 (30) 450-9511</a:t>
            </a:r>
            <a:endParaRPr lang="hu-HU" dirty="0"/>
          </a:p>
          <a:p>
            <a:r>
              <a:rPr lang="hu-HU" b="1" i="1" dirty="0"/>
              <a:t>web: </a:t>
            </a:r>
            <a:r>
              <a:rPr lang="hu-HU" u="sng" dirty="0">
                <a:hlinkClick r:id="rId5"/>
              </a:rPr>
              <a:t>www.localmonitoring.eu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2398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123728" y="332656"/>
            <a:ext cx="5328592" cy="785813"/>
          </a:xfrm>
        </p:spPr>
        <p:txBody>
          <a:bodyPr>
            <a:normAutofit fontScale="90000"/>
          </a:bodyPr>
          <a:lstStyle/>
          <a:p>
            <a:pPr algn="l"/>
            <a:r>
              <a:rPr lang="hu-HU" sz="4000" b="1" cap="all" dirty="0" smtClean="0">
                <a:solidFill>
                  <a:srgbClr val="EF9167"/>
                </a:solidFill>
              </a:rPr>
              <a:t>Programköltségvetés Magyarországon I.</a:t>
            </a:r>
            <a:endParaRPr lang="en-US" sz="40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-18255" y="1484784"/>
            <a:ext cx="9162255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Tx/>
              <a:buChar char="-"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1990-es évek második fele: USAID - Városkutatás Programköltségvetés-tréning </a:t>
            </a:r>
          </a:p>
          <a:p>
            <a:pPr eaLnBrk="1" hangingPunct="1"/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	→</a:t>
            </a:r>
            <a:r>
              <a:rPr lang="hu-HU" sz="2600" dirty="0">
                <a:solidFill>
                  <a:srgbClr val="1D459F"/>
                </a:solidFill>
                <a:latin typeface="+mn-lt"/>
              </a:rPr>
              <a:t>Célközönség: </a:t>
            </a:r>
            <a:r>
              <a:rPr lang="hu-HU" sz="2600" i="1" dirty="0">
                <a:solidFill>
                  <a:srgbClr val="1D459F"/>
                </a:solidFill>
                <a:latin typeface="+mn-lt"/>
              </a:rPr>
              <a:t>Pénzügyi vezetők</a:t>
            </a:r>
          </a:p>
          <a:p>
            <a:pPr eaLnBrk="1" hangingPunct="1"/>
            <a:r>
              <a:rPr lang="hu-HU" sz="2600" dirty="0">
                <a:solidFill>
                  <a:srgbClr val="1D459F"/>
                </a:solidFill>
                <a:latin typeface="+mn-lt"/>
              </a:rPr>
              <a:t>	</a:t>
            </a:r>
            <a:r>
              <a:rPr lang="hu-HU" sz="2600" dirty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</a:t>
            </a:r>
            <a:r>
              <a:rPr lang="hu-HU" sz="2600" dirty="0">
                <a:solidFill>
                  <a:srgbClr val="1D459F"/>
                </a:solidFill>
                <a:latin typeface="+mn-lt"/>
              </a:rPr>
              <a:t>Fókusz: </a:t>
            </a:r>
            <a:r>
              <a:rPr lang="hu-HU" sz="2600" i="1" dirty="0">
                <a:solidFill>
                  <a:srgbClr val="1D459F"/>
                </a:solidFill>
                <a:latin typeface="+mn-lt"/>
              </a:rPr>
              <a:t>Pénzügyi menedzsment</a:t>
            </a:r>
          </a:p>
          <a:p>
            <a:pPr eaLnBrk="1" hangingPunct="1"/>
            <a:r>
              <a:rPr lang="hu-HU" sz="2600" dirty="0">
                <a:solidFill>
                  <a:srgbClr val="1D459F"/>
                </a:solidFill>
                <a:latin typeface="+mn-lt"/>
              </a:rPr>
              <a:t>	</a:t>
            </a:r>
            <a:r>
              <a:rPr lang="hu-HU" sz="2600" dirty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Eredmény: </a:t>
            </a:r>
            <a:r>
              <a:rPr lang="hu-HU" sz="2600" i="1" dirty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Szolnok megyei jogú </a:t>
            </a:r>
            <a:r>
              <a:rPr lang="hu-HU" sz="2600" i="1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város</a:t>
            </a:r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</a:pPr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marL="457200" indent="-457200" eaLnBrk="1" hangingPunct="1">
              <a:buFontTx/>
              <a:buChar char="-"/>
            </a:pP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2014 </a:t>
            </a:r>
            <a:r>
              <a:rPr lang="hu-HU" sz="2600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 Kötelezően bevezetve Szerbia, Szlovákia … Franciaország, Európai Unió költségvetése </a:t>
            </a:r>
            <a:r>
              <a:rPr lang="hu-HU" sz="2600" dirty="0" err="1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MAFIS-projekt</a:t>
            </a:r>
            <a:endParaRPr lang="hu-HU" sz="2600" dirty="0" smtClean="0">
              <a:solidFill>
                <a:srgbClr val="1D459F"/>
              </a:solidFill>
              <a:latin typeface="+mn-lt"/>
              <a:sym typeface="Wingdings" panose="05000000000000000000" pitchFamily="2" charset="2"/>
            </a:endParaRPr>
          </a:p>
          <a:p>
            <a:pPr eaLnBrk="1" hangingPunct="1"/>
            <a:r>
              <a:rPr lang="hu-HU" sz="2600" dirty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	</a:t>
            </a:r>
            <a:r>
              <a:rPr lang="hu-HU" sz="2600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 Célközönség: (Helyi) politikusok</a:t>
            </a:r>
          </a:p>
          <a:p>
            <a:pPr eaLnBrk="1" hangingPunct="1"/>
            <a:r>
              <a:rPr lang="hu-HU" sz="2600" dirty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	</a:t>
            </a:r>
            <a:r>
              <a:rPr lang="hu-HU" sz="2600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 Fókusz: Stratégiai tervezés, kommunikáció</a:t>
            </a:r>
          </a:p>
          <a:p>
            <a:pPr eaLnBrk="1" hangingPunct="1"/>
            <a:r>
              <a:rPr lang="hu-HU" sz="2600" dirty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	</a:t>
            </a:r>
            <a:r>
              <a:rPr lang="hu-HU" sz="2600" dirty="0" smtClean="0">
                <a:solidFill>
                  <a:srgbClr val="1D459F"/>
                </a:solidFill>
                <a:latin typeface="+mn-lt"/>
                <a:sym typeface="Wingdings" panose="05000000000000000000" pitchFamily="2" charset="2"/>
              </a:rPr>
              <a:t> Eredmény: …</a:t>
            </a:r>
            <a:endParaRPr lang="hu-HU" sz="2600" dirty="0" smtClean="0">
              <a:solidFill>
                <a:srgbClr val="1D459F"/>
              </a:solidFill>
              <a:latin typeface="+mn-lt"/>
            </a:endParaRPr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8264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771800" y="332656"/>
            <a:ext cx="3351287" cy="785813"/>
          </a:xfrm>
        </p:spPr>
        <p:txBody>
          <a:bodyPr>
            <a:normAutofit fontScale="90000"/>
          </a:bodyPr>
          <a:lstStyle/>
          <a:p>
            <a:pPr algn="l"/>
            <a:r>
              <a:rPr lang="hu-HU" sz="4000" b="1" cap="all" dirty="0" smtClean="0">
                <a:solidFill>
                  <a:srgbClr val="EF9167"/>
                </a:solidFill>
              </a:rPr>
              <a:t>A KÖZSZEKTOR…</a:t>
            </a:r>
            <a:endParaRPr lang="en-US" sz="4000" b="1" cap="all" dirty="0" smtClean="0">
              <a:solidFill>
                <a:srgbClr val="EF9167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E0AC9D-09DF-44CB-8616-3AAB62ABF06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1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70" name="TextBox 5"/>
          <p:cNvSpPr txBox="1">
            <a:spLocks noChangeArrowheads="1"/>
          </p:cNvSpPr>
          <p:nvPr/>
        </p:nvSpPr>
        <p:spPr bwMode="auto">
          <a:xfrm>
            <a:off x="0" y="1484784"/>
            <a:ext cx="8676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600" dirty="0" smtClean="0">
                <a:solidFill>
                  <a:srgbClr val="1D459F"/>
                </a:solidFill>
                <a:latin typeface="+mn-lt"/>
              </a:rPr>
              <a:t>…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AMIT MAGÁN VÁLLALATKÉNT IRÁNYÍTANAK</a:t>
            </a:r>
            <a:endParaRPr lang="en-US" sz="2600" dirty="0">
              <a:solidFill>
                <a:srgbClr val="1D459F"/>
              </a:solidFill>
              <a:latin typeface="+mn-lt"/>
            </a:endParaRPr>
          </a:p>
          <a:p>
            <a:pPr eaLnBrk="1" hangingPunct="1"/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endParaRPr lang="en-US" sz="2600" dirty="0">
              <a:solidFill>
                <a:srgbClr val="1D459F"/>
              </a:solidFill>
              <a:latin typeface="+mn-lt"/>
            </a:endParaRPr>
          </a:p>
          <a:p>
            <a:pPr eaLnBrk="1" hangingPunct="1"/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Néhány országban úgy irányítják a közszektort, hogy a magánszektor elveit és módszereit alkalmazzák</a:t>
            </a:r>
            <a:r>
              <a:rPr lang="en-US" sz="2600" dirty="0" smtClean="0">
                <a:solidFill>
                  <a:srgbClr val="1D459F"/>
                </a:solidFill>
                <a:latin typeface="+mn-lt"/>
              </a:rPr>
              <a:t>, </a:t>
            </a:r>
            <a:r>
              <a:rPr lang="hu-HU" sz="2600" dirty="0" smtClean="0">
                <a:solidFill>
                  <a:srgbClr val="1D459F"/>
                </a:solidFill>
                <a:latin typeface="+mn-lt"/>
              </a:rPr>
              <a:t>miközben a két szektor végső célja eltérő</a:t>
            </a:r>
          </a:p>
          <a:p>
            <a:pPr eaLnBrk="1" hangingPunct="1"/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endParaRPr lang="hu-HU" sz="2600" dirty="0" smtClean="0">
              <a:solidFill>
                <a:srgbClr val="1D459F"/>
              </a:solidFill>
              <a:latin typeface="+mn-lt"/>
            </a:endParaRPr>
          </a:p>
          <a:p>
            <a:pPr eaLnBrk="1" hangingPunct="1"/>
            <a:r>
              <a:rPr lang="hu-HU" sz="2600" b="1" i="1" dirty="0" smtClean="0">
                <a:solidFill>
                  <a:srgbClr val="FF0000"/>
                </a:solidFill>
                <a:latin typeface="+mn-lt"/>
              </a:rPr>
              <a:t>A közszektor közgazdasági értelme a piaci kudarcok kezelése</a:t>
            </a:r>
            <a:endParaRPr lang="en-US" sz="2600" b="1" i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4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23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Autofit/>
          </a:bodyPr>
          <a:lstStyle/>
          <a:p>
            <a:r>
              <a:rPr lang="hu-HU" sz="4000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a közszektor</a:t>
            </a:r>
            <a:br>
              <a:rPr lang="hu-HU" sz="4000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</a:br>
            <a:r>
              <a:rPr lang="hu-HU" sz="4000" b="1" cap="small" dirty="0" smtClean="0">
                <a:solidFill>
                  <a:schemeClr val="accent6">
                    <a:lumMod val="75000"/>
                  </a:schemeClr>
                </a:solidFill>
                <a:latin typeface="Cambria" pitchFamily="18" charset="0"/>
              </a:rPr>
              <a:t> céljainak változása</a:t>
            </a:r>
            <a:endParaRPr lang="en-US" sz="4000" b="1" cap="small" dirty="0" smtClean="0">
              <a:solidFill>
                <a:schemeClr val="accent6">
                  <a:lumMod val="75000"/>
                </a:schemeClr>
              </a:solidFill>
              <a:latin typeface="Cambria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0" y="1988840"/>
            <a:ext cx="9144000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hu-HU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A közszektor filozófiája a változás előtt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:</a:t>
            </a:r>
            <a:r>
              <a:rPr lang="hu-HU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 </a:t>
            </a:r>
          </a:p>
          <a:p>
            <a:pPr marL="457200" indent="-457200" eaLnBrk="1" hangingPunct="1">
              <a:defRPr/>
            </a:pPr>
            <a:r>
              <a:rPr lang="hu-HU" sz="2800" dirty="0" smtClean="0">
                <a:solidFill>
                  <a:srgbClr val="1D459F"/>
                </a:solidFill>
                <a:latin typeface="Calibri" pitchFamily="34" charset="0"/>
              </a:rPr>
              <a:t>		</a:t>
            </a:r>
            <a:r>
              <a:rPr lang="hu-HU" sz="2400" dirty="0" smtClean="0">
                <a:solidFill>
                  <a:srgbClr val="1D459F"/>
                </a:solidFill>
                <a:latin typeface="Calibri" pitchFamily="34" charset="0"/>
              </a:rPr>
              <a:t>HATÉKONYSÁG</a:t>
            </a:r>
            <a:r>
              <a:rPr lang="en-US" sz="2400" dirty="0" smtClean="0">
                <a:solidFill>
                  <a:srgbClr val="1D459F"/>
                </a:solidFill>
                <a:latin typeface="Calibri" pitchFamily="34" charset="0"/>
              </a:rPr>
              <a:t> = </a:t>
            </a:r>
            <a:r>
              <a:rPr lang="en-US" sz="2800" dirty="0" smtClean="0">
                <a:solidFill>
                  <a:srgbClr val="1D459F"/>
                </a:solidFill>
                <a:latin typeface="Calibri" pitchFamily="34" charset="0"/>
              </a:rPr>
              <a:t/>
            </a:r>
            <a:br>
              <a:rPr lang="en-US" sz="2800" dirty="0" smtClean="0">
                <a:solidFill>
                  <a:srgbClr val="1D459F"/>
                </a:solidFill>
                <a:latin typeface="Calibri" pitchFamily="34" charset="0"/>
              </a:rPr>
            </a:b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Az a sebesség, ahogy a forrásokat elköltjük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,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 milyen nagy a költségvetés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,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 vagyon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,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 biztosítható források</a:t>
            </a:r>
          </a:p>
          <a:p>
            <a:pPr algn="ctr" eaLnBrk="1" hangingPunct="1">
              <a:defRPr/>
            </a:pPr>
            <a:endParaRPr lang="hu-HU" sz="2000" dirty="0" smtClean="0">
              <a:solidFill>
                <a:srgbClr val="1D459F"/>
              </a:solidFill>
              <a:latin typeface="Calibri" pitchFamily="34" charset="0"/>
            </a:endParaRPr>
          </a:p>
          <a:p>
            <a:pPr marL="457200" indent="-457200" eaLnBrk="1" hangingPunct="1">
              <a:buFont typeface="Arial" pitchFamily="34" charset="0"/>
              <a:buChar char="•"/>
              <a:defRPr/>
            </a:pPr>
            <a:r>
              <a:rPr lang="hu-HU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A </a:t>
            </a:r>
            <a:r>
              <a:rPr lang="hu-HU" sz="28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közszektor filozófiája a </a:t>
            </a:r>
            <a:r>
              <a:rPr lang="hu-HU" sz="28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változást követően: </a:t>
            </a:r>
          </a:p>
          <a:p>
            <a:pPr marL="457200" indent="-457200" eaLnBrk="1" hangingPunct="1">
              <a:defRPr/>
            </a:pPr>
            <a:r>
              <a:rPr lang="hu-HU" sz="28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		</a:t>
            </a:r>
            <a:r>
              <a:rPr lang="hu-HU" sz="2400" dirty="0" smtClean="0">
                <a:solidFill>
                  <a:srgbClr val="1D459F"/>
                </a:solidFill>
                <a:latin typeface="Calibri" pitchFamily="34" charset="0"/>
              </a:rPr>
              <a:t>HATÉKONYSÁG</a:t>
            </a:r>
            <a:r>
              <a:rPr lang="en-US" sz="2400" dirty="0" smtClean="0">
                <a:solidFill>
                  <a:srgbClr val="1D459F"/>
                </a:solidFill>
                <a:latin typeface="Calibri" pitchFamily="34" charset="0"/>
              </a:rPr>
              <a:t> </a:t>
            </a:r>
            <a:r>
              <a:rPr lang="en-US" sz="2400" dirty="0">
                <a:solidFill>
                  <a:srgbClr val="1D459F"/>
                </a:solidFill>
                <a:latin typeface="Calibri" pitchFamily="34" charset="0"/>
              </a:rPr>
              <a:t>=</a:t>
            </a:r>
            <a:r>
              <a:rPr lang="en-US" sz="2800" dirty="0" smtClean="0">
                <a:solidFill>
                  <a:srgbClr val="1D459F"/>
                </a:solidFill>
                <a:latin typeface="Calibri" pitchFamily="34" charset="0"/>
              </a:rPr>
              <a:t/>
            </a:r>
            <a:br>
              <a:rPr lang="en-US" sz="2800" dirty="0" smtClean="0">
                <a:solidFill>
                  <a:srgbClr val="1D459F"/>
                </a:solidFill>
                <a:latin typeface="Calibri" pitchFamily="34" charset="0"/>
              </a:rPr>
            </a:b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 források, a vagyon és erőforrások hatékony használata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,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alacsonyabb működési költségek</a:t>
            </a:r>
            <a:r>
              <a:rPr lang="en-US" sz="2600" dirty="0" smtClean="0">
                <a:solidFill>
                  <a:srgbClr val="1D459F"/>
                </a:solidFill>
                <a:latin typeface="Calibri" pitchFamily="34" charset="0"/>
              </a:rPr>
              <a:t>, </a:t>
            </a:r>
            <a:r>
              <a:rPr lang="hu-HU" sz="2600" dirty="0" smtClean="0">
                <a:solidFill>
                  <a:srgbClr val="1D459F"/>
                </a:solidFill>
                <a:latin typeface="Calibri" pitchFamily="34" charset="0"/>
              </a:rPr>
              <a:t>a felhasználók véleményének, akaratának figyelembe vétele</a:t>
            </a:r>
            <a:endParaRPr lang="en-US" sz="2600" dirty="0" smtClean="0">
              <a:solidFill>
                <a:srgbClr val="1D459F"/>
              </a:solidFill>
              <a:latin typeface="Calibri" pitchFamily="34" charset="0"/>
              <a:sym typeface="Wingdings" pitchFamily="2" charset="2"/>
            </a:endParaRPr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Dia számának helye 1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A95F9AC-FF7E-4DFB-B5AB-D89F10F38D7D}" type="slidenum">
              <a:rPr lang="hu-HU" smtClean="0"/>
              <a:pPr/>
              <a:t>6</a:t>
            </a:fld>
            <a:endParaRPr lang="hu-HU" dirty="0"/>
          </a:p>
        </p:txBody>
      </p:sp>
      <p:sp>
        <p:nvSpPr>
          <p:cNvPr id="10" name="Isosceles Triangle 10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Isosceles Triangle 11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2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EF91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3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2" descr="Gears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813" y="0"/>
            <a:ext cx="49450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Isosceles Triangle 12"/>
          <p:cNvSpPr/>
          <p:nvPr/>
        </p:nvSpPr>
        <p:spPr>
          <a:xfrm rot="5400000">
            <a:off x="35719" y="750094"/>
            <a:ext cx="1143000" cy="1214438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C000"/>
              </a:solidFill>
            </a:endParaRPr>
          </a:p>
        </p:txBody>
      </p:sp>
      <p:sp>
        <p:nvSpPr>
          <p:cNvPr id="14" name="Isosceles Triangle 13"/>
          <p:cNvSpPr/>
          <p:nvPr/>
        </p:nvSpPr>
        <p:spPr>
          <a:xfrm rot="5400000">
            <a:off x="1250157" y="750094"/>
            <a:ext cx="1143000" cy="1214437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C000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F7B28C-0EBD-4FD2-81F3-AD0E982FCC1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0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763688" y="0"/>
            <a:ext cx="6192688" cy="5229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r>
              <a:rPr lang="hu-HU" sz="4400" b="1" cap="all" dirty="0" smtClean="0">
                <a:solidFill>
                  <a:srgbClr val="FFC000"/>
                </a:solidFill>
                <a:latin typeface="Cambria" pitchFamily="18" charset="0"/>
              </a:rPr>
              <a:t>1. RÉSZ:</a:t>
            </a:r>
            <a:r>
              <a:rPr lang="hu-HU" sz="4400" b="1" cap="small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hu-HU" sz="4400" b="1" cap="small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hu-HU" sz="4400" b="1" cap="small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hu-HU" sz="4400" b="1" cap="small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hu-HU" sz="4400" b="1" cap="small" dirty="0" smtClean="0">
                <a:solidFill>
                  <a:srgbClr val="FFC000"/>
                </a:solidFill>
                <a:latin typeface="Cambria" pitchFamily="18" charset="0"/>
              </a:rPr>
              <a:t>teljesítménymérés, mint hatékonyságnövelő eszköz</a:t>
            </a:r>
            <a:r>
              <a:rPr kumimoji="0" lang="hu-HU" sz="4400" b="1" i="0" u="none" strike="noStrike" kern="1200" cap="small" spc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  <a:t/>
            </a:r>
            <a:br>
              <a:rPr kumimoji="0" lang="hu-HU" sz="4400" b="1" i="0" u="none" strike="noStrike" kern="1200" cap="small" spc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mbria" pitchFamily="18" charset="0"/>
                <a:ea typeface="+mj-ea"/>
                <a:cs typeface="+mj-cs"/>
              </a:rPr>
            </a:br>
            <a:endParaRPr kumimoji="0" lang="en-US" sz="4000" b="0" i="0" u="none" strike="noStrike" kern="1200" cap="small" spc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mbria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0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C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0" y="958949"/>
            <a:ext cx="9144000" cy="4739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Tx/>
              <a:buChar char="-"/>
              <a:defRPr/>
            </a:pPr>
            <a:r>
              <a:rPr lang="hu-HU" sz="3200" b="1" dirty="0" smtClean="0">
                <a:solidFill>
                  <a:srgbClr val="1D459F"/>
                </a:solidFill>
              </a:rPr>
              <a:t>Teljesítmény a </a:t>
            </a:r>
            <a:r>
              <a:rPr lang="hu-HU" sz="3200" b="1" dirty="0" smtClean="0">
                <a:solidFill>
                  <a:srgbClr val="FF0000"/>
                </a:solidFill>
              </a:rPr>
              <a:t>magánszektorban</a:t>
            </a:r>
            <a:endParaRPr lang="hu-HU" sz="3200" b="1" i="1" dirty="0" smtClean="0">
              <a:solidFill>
                <a:srgbClr val="1D459F"/>
              </a:solidFill>
            </a:endParaRPr>
          </a:p>
          <a:p>
            <a:pPr marL="1257300" lvl="2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rgbClr val="1D459F"/>
                </a:solidFill>
              </a:rPr>
              <a:t>A sikeresség záloga</a:t>
            </a:r>
          </a:p>
          <a:p>
            <a:pPr marL="1257300" lvl="2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rgbClr val="1D459F"/>
                </a:solidFill>
              </a:rPr>
              <a:t>A </a:t>
            </a:r>
            <a:r>
              <a:rPr lang="hu-HU" sz="2800" b="1" i="1" dirty="0">
                <a:solidFill>
                  <a:srgbClr val="1D459F"/>
                </a:solidFill>
              </a:rPr>
              <a:t>legjobb mutatószám: </a:t>
            </a:r>
            <a:r>
              <a:rPr lang="hu-HU" sz="2800" b="1" i="1" dirty="0" smtClean="0">
                <a:solidFill>
                  <a:srgbClr val="1D459F"/>
                </a:solidFill>
              </a:rPr>
              <a:t>az </a:t>
            </a:r>
            <a:r>
              <a:rPr lang="hu-HU" sz="2800" b="1" i="1" dirty="0" smtClean="0">
                <a:solidFill>
                  <a:srgbClr val="FF0000"/>
                </a:solidFill>
              </a:rPr>
              <a:t>eredményesség</a:t>
            </a:r>
            <a:r>
              <a:rPr lang="hu-HU" sz="2800" b="1" i="1" dirty="0" smtClean="0">
                <a:solidFill>
                  <a:srgbClr val="1D459F"/>
                </a:solidFill>
              </a:rPr>
              <a:t> (profit), 				  piaci részesedés</a:t>
            </a:r>
            <a:endParaRPr lang="hu-HU" sz="1400" b="1" dirty="0" smtClean="0">
              <a:solidFill>
                <a:srgbClr val="1D459F"/>
              </a:solidFill>
            </a:endParaRPr>
          </a:p>
          <a:p>
            <a:pPr>
              <a:defRPr/>
            </a:pPr>
            <a:endParaRPr lang="hu-HU" sz="1400" b="1" dirty="0" smtClean="0">
              <a:solidFill>
                <a:srgbClr val="1D459F"/>
              </a:solidFill>
            </a:endParaRPr>
          </a:p>
          <a:p>
            <a:pPr marL="342900" indent="-342900">
              <a:buFontTx/>
              <a:buChar char="-"/>
              <a:defRPr/>
            </a:pPr>
            <a:r>
              <a:rPr lang="hu-HU" sz="3200" b="1" dirty="0" smtClean="0">
                <a:solidFill>
                  <a:srgbClr val="1D459F"/>
                </a:solidFill>
              </a:rPr>
              <a:t>Teljesítmény a </a:t>
            </a:r>
            <a:r>
              <a:rPr lang="hu-HU" sz="3200" b="1" dirty="0" smtClean="0">
                <a:solidFill>
                  <a:srgbClr val="FF0000"/>
                </a:solidFill>
              </a:rPr>
              <a:t>közszektorban</a:t>
            </a:r>
            <a:r>
              <a:rPr lang="hu-HU" sz="3200" b="1" dirty="0" smtClean="0">
                <a:solidFill>
                  <a:srgbClr val="1D459F"/>
                </a:solidFill>
              </a:rPr>
              <a:t>?</a:t>
            </a:r>
          </a:p>
          <a:p>
            <a:pPr marL="1257300" lvl="2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rgbClr val="1D459F"/>
                </a:solidFill>
              </a:rPr>
              <a:t>(Főként) egyéb tényezők, úgymint:</a:t>
            </a:r>
          </a:p>
          <a:p>
            <a:pPr marL="1714500" lvl="3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chemeClr val="accent3">
                    <a:lumMod val="50000"/>
                  </a:schemeClr>
                </a:solidFill>
              </a:rPr>
              <a:t>Hozzáférhetőség</a:t>
            </a:r>
            <a:r>
              <a:rPr lang="hu-HU" sz="2800" b="1" dirty="0" smtClean="0">
                <a:solidFill>
                  <a:srgbClr val="1D459F"/>
                </a:solidFill>
              </a:rPr>
              <a:t>, a szolgáltatások elérhetősége</a:t>
            </a:r>
          </a:p>
          <a:p>
            <a:pPr marL="1714500" lvl="3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chemeClr val="accent3">
                    <a:lumMod val="50000"/>
                  </a:schemeClr>
                </a:solidFill>
              </a:rPr>
              <a:t>Méltányosság</a:t>
            </a:r>
          </a:p>
          <a:p>
            <a:pPr marL="1714500" lvl="3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rgbClr val="FFC000"/>
                </a:solidFill>
              </a:rPr>
              <a:t>Lehetőségek, politikai értékek, választói akarat</a:t>
            </a:r>
          </a:p>
          <a:p>
            <a:pPr marL="1714500" lvl="3" indent="-342900">
              <a:buFontTx/>
              <a:buChar char="-"/>
              <a:defRPr/>
            </a:pPr>
            <a:r>
              <a:rPr lang="hu-HU" sz="2800" b="1" i="1" dirty="0" smtClean="0">
                <a:solidFill>
                  <a:srgbClr val="FF0000"/>
                </a:solidFill>
              </a:rPr>
              <a:t>Politikai érdekek</a:t>
            </a: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308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 rot="5400000">
            <a:off x="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5400000">
            <a:off x="571500" y="428625"/>
            <a:ext cx="571500" cy="571500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57250" y="6715125"/>
            <a:ext cx="8286750" cy="142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0" y="1412776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hu-HU" sz="2800" b="1" dirty="0" smtClean="0">
                <a:solidFill>
                  <a:srgbClr val="1D459F"/>
                </a:solidFill>
              </a:rPr>
              <a:t>A magánszektorra jellemző teljesítményértékeléssel összefüggő kérdések az önkormányzatok (és az állam) esetében a következőképpen jelentkezhetnek:</a:t>
            </a:r>
          </a:p>
          <a:p>
            <a:pPr>
              <a:defRPr/>
            </a:pPr>
            <a:endParaRPr lang="hu-HU" sz="2800" b="1" dirty="0">
              <a:solidFill>
                <a:srgbClr val="1D459F"/>
              </a:solidFill>
            </a:endParaRPr>
          </a:p>
          <a:p>
            <a:pPr marL="457200" lvl="0" indent="-457200">
              <a:buFontTx/>
              <a:buChar char="-"/>
            </a:pPr>
            <a:r>
              <a:rPr lang="hu-HU" sz="2800" b="1" i="1" dirty="0" smtClean="0">
                <a:solidFill>
                  <a:srgbClr val="0070C0"/>
                </a:solidFill>
              </a:rPr>
              <a:t>Milyen </a:t>
            </a:r>
            <a:r>
              <a:rPr lang="hu-HU" sz="2800" b="1" i="1" dirty="0">
                <a:solidFill>
                  <a:srgbClr val="FF0000"/>
                </a:solidFill>
              </a:rPr>
              <a:t>típusú</a:t>
            </a:r>
            <a:r>
              <a:rPr lang="hu-HU" sz="2800" b="1" i="1" dirty="0">
                <a:solidFill>
                  <a:srgbClr val="0070C0"/>
                </a:solidFill>
              </a:rPr>
              <a:t> </a:t>
            </a:r>
            <a:r>
              <a:rPr lang="hu-HU" sz="2800" b="1" i="1" dirty="0" smtClean="0">
                <a:solidFill>
                  <a:srgbClr val="0070C0"/>
                </a:solidFill>
              </a:rPr>
              <a:t>közszektorokat fed le, és milyen önkormányzati </a:t>
            </a:r>
            <a:r>
              <a:rPr lang="hu-HU" sz="2800" b="1" i="1" dirty="0">
                <a:solidFill>
                  <a:srgbClr val="0070C0"/>
                </a:solidFill>
              </a:rPr>
              <a:t>(köz)szolgáltatásokat kapnak a település lakosai a befizetett adók </a:t>
            </a:r>
            <a:r>
              <a:rPr lang="hu-HU" sz="2800" b="1" i="1" dirty="0" smtClean="0">
                <a:solidFill>
                  <a:srgbClr val="0070C0"/>
                </a:solidFill>
              </a:rPr>
              <a:t>ellenében?</a:t>
            </a:r>
          </a:p>
          <a:p>
            <a:pPr marL="457200" lvl="0" indent="-457200">
              <a:buFontTx/>
              <a:buChar char="-"/>
            </a:pPr>
            <a:endParaRPr lang="hu-HU" sz="2800" b="1" i="1" dirty="0">
              <a:solidFill>
                <a:srgbClr val="0070C0"/>
              </a:solidFill>
            </a:endParaRPr>
          </a:p>
          <a:p>
            <a:pPr marL="457200" lvl="0" indent="-457200">
              <a:buFontTx/>
              <a:buChar char="-"/>
            </a:pPr>
            <a:r>
              <a:rPr lang="hu-HU" sz="2800" b="1" i="1" dirty="0" smtClean="0">
                <a:solidFill>
                  <a:srgbClr val="0070C0"/>
                </a:solidFill>
              </a:rPr>
              <a:t>Milyen </a:t>
            </a:r>
            <a:r>
              <a:rPr lang="hu-HU" sz="2800" b="1" i="1" dirty="0">
                <a:solidFill>
                  <a:srgbClr val="0070C0"/>
                </a:solidFill>
              </a:rPr>
              <a:t>ezeknek a </a:t>
            </a:r>
            <a:r>
              <a:rPr lang="hu-HU" sz="2800" b="1" i="1" dirty="0">
                <a:solidFill>
                  <a:srgbClr val="FF0000"/>
                </a:solidFill>
              </a:rPr>
              <a:t>minőség</a:t>
            </a:r>
            <a:r>
              <a:rPr lang="hu-HU" sz="2800" b="1" i="1" dirty="0">
                <a:solidFill>
                  <a:srgbClr val="0070C0"/>
                </a:solidFill>
              </a:rPr>
              <a:t>e és </a:t>
            </a:r>
            <a:endParaRPr lang="hu-HU" sz="2800" b="1" i="1" dirty="0" smtClean="0">
              <a:solidFill>
                <a:srgbClr val="0070C0"/>
              </a:solidFill>
            </a:endParaRPr>
          </a:p>
          <a:p>
            <a:pPr lvl="0" algn="ctr"/>
            <a:r>
              <a:rPr lang="hu-HU" sz="2800" b="1" i="1" dirty="0" smtClean="0">
                <a:solidFill>
                  <a:srgbClr val="0070C0"/>
                </a:solidFill>
              </a:rPr>
              <a:t>a ráfordítások, adók, díjak </a:t>
            </a:r>
            <a:r>
              <a:rPr lang="hu-HU" sz="2800" b="1" i="1" dirty="0">
                <a:solidFill>
                  <a:srgbClr val="FF0000"/>
                </a:solidFill>
              </a:rPr>
              <a:t>megtérülés</a:t>
            </a:r>
            <a:r>
              <a:rPr lang="hu-HU" sz="2800" b="1" i="1" dirty="0">
                <a:solidFill>
                  <a:srgbClr val="0070C0"/>
                </a:solidFill>
              </a:rPr>
              <a:t>i </a:t>
            </a:r>
            <a:r>
              <a:rPr lang="hu-HU" sz="2800" b="1" i="1" dirty="0" smtClean="0">
                <a:solidFill>
                  <a:srgbClr val="0070C0"/>
                </a:solidFill>
              </a:rPr>
              <a:t>mértéke</a:t>
            </a:r>
          </a:p>
          <a:p>
            <a:pPr lvl="0"/>
            <a:r>
              <a:rPr lang="hu-HU" sz="2800" b="1" i="1" dirty="0">
                <a:solidFill>
                  <a:srgbClr val="0070C0"/>
                </a:solidFill>
              </a:rPr>
              <a:t> </a:t>
            </a:r>
            <a:r>
              <a:rPr lang="hu-HU" sz="2800" b="1" i="1" dirty="0" smtClean="0">
                <a:solidFill>
                  <a:srgbClr val="0070C0"/>
                </a:solidFill>
              </a:rPr>
              <a:t>     (visszatérülés)?</a:t>
            </a:r>
            <a:r>
              <a:rPr lang="hu-HU" sz="2800" b="1" dirty="0" smtClean="0">
                <a:solidFill>
                  <a:srgbClr val="0070C0"/>
                </a:solidFill>
              </a:rPr>
              <a:t> </a:t>
            </a:r>
            <a:endParaRPr lang="hu-HU" sz="2800" b="1" dirty="0">
              <a:solidFill>
                <a:srgbClr val="0070C0"/>
              </a:solidFill>
            </a:endParaRPr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517EA8-1436-42AA-A71A-943A96370F1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17" name="Kép 1" descr="Logo_magy_CMYK.t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0"/>
            <a:ext cx="971600" cy="822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3113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1437</Words>
  <Application>Microsoft Office PowerPoint</Application>
  <PresentationFormat>Diavetítés a képernyőre (4:3 oldalarány)</PresentationFormat>
  <Paragraphs>481</Paragraphs>
  <Slides>34</Slides>
  <Notes>22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34</vt:i4>
      </vt:variant>
    </vt:vector>
  </HeadingPairs>
  <TitlesOfParts>
    <vt:vector size="44" baseType="lpstr">
      <vt:lpstr>Arial</vt:lpstr>
      <vt:lpstr>Calibri</vt:lpstr>
      <vt:lpstr>Calibri Light</vt:lpstr>
      <vt:lpstr>Cambria</vt:lpstr>
      <vt:lpstr>Courier New</vt:lpstr>
      <vt:lpstr>Palatino Linotype</vt:lpstr>
      <vt:lpstr>Times New Roman</vt:lpstr>
      <vt:lpstr>Wingdings</vt:lpstr>
      <vt:lpstr>Office-téma</vt:lpstr>
      <vt:lpstr>Visio</vt:lpstr>
      <vt:lpstr>Költségvetés tervezés, modern költségvetési technikák</vt:lpstr>
      <vt:lpstr>A teljesítményelvű önkormányzati pénzügyi menedzsment - A programköltségvetés</vt:lpstr>
      <vt:lpstr>Miről lesz szó?</vt:lpstr>
      <vt:lpstr>Programköltségvetés Magyarországon I.</vt:lpstr>
      <vt:lpstr>A KÖZSZEKTOR…</vt:lpstr>
      <vt:lpstr>a közszektor  céljainak változása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  2. RÉSZ:  A programköltségvetés célja, története </vt:lpstr>
      <vt:lpstr>Mi a programköltségvetés?</vt:lpstr>
      <vt:lpstr>Egyesült Királyság</vt:lpstr>
      <vt:lpstr>EU / Franciaország</vt:lpstr>
      <vt:lpstr>Franciaország</vt:lpstr>
      <vt:lpstr>Programköltségvetés Magyarországon II.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Helyi Obszervatórium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Költségvetés tervezés, modern költségvetési technikák</dc:title>
  <dc:creator>Istvan</dc:creator>
  <cp:lastModifiedBy>Kovács Róbert</cp:lastModifiedBy>
  <cp:revision>97</cp:revision>
  <cp:lastPrinted>2014-03-04T14:53:21Z</cp:lastPrinted>
  <dcterms:created xsi:type="dcterms:W3CDTF">2014-03-03T11:58:41Z</dcterms:created>
  <dcterms:modified xsi:type="dcterms:W3CDTF">2014-09-08T19:31:51Z</dcterms:modified>
</cp:coreProperties>
</file>