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57" r:id="rId3"/>
    <p:sldId id="260" r:id="rId4"/>
    <p:sldId id="261" r:id="rId5"/>
    <p:sldId id="262" r:id="rId6"/>
    <p:sldId id="264" r:id="rId7"/>
    <p:sldId id="263" r:id="rId8"/>
    <p:sldId id="265" r:id="rId9"/>
    <p:sldId id="279" r:id="rId10"/>
    <p:sldId id="280" r:id="rId11"/>
    <p:sldId id="266" r:id="rId12"/>
    <p:sldId id="281" r:id="rId13"/>
    <p:sldId id="267" r:id="rId14"/>
    <p:sldId id="268" r:id="rId15"/>
    <p:sldId id="269" r:id="rId16"/>
    <p:sldId id="282" r:id="rId17"/>
    <p:sldId id="270" r:id="rId18"/>
    <p:sldId id="283" r:id="rId19"/>
    <p:sldId id="284" r:id="rId20"/>
    <p:sldId id="271" r:id="rId21"/>
    <p:sldId id="272" r:id="rId22"/>
    <p:sldId id="273" r:id="rId23"/>
    <p:sldId id="285" r:id="rId24"/>
    <p:sldId id="278" r:id="rId2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526"/>
    <a:srgbClr val="002A4C"/>
    <a:srgbClr val="003B6C"/>
    <a:srgbClr val="00217E"/>
    <a:srgbClr val="002FB4"/>
    <a:srgbClr val="06007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798" y="-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AB8E8-2321-467A-B415-36E3CE526D6A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5B1947-DC80-47A8-B870-60A9134C489B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BCE95-92B4-40BE-825A-7D861719F8C6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EB5DC5-4BD0-45DF-9ADD-48832E8909A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EB5DC5-4BD0-45DF-9ADD-48832E8909A0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E3BD2-3F5A-402A-BC4E-64C86B75B8C2}" type="datetimeFigureOut">
              <a:rPr lang="hu-HU" smtClean="0"/>
              <a:pPr/>
              <a:t>2013.09.22.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871E6-C3C5-4055-9024-FEF2073814E3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zsaszentmarton.lapunk.hu/" TargetMode="External"/><Relationship Id="rId2" Type="http://schemas.openxmlformats.org/officeDocument/2006/relationships/hyperlink" Target="http://www.rozsaszentmarton.hu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olgarmester@rozsaszm.t-online.hu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64896" cy="792088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2005-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normatív hozzájárulás csökkenő tendenciájú</a:t>
            </a:r>
          </a:p>
          <a:p>
            <a:r>
              <a:rPr lang="hu-HU" sz="2800" b="1" dirty="0" smtClean="0"/>
              <a:t>átengedett egyéb bevételek csökkentek</a:t>
            </a:r>
          </a:p>
          <a:p>
            <a:r>
              <a:rPr lang="hu-HU" sz="2800" b="1" dirty="0" smtClean="0"/>
              <a:t>közalkalmazottak közül kikerülő önkormányzati képviselők hatékony érdekérvényesítő képessége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>cél: fenntartási költségek csökkentése</a:t>
            </a:r>
          </a:p>
          <a:p>
            <a:endParaRPr lang="hu-HU" sz="2800" b="1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3933056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8435280" cy="796950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közoktatási alapnormatívák összege az általános iskolai oktatásban 2004–2011 (tanuló/év/ezer Ft</a:t>
            </a:r>
            <a:endParaRPr lang="hu-HU" sz="2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79513" y="1412776"/>
          <a:ext cx="8820468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854"/>
                <a:gridCol w="874846"/>
                <a:gridCol w="874846"/>
                <a:gridCol w="874846"/>
                <a:gridCol w="874846"/>
                <a:gridCol w="874846"/>
                <a:gridCol w="874846"/>
                <a:gridCol w="874846"/>
                <a:gridCol w="874846"/>
                <a:gridCol w="874846"/>
              </a:tblGrid>
              <a:tr h="6598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Oktatási szint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Évfolyam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2005*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2007**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2008**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2009**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2010**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latin typeface="Times New Roman"/>
                          <a:ea typeface="Times New Roman"/>
                          <a:cs typeface="Times New Roman"/>
                        </a:rPr>
                        <a:t>2011**</a:t>
                      </a:r>
                      <a:endParaRPr lang="hu-H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</a:tr>
              <a:tr h="556584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Általános iskolai oktatás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204–214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145,7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145,7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145,1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134,3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134,3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6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204–214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182,7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145,1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145,1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134,3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134,3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6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204–214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182,7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182,7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147,3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136,3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136,3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6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204–214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204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221,7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221,7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220,8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155,6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155,6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6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212–222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171,3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171,3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170,7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157,9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157,9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6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212–222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197,0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171,3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170,7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157,9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157,9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6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212–222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224,9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224,9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194,8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180,2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180,2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556584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212–222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212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224,9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224,9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224,0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180,2</a:t>
                      </a:r>
                      <a:endParaRPr lang="hu-H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180,2</a:t>
                      </a:r>
                      <a:endParaRPr lang="hu-H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19256" cy="724942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2007-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közoktatás-teljesítménymutató bevezetése</a:t>
            </a:r>
          </a:p>
          <a:p>
            <a:r>
              <a:rPr lang="hu-HU" sz="2800" b="1" dirty="0" smtClean="0"/>
              <a:t>újabb kényszerhelyzet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>saját iskolafenntartó társulás létrehozása vagy</a:t>
            </a:r>
          </a:p>
          <a:p>
            <a:r>
              <a:rPr lang="hu-HU" sz="2800" b="1" dirty="0" smtClean="0"/>
              <a:t>Integrálódás a többcélú kistérségi társulásba</a:t>
            </a:r>
          </a:p>
          <a:p>
            <a:endParaRPr lang="hu-HU" sz="2800" b="1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3140968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91264" cy="652934"/>
          </a:xfrm>
        </p:spPr>
        <p:txBody>
          <a:bodyPr>
            <a:normAutofit fontScale="90000"/>
          </a:bodyPr>
          <a:lstStyle/>
          <a:p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2700" b="1" dirty="0" smtClean="0"/>
              <a:t>Rózsaszentmárton község állandó lakossága és az általános iskolások száma</a:t>
            </a:r>
            <a:r>
              <a:rPr lang="hu-HU" sz="2700" dirty="0" smtClean="0"/>
              <a:t/>
            </a:r>
            <a:br>
              <a:rPr lang="hu-HU" sz="2700" dirty="0" smtClean="0"/>
            </a:br>
            <a:r>
              <a:rPr lang="hu-HU" sz="2700" b="1" dirty="0" smtClean="0"/>
              <a:t>2002-2007 (fő)</a:t>
            </a:r>
            <a:r>
              <a:rPr lang="hu-HU" sz="2700" dirty="0" smtClean="0"/>
              <a:t/>
            </a:r>
            <a:br>
              <a:rPr lang="hu-HU" sz="2700" dirty="0" smtClean="0"/>
            </a:br>
            <a:endParaRPr lang="hu-HU" sz="27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67544" y="2420888"/>
          <a:ext cx="8229600" cy="3024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Év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Állandó lakosok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Általános iskolások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2073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147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2074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127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2067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121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2079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125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2078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134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2053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136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796950"/>
          </a:xfrm>
        </p:spPr>
        <p:txBody>
          <a:bodyPr>
            <a:normAutofit fontScale="90000"/>
          </a:bodyPr>
          <a:lstStyle/>
          <a:p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200" b="1" dirty="0" smtClean="0"/>
              <a:t/>
            </a:r>
            <a:br>
              <a:rPr lang="hu-HU" sz="2200" b="1" dirty="0" smtClean="0"/>
            </a:br>
            <a:r>
              <a:rPr lang="hu-HU" sz="2700" b="1" dirty="0" smtClean="0"/>
              <a:t>Nevelési-oktatási intézményfenntartók (db) 2002-2010</a:t>
            </a:r>
            <a:r>
              <a:rPr lang="hu-HU" sz="2700" dirty="0" smtClean="0"/>
              <a:t/>
            </a:r>
            <a:br>
              <a:rPr lang="hu-HU" sz="2700" dirty="0" smtClean="0"/>
            </a:br>
            <a:endParaRPr lang="hu-HU" sz="27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05680" y="1340768"/>
          <a:ext cx="8686800" cy="49685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7488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Évek/</a:t>
                      </a:r>
                      <a:b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Fenntartó típusa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Önkormányzat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Önkormányzati</a:t>
                      </a:r>
                      <a:b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(fenntartói) társulás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Többcélú kistérségi társulás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2 409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170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2 007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356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1 986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374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1 934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455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1 787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502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1 701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541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1 301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542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1 088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613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4688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2010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1 046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593</a:t>
                      </a:r>
                      <a:endParaRPr lang="hu-H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hu-H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>A kistelepülések általános iskoláit érintő kiegészítő normatívák 2000–2009 (Ft/fő/év)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457200" y="1567409"/>
          <a:ext cx="8229600" cy="486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6204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hu-HU" sz="1200" dirty="0">
                        <a:latin typeface="Calibri"/>
                        <a:ea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A bejáró gyerekek támogatása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Az intézmény­fenntartó társulás támogatása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latin typeface="Times New Roman"/>
                          <a:ea typeface="Times New Roman"/>
                          <a:cs typeface="Times New Roman"/>
                        </a:rPr>
                        <a:t>A kistelepülések támogatása, ha a település lakossága: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85091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</a:t>
                      </a:r>
                      <a:b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fő alatt</a:t>
                      </a:r>
                      <a:endParaRPr lang="hu-H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</a:t>
                      </a:r>
                      <a:b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fő alatt</a:t>
                      </a:r>
                      <a:endParaRPr lang="hu-H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1100–2999 fő</a:t>
                      </a:r>
                      <a:endParaRPr lang="hu-H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1500–3000 fő</a:t>
                      </a:r>
                      <a:endParaRPr lang="hu-H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3001–3499 fő</a:t>
                      </a:r>
                      <a:endParaRPr lang="hu-HU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14 000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46 000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24 000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12 000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14 000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46 000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24 000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12 000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14 000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46 000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24 000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12 000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22 500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33 900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46 000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24 000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12 000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36 400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12 500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50 000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12 500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15 000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45 000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362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42 800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latin typeface="Times New Roman"/>
                          <a:ea typeface="Times New Roman"/>
                          <a:cs typeface="Times New Roman"/>
                        </a:rPr>
                        <a:t>–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>
            <a:noAutofit/>
          </a:bodyPr>
          <a:lstStyle/>
          <a:p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b="1" dirty="0" smtClean="0"/>
              <a:t>Intézményfenntartó társulás megalakításának előkészítése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6" y="1844824"/>
            <a:ext cx="8291264" cy="4281339"/>
          </a:xfrm>
        </p:spPr>
        <p:txBody>
          <a:bodyPr/>
          <a:lstStyle/>
          <a:p>
            <a:r>
              <a:rPr lang="hu-HU" sz="2800" b="1" dirty="0" smtClean="0"/>
              <a:t>tanulmányutak</a:t>
            </a:r>
          </a:p>
          <a:p>
            <a:r>
              <a:rPr lang="hu-HU" sz="2800" b="1" dirty="0" smtClean="0"/>
              <a:t>önkormányzati partner keresése</a:t>
            </a:r>
          </a:p>
          <a:p>
            <a:r>
              <a:rPr lang="hu-HU" sz="2800" b="1" dirty="0" smtClean="0"/>
              <a:t>társulás feltétele: gesztori szerepkör</a:t>
            </a:r>
          </a:p>
          <a:p>
            <a:r>
              <a:rPr lang="hu-HU" sz="2800" b="1" dirty="0" smtClean="0"/>
              <a:t>közoktatási törvény kényszerítő ereje</a:t>
            </a:r>
          </a:p>
          <a:p>
            <a:r>
              <a:rPr lang="hu-HU" sz="2800" b="1" dirty="0" smtClean="0"/>
              <a:t>társult önkormányzatok érdeke a társulás létrehozása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>Rózsaszentmárton és Szücsi község gyermeklétszáma a 2006/2007. tanévben (fő)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205680" y="1628800"/>
          <a:ext cx="8686800" cy="4731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895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Évfolyam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Rózsaszentmárton iskola gyermeklétszám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Szücsi iskola gyermeklétszám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Közoktatási törvény szerinti létszám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21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19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731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hu-HU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hu-H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300" b="1" dirty="0" smtClean="0"/>
              <a:t>Intézményfenntartó társulás megalakításának előkészítése</a:t>
            </a:r>
            <a:endParaRPr lang="hu-HU" sz="33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hu-HU" sz="2800" b="1" dirty="0" smtClean="0"/>
          </a:p>
          <a:p>
            <a:r>
              <a:rPr lang="hu-HU" sz="2800" b="1" dirty="0" smtClean="0"/>
              <a:t>pedagógusok, szülők ellenérzésének leküzdése</a:t>
            </a:r>
          </a:p>
          <a:p>
            <a:r>
              <a:rPr lang="hu-HU" sz="2800" b="1" dirty="0" smtClean="0"/>
              <a:t>lakossági fórumok tartása</a:t>
            </a:r>
          </a:p>
          <a:p>
            <a:r>
              <a:rPr lang="hu-HU" sz="2800" b="1" dirty="0" smtClean="0"/>
              <a:t>oktatási szakértők igénybevétele</a:t>
            </a:r>
          </a:p>
          <a:p>
            <a:r>
              <a:rPr lang="hu-HU" sz="2800" b="1" dirty="0" smtClean="0"/>
              <a:t>Közös cél megfogalmazása:</a:t>
            </a:r>
          </a:p>
          <a:p>
            <a:pPr lvl="1"/>
            <a:r>
              <a:rPr lang="hu-HU" b="1" dirty="0" smtClean="0"/>
              <a:t>többletbevétel</a:t>
            </a:r>
          </a:p>
          <a:p>
            <a:pPr lvl="1"/>
            <a:r>
              <a:rPr lang="hu-HU" b="1" dirty="0" smtClean="0"/>
              <a:t>szakos ellátottság javítása</a:t>
            </a:r>
          </a:p>
          <a:p>
            <a:pPr lvl="1"/>
            <a:r>
              <a:rPr lang="hu-HU" b="1" dirty="0" smtClean="0"/>
              <a:t>gyermekek utaztatásának elkerülése</a:t>
            </a:r>
          </a:p>
          <a:p>
            <a:pPr lvl="1"/>
            <a:r>
              <a:rPr lang="hu-HU" b="1" dirty="0" smtClean="0"/>
              <a:t>pedagógus munkahelyek megőrzése</a:t>
            </a:r>
          </a:p>
          <a:p>
            <a:endParaRPr lang="hu-HU" sz="2800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000" b="1" dirty="0" smtClean="0"/>
              <a:t/>
            </a:r>
            <a:br>
              <a:rPr lang="hu-HU" sz="3000" b="1" dirty="0" smtClean="0"/>
            </a:br>
            <a:r>
              <a:rPr lang="hu-HU" sz="3000" b="1" dirty="0" smtClean="0"/>
              <a:t>Társulási megállapodás – Alapító Okirat</a:t>
            </a:r>
            <a:endParaRPr lang="hu-HU" sz="3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smtClean="0"/>
              <a:t>4 tagintézmény – 2 iskola, 2 óvoda szakmai és szervezeti autonómiája</a:t>
            </a:r>
          </a:p>
          <a:p>
            <a:r>
              <a:rPr lang="hu-HU" sz="2800" b="1" dirty="0" smtClean="0"/>
              <a:t>pénzügyi-gazdasági feladatok</a:t>
            </a:r>
          </a:p>
          <a:p>
            <a:r>
              <a:rPr lang="hu-HU" sz="2800" b="1" dirty="0" smtClean="0"/>
              <a:t>költségvetés elfogadása</a:t>
            </a:r>
          </a:p>
          <a:p>
            <a:r>
              <a:rPr lang="hu-HU" sz="2800" b="1" dirty="0" smtClean="0"/>
              <a:t>igazgató kinevezése</a:t>
            </a:r>
          </a:p>
          <a:p>
            <a:r>
              <a:rPr lang="hu-HU" sz="2800" b="1" dirty="0" smtClean="0"/>
              <a:t>normatíva különbözet biztosítása</a:t>
            </a:r>
          </a:p>
          <a:p>
            <a:r>
              <a:rPr lang="hu-HU" sz="2800" b="1" dirty="0" smtClean="0"/>
              <a:t>meg kellett tanulni együttgondolkodni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RÓZSASZENTMÁRTON - 2013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3000" b="1" dirty="0" smtClean="0"/>
              <a:t>Lélekszám: 2003 fő</a:t>
            </a:r>
          </a:p>
          <a:p>
            <a:r>
              <a:rPr lang="hu-HU" sz="3000" b="1" dirty="0" smtClean="0"/>
              <a:t>Költségvetés: 388 </a:t>
            </a:r>
            <a:r>
              <a:rPr lang="hu-HU" sz="3000" b="1" dirty="0" err="1" smtClean="0"/>
              <a:t>MFt</a:t>
            </a:r>
            <a:endParaRPr lang="hu-HU" sz="3000" b="1" dirty="0" smtClean="0"/>
          </a:p>
          <a:p>
            <a:r>
              <a:rPr lang="hu-HU" sz="3000" b="1" dirty="0" smtClean="0"/>
              <a:t>Intézmények:</a:t>
            </a:r>
          </a:p>
          <a:p>
            <a:pPr lvl="1"/>
            <a:r>
              <a:rPr lang="hu-HU" b="1" dirty="0" smtClean="0"/>
              <a:t>Polgármesteri Hivatal</a:t>
            </a:r>
          </a:p>
          <a:p>
            <a:pPr lvl="1"/>
            <a:r>
              <a:rPr lang="hu-HU" b="1" dirty="0" smtClean="0"/>
              <a:t>Idősek Otthona</a:t>
            </a:r>
          </a:p>
          <a:p>
            <a:pPr lvl="1"/>
            <a:r>
              <a:rPr lang="hu-HU" b="1" dirty="0" smtClean="0"/>
              <a:t>Óvoda</a:t>
            </a:r>
          </a:p>
          <a:p>
            <a:pPr lvl="1"/>
            <a:r>
              <a:rPr lang="hu-HU" b="1" dirty="0" smtClean="0"/>
              <a:t>Védőnői szolgálat</a:t>
            </a:r>
          </a:p>
          <a:p>
            <a:pPr lvl="1"/>
            <a:r>
              <a:rPr lang="hu-HU" b="1" dirty="0" smtClean="0"/>
              <a:t>Művelődési Ház és Könyvtár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/>
            </a:r>
            <a:br>
              <a:rPr lang="hu-HU" sz="2700" b="1" dirty="0" smtClean="0"/>
            </a:br>
            <a:r>
              <a:rPr lang="hu-HU" sz="2700" b="1" dirty="0" smtClean="0"/>
              <a:t>Rózsaszentmárton község Önkormányzat oktatás finanszírozása</a:t>
            </a:r>
            <a:br>
              <a:rPr lang="hu-HU" sz="2700" b="1" dirty="0" smtClean="0"/>
            </a:br>
            <a:r>
              <a:rPr lang="hu-HU" sz="2700" b="1" dirty="0" smtClean="0"/>
              <a:t>2007-2012 </a:t>
            </a:r>
            <a:r>
              <a:rPr lang="hu-HU" b="1" dirty="0" smtClean="0"/>
              <a:t/>
            </a:r>
            <a:br>
              <a:rPr lang="hu-HU" b="1" dirty="0" smtClean="0"/>
            </a:br>
            <a:endParaRPr lang="hu-HU" dirty="0"/>
          </a:p>
        </p:txBody>
      </p:sp>
      <p:graphicFrame>
        <p:nvGraphicFramePr>
          <p:cNvPr id="6" name="Tartalom helye 5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686800" cy="4781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  <a:gridCol w="1085850"/>
              </a:tblGrid>
              <a:tr h="2214787"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Év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Önk. működési kiadásai (eFt)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Általános iskola kiadásai (eFt)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Normatíva kiegészítő normatívával együtt (eFt)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Ált. Iskola működési bevétel (eFt)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Önk. hozzájárulás (eFt)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Önk. hozzájárulás mértéke (%)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solidFill>
                            <a:schemeClr val="bg1"/>
                          </a:solidFill>
                          <a:latin typeface="Times New Roman"/>
                          <a:ea typeface="Times New Roman"/>
                        </a:rPr>
                        <a:t>Önk. hozzájárulás mértéke az önk. működési költségvetési kiadásához képest (%)</a:t>
                      </a:r>
                      <a:endParaRPr lang="hu-HU" sz="1100" b="1" dirty="0">
                        <a:solidFill>
                          <a:schemeClr val="bg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</a:tr>
              <a:tr h="427723"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latin typeface="Times New Roman"/>
                          <a:ea typeface="Times New Roman"/>
                        </a:rPr>
                        <a:t>2007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245.887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76.879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33.461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4.412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39.006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50,7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15,8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723"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latin typeface="Times New Roman"/>
                          <a:ea typeface="Times New Roman"/>
                        </a:rPr>
                        <a:t>2008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369.413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74.483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30.697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3.689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40.097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53,8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10,8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723"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latin typeface="Times New Roman"/>
                          <a:ea typeface="Times New Roman"/>
                        </a:rPr>
                        <a:t>2009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356.007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69.558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32.334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7.704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29.520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42,4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723"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latin typeface="Times New Roman"/>
                          <a:ea typeface="Times New Roman"/>
                        </a:rPr>
                        <a:t>2010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348.541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75.480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34.410</a:t>
                      </a:r>
                      <a:endParaRPr lang="hu-HU" sz="11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8.246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32.824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43,4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723"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latin typeface="Times New Roman"/>
                          <a:ea typeface="Times New Roman"/>
                        </a:rPr>
                        <a:t>2011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327.989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74.708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31.791</a:t>
                      </a:r>
                      <a:endParaRPr lang="hu-HU" sz="1100" b="1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6.269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36.684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49,1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11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7723"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latin typeface="Times New Roman"/>
                          <a:ea typeface="Times New Roman"/>
                        </a:rPr>
                        <a:t>2012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271.539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79.536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33.031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6.617</a:t>
                      </a:r>
                      <a:endParaRPr lang="hu-HU" sz="11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39.888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50,1</a:t>
                      </a:r>
                      <a:endParaRPr lang="hu-HU" sz="1100" b="1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0" dirty="0">
                          <a:solidFill>
                            <a:srgbClr val="0070C0"/>
                          </a:solidFill>
                          <a:latin typeface="Times New Roman"/>
                          <a:ea typeface="Times New Roman"/>
                        </a:rPr>
                        <a:t>14,6</a:t>
                      </a:r>
                      <a:endParaRPr lang="hu-HU" sz="11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3200" b="1" dirty="0" smtClean="0"/>
              <a:t>Az intézményfenntartó társulás mérlege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smtClean="0"/>
              <a:t>2012. december – megszűntetés</a:t>
            </a:r>
          </a:p>
          <a:p>
            <a:r>
              <a:rPr lang="hu-HU" sz="2800" b="1" dirty="0" smtClean="0"/>
              <a:t>2013. KLIK fenntartás</a:t>
            </a:r>
          </a:p>
          <a:p>
            <a:r>
              <a:rPr lang="hu-HU" sz="2800" b="1" dirty="0" smtClean="0"/>
              <a:t>Eredmények:</a:t>
            </a:r>
          </a:p>
          <a:p>
            <a:pPr lvl="1"/>
            <a:r>
              <a:rPr lang="hu-HU" b="1" dirty="0" smtClean="0"/>
              <a:t>plusz bevétel megszerzése</a:t>
            </a:r>
          </a:p>
          <a:p>
            <a:pPr lvl="1"/>
            <a:r>
              <a:rPr lang="hu-HU" b="1" dirty="0" smtClean="0"/>
              <a:t>szakos ellátottság javítása</a:t>
            </a:r>
          </a:p>
          <a:p>
            <a:pPr lvl="1"/>
            <a:r>
              <a:rPr lang="hu-HU" b="1" dirty="0" smtClean="0"/>
              <a:t>gyermekek nem utaztak</a:t>
            </a:r>
          </a:p>
          <a:p>
            <a:pPr lvl="1"/>
            <a:r>
              <a:rPr lang="hu-HU" b="1" dirty="0" smtClean="0"/>
              <a:t>minden pedagógus munkahely megmaradt</a:t>
            </a:r>
          </a:p>
          <a:p>
            <a:pPr lvl="1"/>
            <a:r>
              <a:rPr lang="hu-HU" b="1" dirty="0" smtClean="0"/>
              <a:t>partneri együttműködés, tapasztalatszerzés</a:t>
            </a:r>
          </a:p>
          <a:p>
            <a:pPr lvl="1"/>
            <a:endParaRPr lang="hu-HU" b="1" dirty="0" smtClean="0"/>
          </a:p>
          <a:p>
            <a:pPr lvl="1"/>
            <a:endParaRPr lang="hu-HU" sz="2400" b="1" dirty="0" smtClean="0"/>
          </a:p>
          <a:p>
            <a:pPr lvl="1"/>
            <a:endParaRPr lang="hu-HU" sz="2400" b="1" dirty="0" smtClean="0"/>
          </a:p>
          <a:p>
            <a:pPr lvl="1"/>
            <a:endParaRPr lang="hu-HU" sz="2400" b="1" dirty="0" smtClean="0"/>
          </a:p>
          <a:p>
            <a:endParaRPr lang="hu-HU" sz="2800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4000" b="1" dirty="0" smtClean="0"/>
              <a:t/>
            </a:r>
            <a:br>
              <a:rPr lang="hu-HU" sz="4000" b="1" dirty="0" smtClean="0"/>
            </a:br>
            <a:r>
              <a:rPr lang="hu-HU" b="1" dirty="0" smtClean="0"/>
              <a:t>2013-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2800" b="1" dirty="0" smtClean="0"/>
              <a:t>általános iskolai nevelés oktatás megszervezése nem kötelező önkormányzati feladat</a:t>
            </a:r>
          </a:p>
          <a:p>
            <a:r>
              <a:rPr lang="hu-HU" sz="2800" b="1" dirty="0" smtClean="0"/>
              <a:t>3000 fő alatti önkormányzat vállalhatja az iskola működtetését</a:t>
            </a:r>
          </a:p>
          <a:p>
            <a:r>
              <a:rPr lang="hu-HU" sz="2800" b="1" dirty="0" smtClean="0"/>
              <a:t>egyházi fenntartás lehetősége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>működtetés átadása a KLIK részére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4149080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2013-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Összegzés:</a:t>
            </a:r>
          </a:p>
          <a:p>
            <a:pPr lvl="1"/>
            <a:r>
              <a:rPr lang="hu-HU" b="1" dirty="0" smtClean="0"/>
              <a:t>erőn felüli önkormányzati fenntartás</a:t>
            </a:r>
          </a:p>
          <a:p>
            <a:pPr lvl="1"/>
            <a:r>
              <a:rPr lang="hu-HU" b="1" dirty="0" smtClean="0"/>
              <a:t>folyamatos alkalmazkodás a megváltozott jogszabályi környezethez</a:t>
            </a:r>
          </a:p>
          <a:p>
            <a:pPr lvl="1"/>
            <a:endParaRPr lang="hu-HU" b="1" dirty="0" smtClean="0"/>
          </a:p>
          <a:p>
            <a:r>
              <a:rPr lang="hu-HU" sz="2800" b="1" dirty="0" smtClean="0"/>
              <a:t>Állami fenntartás</a:t>
            </a:r>
            <a:r>
              <a:rPr lang="hu-HU" sz="2800" b="1" smtClean="0"/>
              <a:t>:  </a:t>
            </a:r>
            <a:endParaRPr lang="hu-HU" sz="2800" b="1" dirty="0" smtClean="0"/>
          </a:p>
          <a:p>
            <a:pPr lvl="1"/>
            <a:r>
              <a:rPr lang="hu-HU" b="1" dirty="0" smtClean="0"/>
              <a:t>szolgáltatások egységesebb igénybevétele</a:t>
            </a:r>
          </a:p>
          <a:p>
            <a:pPr lvl="1"/>
            <a:r>
              <a:rPr lang="hu-HU" b="1" dirty="0" smtClean="0"/>
              <a:t>hátrányok leküzdése</a:t>
            </a:r>
          </a:p>
          <a:p>
            <a:endParaRPr lang="hu-HU" sz="2400" b="1" dirty="0" smtClean="0"/>
          </a:p>
          <a:p>
            <a:pPr lvl="1"/>
            <a:endParaRPr lang="hu-HU" sz="2400" b="1" dirty="0" smtClean="0"/>
          </a:p>
          <a:p>
            <a:pPr lvl="1"/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b="1" smtClean="0"/>
              <a:t>		Köszönöm </a:t>
            </a:r>
            <a:r>
              <a:rPr lang="hu-HU" b="1" dirty="0" smtClean="0"/>
              <a:t>megtisztelő figyelmüket!</a:t>
            </a:r>
          </a:p>
          <a:p>
            <a:pPr>
              <a:buNone/>
            </a:pPr>
            <a:r>
              <a:rPr lang="hu-HU" b="1" dirty="0" smtClean="0"/>
              <a:t>				Sipos Jánosné</a:t>
            </a:r>
          </a:p>
          <a:p>
            <a:pPr>
              <a:buNone/>
            </a:pPr>
            <a:r>
              <a:rPr lang="hu-HU" b="1" dirty="0" smtClean="0"/>
              <a:t>		</a:t>
            </a:r>
            <a:r>
              <a:rPr lang="hu-HU" dirty="0" smtClean="0"/>
              <a:t>Rózsaszentmárton község polgármestere</a:t>
            </a:r>
          </a:p>
          <a:p>
            <a:pPr>
              <a:buNone/>
            </a:pPr>
            <a:r>
              <a:rPr lang="hu-HU" u="sng" dirty="0" err="1" smtClean="0">
                <a:hlinkClick r:id="rId2"/>
              </a:rPr>
              <a:t>www.rozsaszentmarton.hu</a:t>
            </a:r>
            <a:endParaRPr lang="hu-HU" b="1" dirty="0" smtClean="0"/>
          </a:p>
          <a:p>
            <a:pPr>
              <a:buNone/>
            </a:pPr>
            <a:r>
              <a:rPr lang="hu-HU" u="sng" dirty="0" err="1" smtClean="0">
                <a:hlinkClick r:id="rId3"/>
              </a:rPr>
              <a:t>www.rozsaszentmarton.lapunk.hu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e-mail: </a:t>
            </a:r>
            <a:r>
              <a:rPr lang="hu-HU" u="sng" dirty="0" err="1" smtClean="0">
                <a:hlinkClick r:id="rId4"/>
              </a:rPr>
              <a:t>polgarmester</a:t>
            </a:r>
            <a:r>
              <a:rPr lang="hu-HU" u="sng" dirty="0" smtClean="0">
                <a:hlinkClick r:id="rId4"/>
              </a:rPr>
              <a:t>@</a:t>
            </a:r>
            <a:r>
              <a:rPr lang="hu-HU" u="sng" dirty="0" err="1" smtClean="0">
                <a:hlinkClick r:id="rId4"/>
              </a:rPr>
              <a:t>rozsaszm.t-online.hu</a:t>
            </a:r>
            <a:endParaRPr lang="hu-HU" b="1" dirty="0" smtClean="0"/>
          </a:p>
          <a:p>
            <a:pPr>
              <a:buNone/>
            </a:pPr>
            <a:r>
              <a:rPr lang="hu-HU" dirty="0" smtClean="0"/>
              <a:t>tel.: 06-30-372-0946</a:t>
            </a:r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b="1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BERUHÁZÁSOK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u-HU" b="1" dirty="0" smtClean="0"/>
              <a:t>2004 - Idősek Otthona építése – 138 </a:t>
            </a:r>
            <a:r>
              <a:rPr lang="hu-HU" b="1" dirty="0" err="1" smtClean="0"/>
              <a:t>MFt</a:t>
            </a:r>
            <a:endParaRPr lang="hu-HU" b="1" dirty="0" smtClean="0"/>
          </a:p>
          <a:p>
            <a:pPr lvl="0"/>
            <a:r>
              <a:rPr lang="hu-HU" b="1" dirty="0" smtClean="0"/>
              <a:t>2008 - Ivóvízminőség javító beruházás – 50 </a:t>
            </a:r>
            <a:r>
              <a:rPr lang="hu-HU" b="1" dirty="0" err="1" smtClean="0"/>
              <a:t>MFt</a:t>
            </a:r>
            <a:endParaRPr lang="hu-HU" b="1" dirty="0" smtClean="0"/>
          </a:p>
          <a:p>
            <a:pPr lvl="0"/>
            <a:r>
              <a:rPr lang="hu-HU" b="1" dirty="0" smtClean="0"/>
              <a:t>2012 - Önálló szennyvízcsatorna hálózat és 			szennyvíztelep – 946 </a:t>
            </a:r>
            <a:r>
              <a:rPr lang="hu-HU" b="1" dirty="0" err="1" smtClean="0"/>
              <a:t>MFt</a:t>
            </a:r>
            <a:endParaRPr lang="hu-HU" b="1" dirty="0" smtClean="0"/>
          </a:p>
          <a:p>
            <a:pPr lvl="0"/>
            <a:r>
              <a:rPr lang="hu-HU" b="1" dirty="0" smtClean="0"/>
              <a:t>2013 - Csapadékvíz elvezető hálózat és árapasztó 		záportározó – 356 </a:t>
            </a:r>
            <a:r>
              <a:rPr lang="hu-HU" b="1" dirty="0" err="1" smtClean="0"/>
              <a:t>MFt</a:t>
            </a:r>
            <a:endParaRPr lang="hu-HU" b="1" dirty="0" smtClean="0"/>
          </a:p>
          <a:p>
            <a:pPr lvl="0"/>
            <a:r>
              <a:rPr lang="hu-HU" b="1" dirty="0" smtClean="0"/>
              <a:t>2013 - Utak, járdák aszfaltozása, </a:t>
            </a:r>
            <a:r>
              <a:rPr lang="hu-HU" b="1" dirty="0" err="1" smtClean="0"/>
              <a:t>buszöblözet</a:t>
            </a:r>
            <a:r>
              <a:rPr lang="hu-HU" b="1" dirty="0" smtClean="0"/>
              <a:t> 		kialakítása – 105 </a:t>
            </a:r>
            <a:r>
              <a:rPr lang="hu-HU" b="1" dirty="0" err="1" smtClean="0"/>
              <a:t>MFt</a:t>
            </a:r>
            <a:endParaRPr lang="hu-HU" b="1" dirty="0" smtClean="0"/>
          </a:p>
          <a:p>
            <a:pPr lvl="0"/>
            <a:r>
              <a:rPr lang="hu-HU" b="1" dirty="0" smtClean="0"/>
              <a:t>2013 - októberében kezdődik az Egészségház 		építése – 90 </a:t>
            </a:r>
            <a:r>
              <a:rPr lang="hu-HU" b="1" dirty="0" err="1" smtClean="0"/>
              <a:t>MFt</a:t>
            </a:r>
            <a:endParaRPr lang="hu-H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endParaRPr lang="hu-HU" b="1" dirty="0" smtClean="0"/>
          </a:p>
          <a:p>
            <a:pPr marL="88900" indent="1588">
              <a:buNone/>
            </a:pPr>
            <a:r>
              <a:rPr lang="hu-HU" b="1" dirty="0" smtClean="0"/>
              <a:t>„Gyermekeink helyes nevelése olyannyira kötelességünk és érdekünk, olyannyira tőlük függ a nemzet java és boldogulása, hogy nagyon szeretném, ha mindenki megszívlelné, s nagy, igen nagy ügyet vetne rá.”</a:t>
            </a:r>
          </a:p>
          <a:p>
            <a:pPr marL="88900" indent="1588">
              <a:buNone/>
            </a:pPr>
            <a:endParaRPr lang="hu-HU" b="1" dirty="0" smtClean="0"/>
          </a:p>
          <a:p>
            <a:pPr marL="88900" indent="1588">
              <a:buNone/>
            </a:pPr>
            <a:r>
              <a:rPr lang="hu-HU" b="1" dirty="0" smtClean="0"/>
              <a:t>		John Locke: Gondolatok a nevelésről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b="1" dirty="0" smtClean="0"/>
              <a:t>1990-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sz="3000" b="1" dirty="0" smtClean="0"/>
              <a:t>Helyi önkormányzatok meghatározó szerepe a közoktatás fenntartásában</a:t>
            </a:r>
          </a:p>
          <a:p>
            <a:r>
              <a:rPr lang="hu-HU" sz="2800" b="1" dirty="0" smtClean="0"/>
              <a:t>kistelepülések</a:t>
            </a:r>
            <a:r>
              <a:rPr lang="hu-HU" sz="2800" dirty="0" smtClean="0"/>
              <a:t> </a:t>
            </a:r>
            <a:r>
              <a:rPr lang="hu-HU" sz="2800" b="1" dirty="0" smtClean="0"/>
              <a:t>törekvése</a:t>
            </a:r>
            <a:r>
              <a:rPr lang="hu-HU" sz="2800" dirty="0" smtClean="0"/>
              <a:t> </a:t>
            </a:r>
            <a:r>
              <a:rPr lang="hu-HU" sz="2800" b="1" dirty="0" smtClean="0"/>
              <a:t>saját iskolafenntartásra</a:t>
            </a:r>
          </a:p>
          <a:p>
            <a:r>
              <a:rPr lang="hu-HU" sz="2800" b="1" dirty="0" smtClean="0"/>
              <a:t>önkormányzati rendszer szétaprózódott</a:t>
            </a:r>
          </a:p>
          <a:p>
            <a:r>
              <a:rPr lang="hu-HU" sz="2800" b="1" dirty="0" smtClean="0"/>
              <a:t>jövedelemtermelő képességek között óriási különbségek </a:t>
            </a:r>
          </a:p>
          <a:p>
            <a:endParaRPr lang="hu-HU" sz="2800" b="1" dirty="0" smtClean="0"/>
          </a:p>
          <a:p>
            <a:r>
              <a:rPr lang="hu-HU" sz="2800" b="1" dirty="0" smtClean="0"/>
              <a:t>oktatás eltérő színvonalú az egyes településeken</a:t>
            </a:r>
          </a:p>
          <a:p>
            <a:pPr lvl="1">
              <a:buNone/>
            </a:pPr>
            <a:endParaRPr lang="hu-HU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436510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80920" cy="86409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1990-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az állam a feladatellátás költségigényét  egységesnek feltételezte</a:t>
            </a:r>
          </a:p>
          <a:p>
            <a:r>
              <a:rPr lang="hu-HU" sz="2800" b="1" dirty="0" smtClean="0"/>
              <a:t>állami normatívát biztosított a fenntartóknak</a:t>
            </a:r>
          </a:p>
          <a:p>
            <a:r>
              <a:rPr lang="hu-HU" sz="2800" b="1" dirty="0" smtClean="0"/>
              <a:t>az önkormányzatok feladatellátásának költsége eltérő nagyságú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>az iskolafenntartás költségeinek pótlása az önkormányzatok saját forrását  terhelte</a:t>
            </a:r>
          </a:p>
          <a:p>
            <a:pPr lvl="1"/>
            <a:endParaRPr lang="hu-HU" b="1" dirty="0" smtClean="0"/>
          </a:p>
        </p:txBody>
      </p:sp>
      <p:sp>
        <p:nvSpPr>
          <p:cNvPr id="4" name="Lefelé nyíl 3"/>
          <p:cNvSpPr/>
          <p:nvPr/>
        </p:nvSpPr>
        <p:spPr>
          <a:xfrm>
            <a:off x="4283968" y="436510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91264" cy="79695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1997-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800" b="1" dirty="0" smtClean="0"/>
              <a:t>finanszírozás rendszere változott</a:t>
            </a:r>
          </a:p>
          <a:p>
            <a:r>
              <a:rPr lang="hu-HU" sz="2800" b="1" dirty="0" smtClean="0"/>
              <a:t>tanulócsoportok maximális és ajánlott létszáma meghatározásra került</a:t>
            </a:r>
          </a:p>
          <a:p>
            <a:r>
              <a:rPr lang="hu-HU" sz="2800" b="1" dirty="0" smtClean="0"/>
              <a:t>iskolaépületek fenntartási kiadásai emelkedtek</a:t>
            </a:r>
          </a:p>
          <a:p>
            <a:r>
              <a:rPr lang="hu-HU" sz="2800" b="1" dirty="0" smtClean="0"/>
              <a:t>osztályok száma nem csökkent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2800" b="1" dirty="0" smtClean="0"/>
              <a:t>az egyetlen iskola megtartása politikai kérdéssé vált</a:t>
            </a:r>
            <a:endParaRPr lang="hu-HU" sz="2800" b="1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436510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29208" y="490662"/>
            <a:ext cx="7931224" cy="778098"/>
          </a:xfrm>
        </p:spPr>
        <p:txBody>
          <a:bodyPr>
            <a:noAutofit/>
          </a:bodyPr>
          <a:lstStyle/>
          <a:p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600" b="1" dirty="0" smtClean="0"/>
              <a:t>Az önkormányzatok közoktatási célú központi költségvetési támogatása a támogatások formája szerint, folyó áron (Mrd Ft) és a központi költségvetési támogatások aránya (%) (általános iskolára vonatkozóan)</a:t>
            </a:r>
            <a:r>
              <a:rPr lang="hu-HU" sz="1600" dirty="0" smtClean="0"/>
              <a:t/>
            </a:r>
            <a:br>
              <a:rPr lang="hu-HU" sz="1600" dirty="0" smtClean="0"/>
            </a:br>
            <a:endParaRPr lang="hu-HU" sz="1600" dirty="0"/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539552" y="1458649"/>
          <a:ext cx="8136904" cy="53996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226"/>
                <a:gridCol w="2034226"/>
                <a:gridCol w="2034226"/>
                <a:gridCol w="2034226"/>
              </a:tblGrid>
              <a:tr h="10418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Év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Folyó önkormányzati</a:t>
                      </a:r>
                      <a:b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oktatási kiadás</a:t>
                      </a:r>
                      <a:b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(Mrd Ft)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Költségvetési támogatás (normatív támogatások és központosított előirányzatok)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Központi támogatások</a:t>
                      </a:r>
                      <a:b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hu-HU" sz="1400" b="1" dirty="0">
                          <a:latin typeface="Times New Roman"/>
                          <a:ea typeface="Times New Roman"/>
                          <a:cs typeface="Times New Roman"/>
                        </a:rPr>
                        <a:t>aránya (%)</a:t>
                      </a:r>
                      <a:endParaRPr lang="hu-H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2"/>
                    </a:solidFill>
                  </a:tcPr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1991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123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72,5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154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86,9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182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97,7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217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96,4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236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93,2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39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263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143,9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1997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321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178,0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1998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371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201,5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1999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419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231,4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2000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449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279,2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2001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516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310,9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2002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633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350,8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55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776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466,4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60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794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490,8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62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853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461,8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54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885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437,8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49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2007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885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463,5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208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2008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906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468,6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52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  <a:tr h="1677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2009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latin typeface="Times New Roman"/>
                          <a:ea typeface="Times New Roman"/>
                          <a:cs typeface="Times New Roman"/>
                        </a:rPr>
                        <a:t>873</a:t>
                      </a:r>
                      <a:endParaRPr lang="hu-H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461,1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latin typeface="Times New Roman"/>
                          <a:ea typeface="Times New Roman"/>
                          <a:cs typeface="Times New Roman"/>
                        </a:rPr>
                        <a:t>53</a:t>
                      </a:r>
                      <a:endParaRPr lang="hu-H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19256" cy="796950"/>
          </a:xfrm>
        </p:spPr>
        <p:txBody>
          <a:bodyPr>
            <a:normAutofit/>
          </a:bodyPr>
          <a:lstStyle/>
          <a:p>
            <a:r>
              <a:rPr lang="hu-HU" sz="4000" b="1" dirty="0" smtClean="0"/>
              <a:t>2002-</a:t>
            </a:r>
            <a:endParaRPr lang="hu-HU" sz="40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sz="3000" b="1" dirty="0" smtClean="0"/>
              <a:t>50%-os pedagógus béremelés állami finanszírozással</a:t>
            </a:r>
          </a:p>
          <a:p>
            <a:pPr algn="ctr">
              <a:buNone/>
            </a:pPr>
            <a:r>
              <a:rPr lang="hu-HU" sz="4000" b="1" dirty="0" smtClean="0"/>
              <a:t>2003-</a:t>
            </a:r>
          </a:p>
          <a:p>
            <a:r>
              <a:rPr lang="hu-HU" sz="3000" b="1" dirty="0" smtClean="0"/>
              <a:t>a béremelés költségeit nem viseli az állam</a:t>
            </a:r>
          </a:p>
          <a:p>
            <a:r>
              <a:rPr lang="hu-HU" sz="3000" b="1" dirty="0" smtClean="0"/>
              <a:t>az önkormányzati saját bevételt felemészti az iskola fenntartása</a:t>
            </a:r>
          </a:p>
          <a:p>
            <a:pPr>
              <a:buNone/>
            </a:pPr>
            <a:endParaRPr lang="hu-HU" sz="2800" b="1" dirty="0" smtClean="0"/>
          </a:p>
          <a:p>
            <a:endParaRPr lang="hu-HU" sz="2800" b="1" dirty="0" smtClean="0"/>
          </a:p>
          <a:p>
            <a:endParaRPr lang="hu-HU" sz="2800" b="1" dirty="0" smtClean="0"/>
          </a:p>
          <a:p>
            <a:r>
              <a:rPr lang="hu-HU" sz="3000" b="1" dirty="0" smtClean="0"/>
              <a:t>szigorú, költségtakarékos gazdálkodás</a:t>
            </a:r>
          </a:p>
          <a:p>
            <a:endParaRPr lang="hu-HU" sz="2800" b="1" dirty="0" smtClean="0"/>
          </a:p>
          <a:p>
            <a:endParaRPr lang="hu-HU" sz="2800" b="1" dirty="0" smtClean="0"/>
          </a:p>
          <a:p>
            <a:pPr algn="ctr">
              <a:buNone/>
            </a:pPr>
            <a:endParaRPr lang="hu-HU" sz="4000" b="1" dirty="0" smtClean="0"/>
          </a:p>
          <a:p>
            <a:pPr algn="ctr">
              <a:buNone/>
            </a:pPr>
            <a:endParaRPr lang="hu-HU" sz="4000" b="1" dirty="0"/>
          </a:p>
        </p:txBody>
      </p:sp>
      <p:sp>
        <p:nvSpPr>
          <p:cNvPr id="4" name="Lefelé nyíl 3"/>
          <p:cNvSpPr/>
          <p:nvPr/>
        </p:nvSpPr>
        <p:spPr>
          <a:xfrm>
            <a:off x="4283968" y="4365104"/>
            <a:ext cx="432048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941</Words>
  <Application>Microsoft Office PowerPoint</Application>
  <PresentationFormat>Diavetítés a képernyőre (4:3 oldalarány)</PresentationFormat>
  <Paragraphs>556</Paragraphs>
  <Slides>24</Slides>
  <Notes>1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24</vt:i4>
      </vt:variant>
    </vt:vector>
  </HeadingPairs>
  <TitlesOfParts>
    <vt:vector size="25" baseType="lpstr">
      <vt:lpstr>Office-téma</vt:lpstr>
      <vt:lpstr>1. dia</vt:lpstr>
      <vt:lpstr>RÓZSASZENTMÁRTON - 2013</vt:lpstr>
      <vt:lpstr>BERUHÁZÁSOK</vt:lpstr>
      <vt:lpstr>4. dia</vt:lpstr>
      <vt:lpstr> 1990- </vt:lpstr>
      <vt:lpstr> 1990- </vt:lpstr>
      <vt:lpstr>1997-</vt:lpstr>
      <vt:lpstr>  Az önkormányzatok közoktatási célú központi költségvetési támogatása a támogatások formája szerint, folyó áron (Mrd Ft) és a központi költségvetési támogatások aránya (%) (általános iskolára vonatkozóan) </vt:lpstr>
      <vt:lpstr>2002-</vt:lpstr>
      <vt:lpstr>2005-</vt:lpstr>
      <vt:lpstr>A közoktatási alapnormatívák összege az általános iskolai oktatásban 2004–2011 (tanuló/év/ezer Ft</vt:lpstr>
      <vt:lpstr>2007-</vt:lpstr>
      <vt:lpstr>   Rózsaszentmárton község állandó lakossága és az általános iskolások száma 2002-2007 (fő) </vt:lpstr>
      <vt:lpstr>  Nevelési-oktatási intézményfenntartók (db) 2002-2010 </vt:lpstr>
      <vt:lpstr>   A kistelepülések általános iskoláit érintő kiegészítő normatívák 2000–2009 (Ft/fő/év) </vt:lpstr>
      <vt:lpstr> Intézményfenntartó társulás megalakításának előkészítése</vt:lpstr>
      <vt:lpstr>   Rózsaszentmárton és Szücsi község gyermeklétszáma a 2006/2007. tanévben (fő) </vt:lpstr>
      <vt:lpstr>  Intézményfenntartó társulás megalakításának előkészítése</vt:lpstr>
      <vt:lpstr> Társulási megállapodás – Alapító Okirat</vt:lpstr>
      <vt:lpstr>   Rózsaszentmárton község Önkormányzat oktatás finanszírozása 2007-2012  </vt:lpstr>
      <vt:lpstr> Az intézményfenntartó társulás mérlege</vt:lpstr>
      <vt:lpstr> 2013-</vt:lpstr>
      <vt:lpstr> 2013-</vt:lpstr>
      <vt:lpstr>24.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Sipos</dc:creator>
  <cp:lastModifiedBy>Gyergyák Ferenc</cp:lastModifiedBy>
  <cp:revision>148</cp:revision>
  <dcterms:created xsi:type="dcterms:W3CDTF">2013-09-07T13:05:44Z</dcterms:created>
  <dcterms:modified xsi:type="dcterms:W3CDTF">2013-09-22T13:18:58Z</dcterms:modified>
</cp:coreProperties>
</file>