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32"/>
  </p:notesMasterIdLst>
  <p:handoutMasterIdLst>
    <p:handoutMasterId r:id="rId33"/>
  </p:handoutMasterIdLst>
  <p:sldIdLst>
    <p:sldId id="312" r:id="rId2"/>
    <p:sldId id="284" r:id="rId3"/>
    <p:sldId id="257" r:id="rId4"/>
    <p:sldId id="275" r:id="rId5"/>
    <p:sldId id="276" r:id="rId6"/>
    <p:sldId id="258" r:id="rId7"/>
    <p:sldId id="314" r:id="rId8"/>
    <p:sldId id="259" r:id="rId9"/>
    <p:sldId id="279" r:id="rId10"/>
    <p:sldId id="260" r:id="rId11"/>
    <p:sldId id="261" r:id="rId12"/>
    <p:sldId id="285" r:id="rId13"/>
    <p:sldId id="278" r:id="rId14"/>
    <p:sldId id="277" r:id="rId15"/>
    <p:sldId id="311" r:id="rId16"/>
    <p:sldId id="304" r:id="rId17"/>
    <p:sldId id="315" r:id="rId18"/>
    <p:sldId id="316" r:id="rId19"/>
    <p:sldId id="286" r:id="rId20"/>
    <p:sldId id="302" r:id="rId21"/>
    <p:sldId id="287" r:id="rId22"/>
    <p:sldId id="317" r:id="rId23"/>
    <p:sldId id="308" r:id="rId24"/>
    <p:sldId id="318" r:id="rId25"/>
    <p:sldId id="296" r:id="rId26"/>
    <p:sldId id="307" r:id="rId27"/>
    <p:sldId id="295" r:id="rId28"/>
    <p:sldId id="299" r:id="rId29"/>
    <p:sldId id="319" r:id="rId30"/>
    <p:sldId id="313" r:id="rId31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Közepesen sötét stílus 1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0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\munk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\munk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\munk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\munk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\munk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Munka1!$C$2</c:f>
              <c:strCache>
                <c:ptCount val="1"/>
                <c:pt idx="0">
                  <c:v>NŐ</c:v>
                </c:pt>
              </c:strCache>
            </c:strRef>
          </c:tx>
          <c:invertIfNegative val="0"/>
          <c:cat>
            <c:strRef>
              <c:f>Munka1!$B$3:$B$14</c:f>
              <c:strCache>
                <c:ptCount val="12"/>
                <c:pt idx="0">
                  <c:v>18-20</c:v>
                </c:pt>
                <c:pt idx="1">
                  <c:v>21-25</c:v>
                </c:pt>
                <c:pt idx="2">
                  <c:v>26-30</c:v>
                </c:pt>
                <c:pt idx="3">
                  <c:v>31-35</c:v>
                </c:pt>
                <c:pt idx="4">
                  <c:v>36-40</c:v>
                </c:pt>
                <c:pt idx="5">
                  <c:v>41-45</c:v>
                </c:pt>
                <c:pt idx="6">
                  <c:v>46-50</c:v>
                </c:pt>
                <c:pt idx="7">
                  <c:v>51-55</c:v>
                </c:pt>
                <c:pt idx="8">
                  <c:v>56-60</c:v>
                </c:pt>
                <c:pt idx="9">
                  <c:v>61-65</c:v>
                </c:pt>
                <c:pt idx="10">
                  <c:v>66-70</c:v>
                </c:pt>
                <c:pt idx="11">
                  <c:v>71-</c:v>
                </c:pt>
              </c:strCache>
            </c:strRef>
          </c:cat>
          <c:val>
            <c:numRef>
              <c:f>Munka1!$C$3:$C$14</c:f>
              <c:numCache>
                <c:formatCode>General</c:formatCode>
                <c:ptCount val="12"/>
                <c:pt idx="0">
                  <c:v>0</c:v>
                </c:pt>
                <c:pt idx="1">
                  <c:v>51</c:v>
                </c:pt>
                <c:pt idx="2">
                  <c:v>153</c:v>
                </c:pt>
                <c:pt idx="3">
                  <c:v>241</c:v>
                </c:pt>
                <c:pt idx="4">
                  <c:v>303</c:v>
                </c:pt>
                <c:pt idx="5">
                  <c:v>291</c:v>
                </c:pt>
                <c:pt idx="6">
                  <c:v>255</c:v>
                </c:pt>
                <c:pt idx="7">
                  <c:v>266</c:v>
                </c:pt>
                <c:pt idx="8">
                  <c:v>196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Munka1!$D$2</c:f>
              <c:strCache>
                <c:ptCount val="1"/>
                <c:pt idx="0">
                  <c:v>FÉRFI</c:v>
                </c:pt>
              </c:strCache>
            </c:strRef>
          </c:tx>
          <c:invertIfNegative val="0"/>
          <c:cat>
            <c:strRef>
              <c:f>Munka1!$B$3:$B$14</c:f>
              <c:strCache>
                <c:ptCount val="12"/>
                <c:pt idx="0">
                  <c:v>18-20</c:v>
                </c:pt>
                <c:pt idx="1">
                  <c:v>21-25</c:v>
                </c:pt>
                <c:pt idx="2">
                  <c:v>26-30</c:v>
                </c:pt>
                <c:pt idx="3">
                  <c:v>31-35</c:v>
                </c:pt>
                <c:pt idx="4">
                  <c:v>36-40</c:v>
                </c:pt>
                <c:pt idx="5">
                  <c:v>41-45</c:v>
                </c:pt>
                <c:pt idx="6">
                  <c:v>46-50</c:v>
                </c:pt>
                <c:pt idx="7">
                  <c:v>51-55</c:v>
                </c:pt>
                <c:pt idx="8">
                  <c:v>56-60</c:v>
                </c:pt>
                <c:pt idx="9">
                  <c:v>61-65</c:v>
                </c:pt>
                <c:pt idx="10">
                  <c:v>66-70</c:v>
                </c:pt>
                <c:pt idx="11">
                  <c:v>71-</c:v>
                </c:pt>
              </c:strCache>
            </c:strRef>
          </c:cat>
          <c:val>
            <c:numRef>
              <c:f>Munka1!$D$3:$D$14</c:f>
              <c:numCache>
                <c:formatCode>General</c:formatCode>
                <c:ptCount val="12"/>
                <c:pt idx="0">
                  <c:v>0</c:v>
                </c:pt>
                <c:pt idx="1">
                  <c:v>11</c:v>
                </c:pt>
                <c:pt idx="2">
                  <c:v>46</c:v>
                </c:pt>
                <c:pt idx="3">
                  <c:v>70</c:v>
                </c:pt>
                <c:pt idx="4">
                  <c:v>130</c:v>
                </c:pt>
                <c:pt idx="5">
                  <c:v>63</c:v>
                </c:pt>
                <c:pt idx="6">
                  <c:v>77</c:v>
                </c:pt>
                <c:pt idx="7">
                  <c:v>82</c:v>
                </c:pt>
                <c:pt idx="8">
                  <c:v>76</c:v>
                </c:pt>
                <c:pt idx="9">
                  <c:v>8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737624"/>
        <c:axId val="193738008"/>
        <c:axId val="0"/>
      </c:bar3DChart>
      <c:catAx>
        <c:axId val="193737624"/>
        <c:scaling>
          <c:orientation val="minMax"/>
        </c:scaling>
        <c:delete val="0"/>
        <c:axPos val="l"/>
        <c:minorGridlines/>
        <c:title>
          <c:tx>
            <c:rich>
              <a:bodyPr rot="0" vert="wordArtVert"/>
              <a:lstStyle/>
              <a:p>
                <a:pPr>
                  <a:defRPr kern="0" baseline="0">
                    <a:latin typeface="Trajan Pro" panose="02020502050506020301" pitchFamily="18" charset="0"/>
                  </a:defRPr>
                </a:pPr>
                <a:r>
                  <a:rPr lang="hu-HU" kern="0" baseline="0" dirty="0">
                    <a:latin typeface="Trajan Pro" panose="02020502050506020301" pitchFamily="18" charset="0"/>
                  </a:rPr>
                  <a:t>Életkor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rajan Pro" panose="02020502050506020301" pitchFamily="18" charset="0"/>
              </a:defRPr>
            </a:pPr>
            <a:endParaRPr lang="hu-HU"/>
          </a:p>
        </c:txPr>
        <c:crossAx val="193738008"/>
        <c:crosses val="autoZero"/>
        <c:auto val="1"/>
        <c:lblAlgn val="ctr"/>
        <c:lblOffset val="100"/>
        <c:noMultiLvlLbl val="0"/>
      </c:catAx>
      <c:valAx>
        <c:axId val="193738008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baseline="0">
                    <a:latin typeface="Trajan Pro" panose="02020502050506020301" pitchFamily="18" charset="0"/>
                  </a:defRPr>
                </a:pPr>
                <a:r>
                  <a:rPr lang="hu-HU" baseline="0">
                    <a:latin typeface="Trajan Pro" panose="02020502050506020301" pitchFamily="18" charset="0"/>
                  </a:rPr>
                  <a:t>Létszám( fő) 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rajan Pro" panose="02020502050506020301" pitchFamily="18" charset="0"/>
              </a:defRPr>
            </a:pPr>
            <a:endParaRPr lang="hu-HU"/>
          </a:p>
        </c:txPr>
        <c:crossAx val="193737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36565746872782"/>
          <c:y val="0.77063712832550857"/>
          <c:w val="7.017520840235561E-2"/>
          <c:h val="9.9639960027276195E-2"/>
        </c:manualLayout>
      </c:layout>
      <c:overlay val="0"/>
      <c:txPr>
        <a:bodyPr/>
        <a:lstStyle/>
        <a:p>
          <a:pPr>
            <a:defRPr baseline="0">
              <a:latin typeface="Trajan Pro" panose="02020502050506020301" pitchFamily="18" charset="0"/>
            </a:defRPr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Munka1!$C$2</c:f>
              <c:strCache>
                <c:ptCount val="1"/>
                <c:pt idx="0">
                  <c:v>Férfi</c:v>
                </c:pt>
              </c:strCache>
            </c:strRef>
          </c:tx>
          <c:invertIfNegative val="0"/>
          <c:cat>
            <c:strRef>
              <c:f>Munka1!$B$3:$B$14</c:f>
              <c:strCache>
                <c:ptCount val="10"/>
                <c:pt idx="0">
                  <c:v>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</c:v>
                </c:pt>
              </c:strCache>
            </c:strRef>
          </c:cat>
          <c:val>
            <c:numRef>
              <c:f>Munka1!$C$3:$C$14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13</c:v>
                </c:pt>
                <c:pt idx="4">
                  <c:v>12</c:v>
                </c:pt>
                <c:pt idx="5">
                  <c:v>14</c:v>
                </c:pt>
                <c:pt idx="6">
                  <c:v>18</c:v>
                </c:pt>
                <c:pt idx="7">
                  <c:v>17</c:v>
                </c:pt>
                <c:pt idx="8">
                  <c:v>4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Munka1!$D$2</c:f>
              <c:strCache>
                <c:ptCount val="1"/>
                <c:pt idx="0">
                  <c:v>Nő</c:v>
                </c:pt>
              </c:strCache>
            </c:strRef>
          </c:tx>
          <c:invertIfNegative val="0"/>
          <c:cat>
            <c:strRef>
              <c:f>Munka1!$B$3:$B$14</c:f>
              <c:strCache>
                <c:ptCount val="10"/>
                <c:pt idx="0">
                  <c:v>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</c:v>
                </c:pt>
              </c:strCache>
            </c:strRef>
          </c:cat>
          <c:val>
            <c:numRef>
              <c:f>Munka1!$D$3:$D$14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16</c:v>
                </c:pt>
                <c:pt idx="4">
                  <c:v>23</c:v>
                </c:pt>
                <c:pt idx="5">
                  <c:v>22</c:v>
                </c:pt>
                <c:pt idx="6">
                  <c:v>17</c:v>
                </c:pt>
                <c:pt idx="7">
                  <c:v>20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705968"/>
        <c:axId val="188706352"/>
        <c:axId val="0"/>
      </c:bar3DChart>
      <c:catAx>
        <c:axId val="188705968"/>
        <c:scaling>
          <c:orientation val="minMax"/>
        </c:scaling>
        <c:delete val="0"/>
        <c:axPos val="l"/>
        <c:minorGridlines/>
        <c:title>
          <c:tx>
            <c:rich>
              <a:bodyPr rot="0" vert="wordArtVert"/>
              <a:lstStyle/>
              <a:p>
                <a:pPr>
                  <a:defRPr kern="0" baseline="0">
                    <a:latin typeface="Trajan Pro" panose="02020502050506020301" pitchFamily="18" charset="0"/>
                  </a:defRPr>
                </a:pPr>
                <a:r>
                  <a:rPr lang="hu-HU" kern="0" baseline="0" dirty="0">
                    <a:latin typeface="Trajan Pro" panose="02020502050506020301" pitchFamily="18" charset="0"/>
                  </a:rPr>
                  <a:t>Életkor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rajan Pro" panose="02020502050506020301" pitchFamily="18" charset="0"/>
              </a:defRPr>
            </a:pPr>
            <a:endParaRPr lang="hu-HU"/>
          </a:p>
        </c:txPr>
        <c:crossAx val="188706352"/>
        <c:crosses val="autoZero"/>
        <c:auto val="1"/>
        <c:lblAlgn val="ctr"/>
        <c:lblOffset val="100"/>
        <c:noMultiLvlLbl val="0"/>
      </c:catAx>
      <c:valAx>
        <c:axId val="188706352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baseline="0">
                    <a:latin typeface="Trajan Pro" panose="02020502050506020301" pitchFamily="18" charset="0"/>
                  </a:defRPr>
                </a:pPr>
                <a:r>
                  <a:rPr lang="hu-HU" baseline="0">
                    <a:latin typeface="Trajan Pro" panose="02020502050506020301" pitchFamily="18" charset="0"/>
                  </a:rPr>
                  <a:t>Létszám( fő) 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rajan Pro" panose="02020502050506020301" pitchFamily="18" charset="0"/>
              </a:defRPr>
            </a:pPr>
            <a:endParaRPr lang="hu-HU"/>
          </a:p>
        </c:txPr>
        <c:crossAx val="188705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36565746872782"/>
          <c:y val="0.77063712832550857"/>
          <c:w val="7.017520840235561E-2"/>
          <c:h val="9.9639960027276195E-2"/>
        </c:manualLayout>
      </c:layout>
      <c:overlay val="0"/>
      <c:txPr>
        <a:bodyPr/>
        <a:lstStyle/>
        <a:p>
          <a:pPr>
            <a:defRPr baseline="0">
              <a:latin typeface="Trajan Pro" panose="02020502050506020301" pitchFamily="18" charset="0"/>
            </a:defRPr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Munka3!$B$1</c:f>
              <c:strCache>
                <c:ptCount val="1"/>
                <c:pt idx="0">
                  <c:v>Január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887270301316562E-2"/>
                  <c:y val="-2.5504779301097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Munka3!$A$2:$A$4</c:f>
              <c:strCache>
                <c:ptCount val="3"/>
                <c:pt idx="0">
                  <c:v>Iktatott ügyek száma</c:v>
                </c:pt>
                <c:pt idx="1">
                  <c:v>Települési önkormányzat által átadott ügyek száma</c:v>
                </c:pt>
                <c:pt idx="2">
                  <c:v>Közvetlenűl a járási hivatalnál előterjesztett kérelmek száma</c:v>
                </c:pt>
              </c:strCache>
            </c:strRef>
          </c:cat>
          <c:val>
            <c:numRef>
              <c:f>Munka3!$B$2:$B$4</c:f>
              <c:numCache>
                <c:formatCode>General</c:formatCode>
                <c:ptCount val="3"/>
                <c:pt idx="0">
                  <c:v>16370</c:v>
                </c:pt>
                <c:pt idx="1">
                  <c:v>1351</c:v>
                </c:pt>
                <c:pt idx="2">
                  <c:v>3545</c:v>
                </c:pt>
              </c:numCache>
            </c:numRef>
          </c:val>
        </c:ser>
        <c:ser>
          <c:idx val="1"/>
          <c:order val="1"/>
          <c:tx>
            <c:strRef>
              <c:f>Munka3!$C$1</c:f>
              <c:strCache>
                <c:ptCount val="1"/>
                <c:pt idx="0">
                  <c:v>Február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295439383228242E-3"/>
                  <c:y val="-4.534182986861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154527259875313E-3"/>
                  <c:y val="-2.8338643667887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Munka3!$A$2:$A$4</c:f>
              <c:strCache>
                <c:ptCount val="3"/>
                <c:pt idx="0">
                  <c:v>Iktatott ügyek száma</c:v>
                </c:pt>
                <c:pt idx="1">
                  <c:v>Települési önkormányzat által átadott ügyek száma</c:v>
                </c:pt>
                <c:pt idx="2">
                  <c:v>Közvetlenűl a járási hivatalnál előterjesztett kérelmek száma</c:v>
                </c:pt>
              </c:strCache>
            </c:strRef>
          </c:cat>
          <c:val>
            <c:numRef>
              <c:f>Munka3!$C$2:$C$4</c:f>
              <c:numCache>
                <c:formatCode>General</c:formatCode>
                <c:ptCount val="3"/>
                <c:pt idx="0">
                  <c:v>14769</c:v>
                </c:pt>
                <c:pt idx="1">
                  <c:v>4032</c:v>
                </c:pt>
                <c:pt idx="2">
                  <c:v>9935</c:v>
                </c:pt>
              </c:numCache>
            </c:numRef>
          </c:val>
        </c:ser>
        <c:ser>
          <c:idx val="2"/>
          <c:order val="2"/>
          <c:tx>
            <c:strRef>
              <c:f>Munka3!$D$1</c:f>
              <c:strCache>
                <c:ptCount val="1"/>
                <c:pt idx="0">
                  <c:v>Március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373179088981104E-2"/>
                  <c:y val="-4.534182986861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59087876645703E-3"/>
                  <c:y val="-3.1172508034675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Munka3!$A$2:$A$4</c:f>
              <c:strCache>
                <c:ptCount val="3"/>
                <c:pt idx="0">
                  <c:v>Iktatott ügyek száma</c:v>
                </c:pt>
                <c:pt idx="1">
                  <c:v>Települési önkormányzat által átadott ügyek száma</c:v>
                </c:pt>
                <c:pt idx="2">
                  <c:v>Közvetlenűl a járási hivatalnál előterjesztett kérelmek száma</c:v>
                </c:pt>
              </c:strCache>
            </c:strRef>
          </c:cat>
          <c:val>
            <c:numRef>
              <c:f>Munka3!$D$2:$D$4</c:f>
              <c:numCache>
                <c:formatCode>General</c:formatCode>
                <c:ptCount val="3"/>
                <c:pt idx="0">
                  <c:v>10561</c:v>
                </c:pt>
                <c:pt idx="1">
                  <c:v>504</c:v>
                </c:pt>
                <c:pt idx="2">
                  <c:v>9080</c:v>
                </c:pt>
              </c:numCache>
            </c:numRef>
          </c:val>
        </c:ser>
        <c:ser>
          <c:idx val="3"/>
          <c:order val="3"/>
          <c:tx>
            <c:strRef>
              <c:f>Munka3!$E$1</c:f>
              <c:strCache>
                <c:ptCount val="1"/>
                <c:pt idx="0">
                  <c:v>Április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Munka3!$A$2:$A$4</c:f>
              <c:strCache>
                <c:ptCount val="3"/>
                <c:pt idx="0">
                  <c:v>Iktatott ügyek száma</c:v>
                </c:pt>
                <c:pt idx="1">
                  <c:v>Települési önkormányzat által átadott ügyek száma</c:v>
                </c:pt>
                <c:pt idx="2">
                  <c:v>Közvetlenűl a járási hivatalnál előterjesztett kérelmek száma</c:v>
                </c:pt>
              </c:strCache>
            </c:strRef>
          </c:cat>
          <c:val>
            <c:numRef>
              <c:f>Munka3!$E$2:$E$4</c:f>
              <c:numCache>
                <c:formatCode>General</c:formatCode>
                <c:ptCount val="3"/>
                <c:pt idx="0">
                  <c:v>9554</c:v>
                </c:pt>
                <c:pt idx="1">
                  <c:v>451</c:v>
                </c:pt>
                <c:pt idx="2">
                  <c:v>7972</c:v>
                </c:pt>
              </c:numCache>
            </c:numRef>
          </c:val>
        </c:ser>
        <c:ser>
          <c:idx val="4"/>
          <c:order val="4"/>
          <c:tx>
            <c:strRef>
              <c:f>Munka3!$F$1</c:f>
              <c:strCache>
                <c:ptCount val="1"/>
                <c:pt idx="0">
                  <c:v>Május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Munka3!$A$2:$A$4</c:f>
              <c:strCache>
                <c:ptCount val="3"/>
                <c:pt idx="0">
                  <c:v>Iktatott ügyek száma</c:v>
                </c:pt>
                <c:pt idx="1">
                  <c:v>Települési önkormányzat által átadott ügyek száma</c:v>
                </c:pt>
                <c:pt idx="2">
                  <c:v>Közvetlenűl a járási hivatalnál előterjesztett kérelmek száma</c:v>
                </c:pt>
              </c:strCache>
            </c:strRef>
          </c:cat>
          <c:val>
            <c:numRef>
              <c:f>Munka3!$F$2:$F$4</c:f>
              <c:numCache>
                <c:formatCode>General</c:formatCode>
                <c:ptCount val="3"/>
                <c:pt idx="0">
                  <c:v>7173</c:v>
                </c:pt>
                <c:pt idx="1">
                  <c:v>329</c:v>
                </c:pt>
                <c:pt idx="2">
                  <c:v>6106</c:v>
                </c:pt>
              </c:numCache>
            </c:numRef>
          </c:val>
        </c:ser>
        <c:ser>
          <c:idx val="5"/>
          <c:order val="5"/>
          <c:tx>
            <c:strRef>
              <c:f>Munka3!$G$1</c:f>
              <c:strCache>
                <c:ptCount val="1"/>
                <c:pt idx="0">
                  <c:v>Összesen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Munka3!$A$2:$A$4</c:f>
              <c:strCache>
                <c:ptCount val="3"/>
                <c:pt idx="0">
                  <c:v>Iktatott ügyek száma</c:v>
                </c:pt>
                <c:pt idx="1">
                  <c:v>Települési önkormányzat által átadott ügyek száma</c:v>
                </c:pt>
                <c:pt idx="2">
                  <c:v>Közvetlenűl a járási hivatalnál előterjesztett kérelmek száma</c:v>
                </c:pt>
              </c:strCache>
            </c:strRef>
          </c:cat>
          <c:val>
            <c:numRef>
              <c:f>Munka3!$G$2:$G$4</c:f>
              <c:numCache>
                <c:formatCode>General</c:formatCode>
                <c:ptCount val="3"/>
                <c:pt idx="0">
                  <c:v>58427</c:v>
                </c:pt>
                <c:pt idx="1">
                  <c:v>6667</c:v>
                </c:pt>
                <c:pt idx="2">
                  <c:v>36638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913480"/>
        <c:axId val="195913864"/>
        <c:axId val="0"/>
      </c:bar3DChart>
      <c:catAx>
        <c:axId val="19591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ajan Pro" panose="02020502050506020301" pitchFamily="18" charset="0"/>
                <a:ea typeface="+mn-ea"/>
                <a:cs typeface="+mn-cs"/>
              </a:defRPr>
            </a:pPr>
            <a:endParaRPr lang="hu-HU"/>
          </a:p>
        </c:txPr>
        <c:crossAx val="195913864"/>
        <c:crosses val="autoZero"/>
        <c:auto val="1"/>
        <c:lblAlgn val="ctr"/>
        <c:lblOffset val="100"/>
        <c:noMultiLvlLbl val="0"/>
      </c:catAx>
      <c:valAx>
        <c:axId val="19591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ajan Pro" panose="02020502050506020301" pitchFamily="18" charset="0"/>
                <a:ea typeface="+mn-ea"/>
                <a:cs typeface="+mn-cs"/>
              </a:defRPr>
            </a:pPr>
            <a:endParaRPr lang="hu-HU"/>
          </a:p>
        </c:txPr>
        <c:crossAx val="19591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ajan Pro" panose="02020502050506020301" pitchFamily="18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'Munka3 (2)'!$B$1</c:f>
              <c:strCache>
                <c:ptCount val="1"/>
                <c:pt idx="0">
                  <c:v>Január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6753182253235041E-2"/>
                  <c:y val="-5.6677287335772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884599237577675E-2"/>
                  <c:y val="-9.6351388470813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589732825051783E-2"/>
                  <c:y val="-4.2507965501829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2948664125258916E-3"/>
                  <c:y val="-6.2345016069349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'Munka3 (2)'!$A$2:$A$6</c:f>
              <c:strCache>
                <c:ptCount val="5"/>
                <c:pt idx="0">
                  <c:v>Megosztott döntések száma (határozatok és végzések) összesen</c:v>
                </c:pt>
                <c:pt idx="1">
                  <c:v>Szociális igazgatás</c:v>
                </c:pt>
                <c:pt idx="2">
                  <c:v>Szabálysértés</c:v>
                </c:pt>
                <c:pt idx="3">
                  <c:v>Általános igazgatás</c:v>
                </c:pt>
                <c:pt idx="4">
                  <c:v>Átvétel</c:v>
                </c:pt>
              </c:strCache>
            </c:strRef>
          </c:cat>
          <c:val>
            <c:numRef>
              <c:f>'Munka3 (2)'!$B$2:$B$6</c:f>
              <c:numCache>
                <c:formatCode>General</c:formatCode>
                <c:ptCount val="5"/>
                <c:pt idx="0">
                  <c:v>7480</c:v>
                </c:pt>
                <c:pt idx="1">
                  <c:v>4872</c:v>
                </c:pt>
                <c:pt idx="2">
                  <c:v>2383</c:v>
                </c:pt>
                <c:pt idx="3">
                  <c:v>69</c:v>
                </c:pt>
                <c:pt idx="4">
                  <c:v>156</c:v>
                </c:pt>
              </c:numCache>
            </c:numRef>
          </c:val>
        </c:ser>
        <c:ser>
          <c:idx val="1"/>
          <c:order val="1"/>
          <c:tx>
            <c:strRef>
              <c:f>'Munka3 (2)'!$C$1</c:f>
              <c:strCache>
                <c:ptCount val="1"/>
                <c:pt idx="0">
                  <c:v>Február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2032032443840638E-2"/>
                  <c:y val="-7.0846609169715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737166031314729E-2"/>
                  <c:y val="-1.983705056752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048529815711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1474332062629458E-3"/>
                  <c:y val="-4.8175694235406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'Munka3 (2)'!$A$2:$A$6</c:f>
              <c:strCache>
                <c:ptCount val="5"/>
                <c:pt idx="0">
                  <c:v>Megosztott döntések száma (határozatok és végzések) összesen</c:v>
                </c:pt>
                <c:pt idx="1">
                  <c:v>Szociális igazgatás</c:v>
                </c:pt>
                <c:pt idx="2">
                  <c:v>Szabálysértés</c:v>
                </c:pt>
                <c:pt idx="3">
                  <c:v>Általános igazgatás</c:v>
                </c:pt>
                <c:pt idx="4">
                  <c:v>Átvétel</c:v>
                </c:pt>
              </c:strCache>
            </c:strRef>
          </c:cat>
          <c:val>
            <c:numRef>
              <c:f>'Munka3 (2)'!$C$2:$C$6</c:f>
              <c:numCache>
                <c:formatCode>General</c:formatCode>
                <c:ptCount val="5"/>
                <c:pt idx="0">
                  <c:v>9621</c:v>
                </c:pt>
                <c:pt idx="1">
                  <c:v>6759</c:v>
                </c:pt>
                <c:pt idx="2">
                  <c:v>2453</c:v>
                </c:pt>
                <c:pt idx="3">
                  <c:v>378</c:v>
                </c:pt>
                <c:pt idx="4">
                  <c:v>31</c:v>
                </c:pt>
              </c:numCache>
            </c:numRef>
          </c:val>
        </c:ser>
        <c:ser>
          <c:idx val="2"/>
          <c:order val="2"/>
          <c:tx>
            <c:strRef>
              <c:f>'Munka3 (2)'!$D$1</c:f>
              <c:strCache>
                <c:ptCount val="1"/>
                <c:pt idx="0">
                  <c:v>Március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7.3680473536504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474332062629458E-3"/>
                  <c:y val="-8.5015931003658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737166031314729E-3"/>
                  <c:y val="-5.9511151702561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'Munka3 (2)'!$A$2:$A$6</c:f>
              <c:strCache>
                <c:ptCount val="5"/>
                <c:pt idx="0">
                  <c:v>Megosztott döntések száma (határozatok és végzések) összesen</c:v>
                </c:pt>
                <c:pt idx="1">
                  <c:v>Szociális igazgatás</c:v>
                </c:pt>
                <c:pt idx="2">
                  <c:v>Szabálysértés</c:v>
                </c:pt>
                <c:pt idx="3">
                  <c:v>Általános igazgatás</c:v>
                </c:pt>
                <c:pt idx="4">
                  <c:v>Átvétel</c:v>
                </c:pt>
              </c:strCache>
            </c:strRef>
          </c:cat>
          <c:val>
            <c:numRef>
              <c:f>'Munka3 (2)'!$D$2:$D$6</c:f>
              <c:numCache>
                <c:formatCode>General</c:formatCode>
                <c:ptCount val="5"/>
                <c:pt idx="0">
                  <c:v>8401</c:v>
                </c:pt>
                <c:pt idx="1">
                  <c:v>5593</c:v>
                </c:pt>
                <c:pt idx="2">
                  <c:v>2424</c:v>
                </c:pt>
                <c:pt idx="3">
                  <c:v>318</c:v>
                </c:pt>
                <c:pt idx="4">
                  <c:v>66</c:v>
                </c:pt>
              </c:numCache>
            </c:numRef>
          </c:val>
        </c:ser>
        <c:ser>
          <c:idx val="3"/>
          <c:order val="3"/>
          <c:tx>
            <c:strRef>
              <c:f>'Munka3 (2)'!$E$1</c:f>
              <c:strCache>
                <c:ptCount val="1"/>
                <c:pt idx="0">
                  <c:v>Április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737166031314729E-3"/>
                  <c:y val="-2.5504779301097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967410113504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422996187888374E-3"/>
                  <c:y val="-5.3843422968984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8175694235406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'Munka3 (2)'!$A$2:$A$6</c:f>
              <c:strCache>
                <c:ptCount val="5"/>
                <c:pt idx="0">
                  <c:v>Megosztott döntések száma (határozatok és végzések) összesen</c:v>
                </c:pt>
                <c:pt idx="1">
                  <c:v>Szociális igazgatás</c:v>
                </c:pt>
                <c:pt idx="2">
                  <c:v>Szabálysértés</c:v>
                </c:pt>
                <c:pt idx="3">
                  <c:v>Általános igazgatás</c:v>
                </c:pt>
                <c:pt idx="4">
                  <c:v>Átvétel</c:v>
                </c:pt>
              </c:strCache>
            </c:strRef>
          </c:cat>
          <c:val>
            <c:numRef>
              <c:f>'Munka3 (2)'!$E$2:$E$6</c:f>
              <c:numCache>
                <c:formatCode>General</c:formatCode>
                <c:ptCount val="5"/>
                <c:pt idx="0">
                  <c:v>7405</c:v>
                </c:pt>
                <c:pt idx="1">
                  <c:v>4562</c:v>
                </c:pt>
                <c:pt idx="2">
                  <c:v>2669</c:v>
                </c:pt>
                <c:pt idx="3">
                  <c:v>173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'Munka3 (2)'!$F$1</c:f>
              <c:strCache>
                <c:ptCount val="1"/>
                <c:pt idx="0">
                  <c:v>Május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163449428183228E-2"/>
                  <c:y val="-2.83386436678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01601622192031E-2"/>
                  <c:y val="-4.8175694235406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474332062629458E-3"/>
                  <c:y val="-5.9511151702561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'Munka3 (2)'!$A$2:$A$6</c:f>
              <c:strCache>
                <c:ptCount val="5"/>
                <c:pt idx="0">
                  <c:v>Megosztott döntések száma (határozatok és végzések) összesen</c:v>
                </c:pt>
                <c:pt idx="1">
                  <c:v>Szociális igazgatás</c:v>
                </c:pt>
                <c:pt idx="2">
                  <c:v>Szabálysértés</c:v>
                </c:pt>
                <c:pt idx="3">
                  <c:v>Általános igazgatás</c:v>
                </c:pt>
                <c:pt idx="4">
                  <c:v>Átvétel</c:v>
                </c:pt>
              </c:strCache>
            </c:strRef>
          </c:cat>
          <c:val>
            <c:numRef>
              <c:f>'Munka3 (2)'!$F$2:$F$6</c:f>
              <c:numCache>
                <c:formatCode>General</c:formatCode>
                <c:ptCount val="5"/>
                <c:pt idx="0">
                  <c:v>5776</c:v>
                </c:pt>
                <c:pt idx="1">
                  <c:v>3678</c:v>
                </c:pt>
                <c:pt idx="2">
                  <c:v>1895</c:v>
                </c:pt>
                <c:pt idx="3">
                  <c:v>196</c:v>
                </c:pt>
                <c:pt idx="4">
                  <c:v>7</c:v>
                </c:pt>
              </c:numCache>
            </c:numRef>
          </c:val>
        </c:ser>
        <c:ser>
          <c:idx val="5"/>
          <c:order val="5"/>
          <c:tx>
            <c:strRef>
              <c:f>'Munka3 (2)'!$G$1</c:f>
              <c:strCache>
                <c:ptCount val="1"/>
                <c:pt idx="0">
                  <c:v>Összesen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1.5737166031315885E-3"/>
                  <c:y val="-4.2507965501829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'Munka3 (2)'!$A$2:$A$6</c:f>
              <c:strCache>
                <c:ptCount val="5"/>
                <c:pt idx="0">
                  <c:v>Megosztott döntések száma (határozatok és végzések) összesen</c:v>
                </c:pt>
                <c:pt idx="1">
                  <c:v>Szociális igazgatás</c:v>
                </c:pt>
                <c:pt idx="2">
                  <c:v>Szabálysértés</c:v>
                </c:pt>
                <c:pt idx="3">
                  <c:v>Általános igazgatás</c:v>
                </c:pt>
                <c:pt idx="4">
                  <c:v>Átvétel</c:v>
                </c:pt>
              </c:strCache>
            </c:strRef>
          </c:cat>
          <c:val>
            <c:numRef>
              <c:f>'Munka3 (2)'!$G$2:$G$6</c:f>
              <c:numCache>
                <c:formatCode>General</c:formatCode>
                <c:ptCount val="5"/>
                <c:pt idx="0">
                  <c:v>38683</c:v>
                </c:pt>
                <c:pt idx="1">
                  <c:v>25464</c:v>
                </c:pt>
                <c:pt idx="2">
                  <c:v>11824</c:v>
                </c:pt>
                <c:pt idx="3">
                  <c:v>1134</c:v>
                </c:pt>
                <c:pt idx="4">
                  <c:v>261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953536"/>
        <c:axId val="196887344"/>
        <c:axId val="0"/>
      </c:bar3DChart>
      <c:catAx>
        <c:axId val="19595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ajan Pro" panose="02020502050506020301" pitchFamily="18" charset="0"/>
                <a:ea typeface="+mn-ea"/>
                <a:cs typeface="+mn-cs"/>
              </a:defRPr>
            </a:pPr>
            <a:endParaRPr lang="hu-HU"/>
          </a:p>
        </c:txPr>
        <c:crossAx val="196887344"/>
        <c:crosses val="autoZero"/>
        <c:auto val="1"/>
        <c:lblAlgn val="ctr"/>
        <c:lblOffset val="100"/>
        <c:noMultiLvlLbl val="0"/>
      </c:catAx>
      <c:valAx>
        <c:axId val="19688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ajan Pro" panose="02020502050506020301" pitchFamily="18" charset="0"/>
                <a:ea typeface="+mn-ea"/>
                <a:cs typeface="+mn-cs"/>
              </a:defRPr>
            </a:pPr>
            <a:endParaRPr lang="hu-HU"/>
          </a:p>
        </c:txPr>
        <c:crossAx val="19595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ajan Pro" panose="02020502050506020301" pitchFamily="18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Munka5!$C$1</c:f>
              <c:strCache>
                <c:ptCount val="1"/>
                <c:pt idx="0">
                  <c:v>Miskolc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5.138887118189054E-2"/>
                  <c:y val="-9.352927536671010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DBFBE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rajan Pro" panose="02020502050506020301" pitchFamily="18" charset="0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819444444444444"/>
                      <c:h val="8.846533886807188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6905059273924015"/>
                  <c:y val="-9.352906495237903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DBFBE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rajan Pro" panose="02020502050506020301" pitchFamily="18" charset="0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97222222222221"/>
                      <c:h val="8.846533886807188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040597492810442E-2"/>
                  <c:y val="7.4823336127635656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DBFBE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rajan Pro" panose="02020502050506020301" pitchFamily="18" charset="0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1.1383070369230377E-7"/>
                  <c:y val="-8.5512278938703834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DBFBE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rajan Pro" panose="02020502050506020301" pitchFamily="18" charset="0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806933508311458"/>
                      <c:h val="8.846533886807188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2188172170305303"/>
                  <c:y val="-6.6806444906794868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DBFBE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rajan Pro" panose="02020502050506020301" pitchFamily="18" charset="0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78771575471578"/>
                      <c:h val="8.8465338868071883E-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srgbClr val="9DBFBE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Munka5!$A$2:$A$6</c:f>
              <c:strCache>
                <c:ptCount val="5"/>
                <c:pt idx="0">
                  <c:v>Hivatalvezető</c:v>
                </c:pt>
                <c:pt idx="1">
                  <c:v>Hivatalvezető helyettes</c:v>
                </c:pt>
                <c:pt idx="2">
                  <c:v>Hatósági osztály</c:v>
                </c:pt>
                <c:pt idx="3">
                  <c:v>Okmányirodai osztály</c:v>
                </c:pt>
                <c:pt idx="4">
                  <c:v>Funkcionális feladatok</c:v>
                </c:pt>
              </c:strCache>
            </c:strRef>
          </c:cat>
          <c:val>
            <c:numRef>
              <c:f>Munka5!$C$2:$C$6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115</c:v>
                </c:pt>
                <c:pt idx="3">
                  <c:v>57</c:v>
                </c:pt>
                <c:pt idx="4">
                  <c:v>11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Munka5!$B$1</c:f>
              <c:strCache>
                <c:ptCount val="1"/>
                <c:pt idx="0">
                  <c:v>Cigánd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9.9382591749064969E-2"/>
                  <c:y val="-0.12559631421424555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DBFBE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rajan Pro" panose="02020502050506020301" pitchFamily="18" charset="0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990171286082852"/>
                      <c:h val="6.164908444516265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1836115431618709E-2"/>
                  <c:y val="-5.878976410028517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DBFBE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rajan Pro" panose="02020502050506020301" pitchFamily="18" charset="0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949830089425689"/>
                      <c:h val="0.1150943245363309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1152834870199502E-2"/>
                  <c:y val="4.008393006837614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DBFBE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rajan Pro" panose="02020502050506020301" pitchFamily="18" charset="0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1.3997562881020274E-2"/>
                  <c:y val="-5.3445240091168369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DBFBE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rajan Pro" panose="02020502050506020301" pitchFamily="18" charset="0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14553321235912"/>
                      <c:h val="9.371622849986364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7.3488362404177309E-3"/>
                  <c:y val="-7.7495703339359595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DBFBE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Trajan Pro" panose="02020502050506020301" pitchFamily="18" charset="0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13597563233711"/>
                      <c:h val="8.8465338868071883E-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srgbClr val="9DBFBE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Munka5!$A$2:$A$6</c:f>
              <c:strCache>
                <c:ptCount val="5"/>
                <c:pt idx="0">
                  <c:v>Hivatalvezető</c:v>
                </c:pt>
                <c:pt idx="1">
                  <c:v>Hivatalvezető helyettes</c:v>
                </c:pt>
                <c:pt idx="2">
                  <c:v>Hatósági osztály</c:v>
                </c:pt>
                <c:pt idx="3">
                  <c:v>Okmányirodai osztály</c:v>
                </c:pt>
                <c:pt idx="4">
                  <c:v>Funkcionális feladatok</c:v>
                </c:pt>
              </c:strCache>
            </c:strRef>
          </c:cat>
          <c:val>
            <c:numRef>
              <c:f>Munka5!$B$2:$B$6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10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Munka5!$C$1</c:f>
              <c:strCache>
                <c:ptCount val="1"/>
                <c:pt idx="0">
                  <c:v>Miskolc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Munka5!$A$2:$A$6</c:f>
              <c:strCache>
                <c:ptCount val="5"/>
                <c:pt idx="0">
                  <c:v>Hivatalvezető</c:v>
                </c:pt>
                <c:pt idx="1">
                  <c:v>Hivatalvezető helyettes</c:v>
                </c:pt>
                <c:pt idx="2">
                  <c:v>Hatósági osztály</c:v>
                </c:pt>
                <c:pt idx="3">
                  <c:v>Okmányirodai osztály</c:v>
                </c:pt>
                <c:pt idx="4">
                  <c:v>Funkcionális feladatok</c:v>
                </c:pt>
              </c:strCache>
            </c:strRef>
          </c:cat>
          <c:val>
            <c:numRef>
              <c:f>Munka5!$C$2:$C$6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115</c:v>
                </c:pt>
                <c:pt idx="3">
                  <c:v>57</c:v>
                </c:pt>
                <c:pt idx="4">
                  <c:v>11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'Munka3 (3)'!$B$1</c:f>
              <c:strCache>
                <c:ptCount val="1"/>
                <c:pt idx="0">
                  <c:v>Január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'Munka3 (3)'!$A$2:$A$4</c:f>
              <c:strCache>
                <c:ptCount val="3"/>
                <c:pt idx="0">
                  <c:v>Cigánd Járási Hivatal</c:v>
                </c:pt>
                <c:pt idx="1">
                  <c:v>Miskolci Járási Hivatal</c:v>
                </c:pt>
                <c:pt idx="2">
                  <c:v>Valamennyi járási hivatal</c:v>
                </c:pt>
              </c:strCache>
            </c:strRef>
          </c:cat>
          <c:val>
            <c:numRef>
              <c:f>'Munka3 (3)'!$B$2:$B$4</c:f>
              <c:numCache>
                <c:formatCode>General</c:formatCode>
                <c:ptCount val="3"/>
                <c:pt idx="0">
                  <c:v>261</c:v>
                </c:pt>
                <c:pt idx="1">
                  <c:v>3510</c:v>
                </c:pt>
                <c:pt idx="2">
                  <c:v>11429</c:v>
                </c:pt>
              </c:numCache>
            </c:numRef>
          </c:val>
        </c:ser>
        <c:ser>
          <c:idx val="1"/>
          <c:order val="1"/>
          <c:tx>
            <c:strRef>
              <c:f>'Munka3 (3)'!$C$1</c:f>
              <c:strCache>
                <c:ptCount val="1"/>
                <c:pt idx="0">
                  <c:v>Február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'Munka3 (3)'!$A$2:$A$4</c:f>
              <c:strCache>
                <c:ptCount val="3"/>
                <c:pt idx="0">
                  <c:v>Cigánd Járási Hivatal</c:v>
                </c:pt>
                <c:pt idx="1">
                  <c:v>Miskolci Járási Hivatal</c:v>
                </c:pt>
                <c:pt idx="2">
                  <c:v>Valamennyi járási hivatal</c:v>
                </c:pt>
              </c:strCache>
            </c:strRef>
          </c:cat>
          <c:val>
            <c:numRef>
              <c:f>'Munka3 (3)'!$C$2:$C$4</c:f>
              <c:numCache>
                <c:formatCode>General</c:formatCode>
                <c:ptCount val="3"/>
                <c:pt idx="0">
                  <c:v>352</c:v>
                </c:pt>
                <c:pt idx="1">
                  <c:v>3783</c:v>
                </c:pt>
                <c:pt idx="2">
                  <c:v>10749</c:v>
                </c:pt>
              </c:numCache>
            </c:numRef>
          </c:val>
        </c:ser>
        <c:ser>
          <c:idx val="2"/>
          <c:order val="2"/>
          <c:tx>
            <c:strRef>
              <c:f>'Munka3 (3)'!$D$1</c:f>
              <c:strCache>
                <c:ptCount val="1"/>
                <c:pt idx="0">
                  <c:v>Március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'Munka3 (3)'!$A$2:$A$4</c:f>
              <c:strCache>
                <c:ptCount val="3"/>
                <c:pt idx="0">
                  <c:v>Cigánd Járási Hivatal</c:v>
                </c:pt>
                <c:pt idx="1">
                  <c:v>Miskolci Járási Hivatal</c:v>
                </c:pt>
                <c:pt idx="2">
                  <c:v>Valamennyi járási hivatal</c:v>
                </c:pt>
              </c:strCache>
            </c:strRef>
          </c:cat>
          <c:val>
            <c:numRef>
              <c:f>'Munka3 (3)'!$D$2:$D$4</c:f>
              <c:numCache>
                <c:formatCode>General</c:formatCode>
                <c:ptCount val="3"/>
                <c:pt idx="0">
                  <c:v>353</c:v>
                </c:pt>
                <c:pt idx="1">
                  <c:v>4225</c:v>
                </c:pt>
                <c:pt idx="2">
                  <c:v>9712</c:v>
                </c:pt>
              </c:numCache>
            </c:numRef>
          </c:val>
        </c:ser>
        <c:ser>
          <c:idx val="3"/>
          <c:order val="3"/>
          <c:tx>
            <c:strRef>
              <c:f>'Munka3 (3)'!$E$1</c:f>
              <c:strCache>
                <c:ptCount val="1"/>
                <c:pt idx="0">
                  <c:v>Április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'Munka3 (3)'!$A$2:$A$4</c:f>
              <c:strCache>
                <c:ptCount val="3"/>
                <c:pt idx="0">
                  <c:v>Cigánd Járási Hivatal</c:v>
                </c:pt>
                <c:pt idx="1">
                  <c:v>Miskolci Járási Hivatal</c:v>
                </c:pt>
                <c:pt idx="2">
                  <c:v>Valamennyi járási hivatal</c:v>
                </c:pt>
              </c:strCache>
            </c:strRef>
          </c:cat>
          <c:val>
            <c:numRef>
              <c:f>'Munka3 (3)'!$E$2:$E$4</c:f>
              <c:numCache>
                <c:formatCode>General</c:formatCode>
                <c:ptCount val="3"/>
                <c:pt idx="0">
                  <c:v>226</c:v>
                </c:pt>
                <c:pt idx="1">
                  <c:v>4020</c:v>
                </c:pt>
                <c:pt idx="2">
                  <c:v>8881</c:v>
                </c:pt>
              </c:numCache>
            </c:numRef>
          </c:val>
        </c:ser>
        <c:ser>
          <c:idx val="4"/>
          <c:order val="4"/>
          <c:tx>
            <c:strRef>
              <c:f>'Munka3 (3)'!$F$1</c:f>
              <c:strCache>
                <c:ptCount val="1"/>
                <c:pt idx="0">
                  <c:v>Május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'Munka3 (3)'!$A$2:$A$4</c:f>
              <c:strCache>
                <c:ptCount val="3"/>
                <c:pt idx="0">
                  <c:v>Cigánd Járási Hivatal</c:v>
                </c:pt>
                <c:pt idx="1">
                  <c:v>Miskolci Járási Hivatal</c:v>
                </c:pt>
                <c:pt idx="2">
                  <c:v>Valamennyi járási hivatal</c:v>
                </c:pt>
              </c:strCache>
            </c:strRef>
          </c:cat>
          <c:val>
            <c:numRef>
              <c:f>'Munka3 (3)'!$F$2:$F$4</c:f>
              <c:numCache>
                <c:formatCode>General</c:formatCode>
                <c:ptCount val="3"/>
                <c:pt idx="0">
                  <c:v>267</c:v>
                </c:pt>
                <c:pt idx="1">
                  <c:v>2863</c:v>
                </c:pt>
                <c:pt idx="2">
                  <c:v>7256</c:v>
                </c:pt>
              </c:numCache>
            </c:numRef>
          </c:val>
        </c:ser>
        <c:ser>
          <c:idx val="5"/>
          <c:order val="5"/>
          <c:tx>
            <c:strRef>
              <c:f>'Munka3 (3)'!$G$1</c:f>
              <c:strCache>
                <c:ptCount val="1"/>
                <c:pt idx="0">
                  <c:v>Összesen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000000">
                  <a:lumMod val="15000"/>
                  <a:lumOff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rajan Pro" panose="02020502050506020301" pitchFamily="18" charset="0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'Munka3 (3)'!$A$2:$A$4</c:f>
              <c:strCache>
                <c:ptCount val="3"/>
                <c:pt idx="0">
                  <c:v>Cigánd Járási Hivatal</c:v>
                </c:pt>
                <c:pt idx="1">
                  <c:v>Miskolci Járási Hivatal</c:v>
                </c:pt>
                <c:pt idx="2">
                  <c:v>Valamennyi járási hivatal</c:v>
                </c:pt>
              </c:strCache>
            </c:strRef>
          </c:cat>
          <c:val>
            <c:numRef>
              <c:f>'Munka3 (3)'!$G$2:$G$4</c:f>
              <c:numCache>
                <c:formatCode>General</c:formatCode>
                <c:ptCount val="3"/>
                <c:pt idx="0">
                  <c:v>1459</c:v>
                </c:pt>
                <c:pt idx="1">
                  <c:v>18401</c:v>
                </c:pt>
                <c:pt idx="2">
                  <c:v>48027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374256"/>
        <c:axId val="187374648"/>
        <c:axId val="0"/>
      </c:bar3DChart>
      <c:catAx>
        <c:axId val="18737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ajan Pro" panose="02020502050506020301" pitchFamily="18" charset="0"/>
                <a:ea typeface="+mn-ea"/>
                <a:cs typeface="+mn-cs"/>
              </a:defRPr>
            </a:pPr>
            <a:endParaRPr lang="hu-HU"/>
          </a:p>
        </c:txPr>
        <c:crossAx val="187374648"/>
        <c:crosses val="autoZero"/>
        <c:auto val="1"/>
        <c:lblAlgn val="ctr"/>
        <c:lblOffset val="100"/>
        <c:noMultiLvlLbl val="0"/>
      </c:catAx>
      <c:valAx>
        <c:axId val="18737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ajan Pro" panose="02020502050506020301" pitchFamily="18" charset="0"/>
                <a:ea typeface="+mn-ea"/>
                <a:cs typeface="+mn-cs"/>
              </a:defRPr>
            </a:pPr>
            <a:endParaRPr lang="hu-HU"/>
          </a:p>
        </c:txPr>
        <c:crossAx val="18737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ajan Pro" panose="02020502050506020301" pitchFamily="18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F4BFA-07A3-4EAE-AA7D-9C0AFC7242EB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F681F-CE00-443F-A37D-2098926B170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321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C8E6B-47DA-4316-A2BC-2F7C086E9628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44A13-A66D-4CBE-90A9-FA520EBFAC2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815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1BA2ED-9F37-4C6A-BF02-F164C7148903}" type="slidenum">
              <a:rPr lang="hu-HU" sz="1200" b="0" smtClean="0"/>
              <a:pPr/>
              <a:t>1</a:t>
            </a:fld>
            <a:endParaRPr lang="hu-HU" sz="1200" b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02030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703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72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350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77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550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679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62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6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76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66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37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2013.09.19.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823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AZMKH_logo-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17" y="44624"/>
            <a:ext cx="2517778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6906" y="2060848"/>
            <a:ext cx="7772400" cy="1543050"/>
          </a:xfr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hu-HU" sz="2800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Traditional Arabic" panose="02020603050405020304" pitchFamily="18" charset="-78"/>
              </a:rPr>
              <a:t>Járási hivatalok kialakítása és a működtetés tapasztalatai </a:t>
            </a:r>
            <a:br>
              <a:rPr lang="hu-HU" sz="2800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Traditional Arabic" panose="02020603050405020304" pitchFamily="18" charset="-78"/>
              </a:rPr>
            </a:br>
            <a:r>
              <a:rPr lang="hu-HU" sz="2800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Traditional Arabic" panose="02020603050405020304" pitchFamily="18" charset="-78"/>
              </a:rPr>
              <a:t>Borsod-Abaúj-Zemplén Megyében</a:t>
            </a:r>
            <a:endParaRPr lang="hu-HU" sz="3600" spc="1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panose="02020502050506020301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1389549" y="4869160"/>
            <a:ext cx="6316216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XXI. Országos Jegyző - Közigazgatási Konferencia</a:t>
            </a:r>
          </a:p>
          <a:p>
            <a:endParaRPr lang="hu-H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3203848" y="5805264"/>
            <a:ext cx="1540818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Előadó:</a:t>
            </a:r>
          </a:p>
          <a:p>
            <a:endParaRPr lang="hu-HU" sz="1400" dirty="0" smtClean="0">
              <a:solidFill>
                <a:schemeClr val="accent6">
                  <a:lumMod val="50000"/>
                </a:schemeClr>
              </a:solidFill>
              <a:latin typeface="Trajan Pro" panose="02020502050506020301" pitchFamily="18" charset="0"/>
            </a:endParaRPr>
          </a:p>
          <a:p>
            <a:endParaRPr lang="hu-HU" sz="1400" dirty="0">
              <a:solidFill>
                <a:schemeClr val="accent6">
                  <a:lumMod val="50000"/>
                </a:schemeClr>
              </a:solidFill>
              <a:latin typeface="Trajan Pro" panose="02020502050506020301" pitchFamily="18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4547657" y="5805264"/>
            <a:ext cx="4199334" cy="72008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Dr. Lukács Irén</a:t>
            </a:r>
          </a:p>
          <a:p>
            <a:pPr algn="ctr"/>
            <a:r>
              <a:rPr lang="hu-HU" sz="2000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Borsod-Abaúj-Zemplén Megyei Kormányhivatal Főigazgatója</a:t>
            </a:r>
          </a:p>
          <a:p>
            <a:endParaRPr lang="hu-H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84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 smtClean="0"/>
              <a:t/>
            </a:r>
            <a:br>
              <a:rPr lang="hu-HU" sz="3200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50762"/>
            <a:ext cx="8640960" cy="5118598"/>
          </a:xfrm>
        </p:spPr>
        <p:txBody>
          <a:bodyPr>
            <a:normAutofit fontScale="85000" lnSpcReduction="20000"/>
          </a:bodyPr>
          <a:lstStyle/>
          <a:p>
            <a:pPr marL="0" indent="-4572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Koncepcionális előzmények és jogszabályi háttér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buNone/>
            </a:pPr>
            <a:endParaRPr lang="hu-H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„Nemzeti Együttműködés Rendszere” megvalósításának egyik alapvető pillére a „Jó Állam” megteremtése: </a:t>
            </a:r>
          </a:p>
          <a:p>
            <a:pPr marL="994320" lvl="1" indent="-720000">
              <a:lnSpc>
                <a:spcPct val="160000"/>
              </a:lnSpc>
              <a:spcBef>
                <a:spcPts val="0"/>
              </a:spcBef>
            </a:pPr>
            <a:r>
              <a:rPr lang="hu-H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cél elérése érdekében </a:t>
            </a:r>
            <a:r>
              <a:rPr lang="hu-HU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Magyary</a:t>
            </a:r>
            <a:r>
              <a:rPr lang="hu-H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 Zoltán közigazgatás-fejlesztési Program kidolgozása (2011. június 11.)</a:t>
            </a:r>
          </a:p>
          <a:p>
            <a:pPr marL="994320" lvl="1" indent="-720000">
              <a:lnSpc>
                <a:spcPct val="160000"/>
              </a:lnSpc>
              <a:spcBef>
                <a:spcPts val="0"/>
              </a:spcBef>
            </a:pPr>
            <a:r>
              <a:rPr lang="hu-H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Program alapvetése, hogy az államigazgatás „csak akkor áll szilárd lábakon” , ha a helyi szint megerősítésére létrejönnek a megyei járási hivatalok alárendeltségében működő járási hivatalok </a:t>
            </a:r>
          </a:p>
          <a:p>
            <a:pPr marL="0" indent="-457200">
              <a:lnSpc>
                <a:spcPct val="160000"/>
              </a:lnSpc>
              <a:spcBef>
                <a:spcPts val="0"/>
              </a:spcBef>
              <a:buNone/>
            </a:pPr>
            <a:endParaRPr lang="hu-H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  <a:p>
            <a:pPr marL="0" indent="-457200">
              <a:lnSpc>
                <a:spcPct val="160000"/>
              </a:lnSpc>
              <a:spcBef>
                <a:spcPts val="0"/>
              </a:spcBef>
              <a:buNone/>
            </a:pPr>
            <a:endParaRPr lang="hu-H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  <a:p>
            <a:pPr marL="0" indent="-457200">
              <a:lnSpc>
                <a:spcPct val="160000"/>
              </a:lnSpc>
              <a:spcBef>
                <a:spcPts val="0"/>
              </a:spcBef>
              <a:buNone/>
            </a:pPr>
            <a:endParaRPr lang="hu-H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1299/2011. (IX. 1.) Korm. Határozat, döntés született:</a:t>
            </a:r>
          </a:p>
          <a:p>
            <a:pPr marL="994320" lvl="2" indent="-7200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járások kialakításának szükségességéről </a:t>
            </a:r>
          </a:p>
          <a:p>
            <a:pPr marL="994320" lvl="2" indent="-7200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kialakítás alapelveinek meghatározása</a:t>
            </a:r>
          </a:p>
          <a:p>
            <a:pPr marL="994320" lvl="2" indent="-7200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létrehozáshoz szükséges feladatok és határidők megállapítása</a:t>
            </a:r>
          </a:p>
          <a:p>
            <a:pPr marL="457200" indent="-457200" algn="just">
              <a:buFontTx/>
              <a:buChar char="-"/>
            </a:pPr>
            <a:endParaRPr lang="hu-HU" sz="2000" dirty="0" smtClean="0">
              <a:latin typeface="Trajan Pro" panose="02020502050506020301" pitchFamily="18" charset="0"/>
            </a:endParaRPr>
          </a:p>
          <a:p>
            <a:pPr marL="457200" indent="-457200" algn="just">
              <a:buNone/>
            </a:pPr>
            <a:endParaRPr lang="hu-HU" sz="2000" dirty="0" smtClean="0">
              <a:latin typeface="Trajan Pro" panose="02020502050506020301" pitchFamily="18" charset="0"/>
            </a:endParaRPr>
          </a:p>
          <a:p>
            <a:pPr marL="457200" indent="-457200" algn="just">
              <a:buNone/>
            </a:pPr>
            <a:endParaRPr lang="hu-HU" sz="2000" dirty="0" smtClean="0">
              <a:latin typeface="Trajan Pro" panose="02020502050506020301" pitchFamily="18" charset="0"/>
            </a:endParaRPr>
          </a:p>
          <a:p>
            <a:pPr marL="457200" indent="-457200" algn="just">
              <a:buNone/>
            </a:pPr>
            <a:endParaRPr lang="hu-HU" sz="2000" dirty="0" smtClean="0">
              <a:latin typeface="Trajan Pro" panose="02020502050506020301" pitchFamily="18" charset="0"/>
            </a:endParaRPr>
          </a:p>
          <a:p>
            <a:pPr marL="457200" indent="-457200" algn="just">
              <a:buNone/>
            </a:pPr>
            <a:endParaRPr lang="hu-HU" sz="2000" dirty="0" smtClean="0">
              <a:latin typeface="Trajan Pro" panose="02020502050506020301" pitchFamily="18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408225" y="4437112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II. A Borsod-Abaúj-Zemplén Megyei Kormányhivatal járási hivatalainak kialakítása és működtetése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49891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járások kialakításánál érvényesíteni kívánt célok:</a:t>
            </a:r>
          </a:p>
          <a:p>
            <a:pPr marL="720000" lvl="1" indent="-72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területi államigazgatás újjászervezése kiemelkedő elemének megvalósítása,</a:t>
            </a:r>
          </a:p>
          <a:p>
            <a:pPr marL="720000" lvl="1" indent="-72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az államigazgatási feladatok államigazgatási területi szervekhez telepítése,</a:t>
            </a:r>
          </a:p>
          <a:p>
            <a:pPr marL="720000" lvl="1" indent="-72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az államigazgatás járási szintű szerveinek integrálása,</a:t>
            </a:r>
          </a:p>
          <a:p>
            <a:pPr marL="720000" lvl="1" indent="-72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az identitásra, a közösségépítésre, a településszerkezeti adottságokra és a szakmai, teljesítőképességre alapozott, hosszú távon stabil járás létrehozása.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járások kialakításának alapelvei:</a:t>
            </a:r>
          </a:p>
          <a:p>
            <a:pPr marL="720000" lvl="1" indent="-72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gyors és könnyű hozzáférés </a:t>
            </a:r>
          </a:p>
          <a:p>
            <a:pPr marL="720000" lvl="1" indent="-72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létező ügyintézési helyszínek megőrzése,</a:t>
            </a:r>
          </a:p>
          <a:p>
            <a:pPr marL="720000" lvl="1" indent="-72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területi államigazgatási szervek illetékességi területeinek járási alapú rendezése,</a:t>
            </a:r>
          </a:p>
          <a:p>
            <a:pPr marL="720000" lvl="1" indent="-72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megyék határainak megőrzése.</a:t>
            </a:r>
          </a:p>
          <a:p>
            <a:pPr>
              <a:buFontTx/>
              <a:buChar char="-"/>
            </a:pPr>
            <a:endParaRPr lang="hu-HU" sz="1600" dirty="0" smtClean="0">
              <a:latin typeface="Trajan Pro" panose="02020502050506020301" pitchFamily="18" charset="0"/>
            </a:endParaRPr>
          </a:p>
          <a:p>
            <a:pPr>
              <a:buNone/>
            </a:pPr>
            <a:endParaRPr lang="hu-HU" sz="1600" dirty="0" smtClean="0">
              <a:latin typeface="Trajan Pro" panose="02020502050506020301" pitchFamily="18" charset="0"/>
            </a:endParaRPr>
          </a:p>
          <a:p>
            <a:pPr>
              <a:buFontTx/>
              <a:buChar char="-"/>
            </a:pPr>
            <a:endParaRPr lang="hu-HU" sz="1600" dirty="0" smtClean="0">
              <a:latin typeface="Trajan Pro" panose="02020502050506020301" pitchFamily="18" charset="0"/>
            </a:endParaRPr>
          </a:p>
          <a:p>
            <a:pPr>
              <a:buNone/>
            </a:pPr>
            <a:endParaRPr lang="hu-HU" sz="1600" dirty="0" smtClean="0">
              <a:latin typeface="Trajan Pro" panose="02020502050506020301" pitchFamily="18" charset="0"/>
            </a:endParaRPr>
          </a:p>
          <a:p>
            <a:pPr>
              <a:buFontTx/>
              <a:buChar char="-"/>
            </a:pPr>
            <a:endParaRPr lang="hu-HU" sz="1600" dirty="0" smtClean="0">
              <a:latin typeface="Trajan Pro" panose="02020502050506020301" pitchFamily="18" charset="0"/>
            </a:endParaRPr>
          </a:p>
          <a:p>
            <a:pPr>
              <a:buNone/>
            </a:pPr>
            <a:endParaRPr lang="hu-HU" sz="1600" dirty="0" smtClean="0">
              <a:latin typeface="Trajan Pro" panose="02020502050506020301" pitchFamily="18" charset="0"/>
            </a:endParaRPr>
          </a:p>
          <a:p>
            <a:pPr>
              <a:buFontTx/>
              <a:buChar char="-"/>
            </a:pPr>
            <a:endParaRPr lang="hu-HU" sz="1600" dirty="0">
              <a:latin typeface="Trajan Pro" panose="02020502050506020301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II. A Borsod-Abaúj-Zemplén Megyei Kormányhivatal járási hivatalainak kialakítása és működtetése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80192"/>
            <a:ext cx="8568952" cy="498916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hu-H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járások létrehozásának jogszabályi háttere:</a:t>
            </a:r>
          </a:p>
          <a:p>
            <a:pPr lvl="1">
              <a:spcBef>
                <a:spcPts val="0"/>
              </a:spcBef>
            </a:pPr>
            <a:endParaRPr lang="hu-H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  <a:p>
            <a:pPr marL="720000" lvl="1" indent="-72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járások kialakításáról szóló 1299/2011. (IX. 11.) Korm. határozat </a:t>
            </a:r>
          </a:p>
          <a:p>
            <a:pPr marL="720000" lvl="1" indent="-72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járások kialakításáról, valamint egyes ezzel összefüggő törvények módosításáról szóló 2012. évi XCIII. törvény </a:t>
            </a:r>
          </a:p>
          <a:p>
            <a:pPr marL="720000" lvl="1" indent="-72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járási (fővárosi kerületi) hivatalok kialakításával összefüggésben egyes kormányrendeletek módosításáról szóló 174/2012. (VII. 26.) Korm. rendelet</a:t>
            </a:r>
          </a:p>
          <a:p>
            <a:pPr marL="720000" lvl="1" indent="-72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 a járási (fővárosi kerületi) hivatalokról szóló 218/2012. (VIII. 13.) Korm. rendelet </a:t>
            </a:r>
          </a:p>
          <a:p>
            <a:pPr marL="720000" lvl="1" indent="-72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járási (fővárosi kerületi) hivatalok kialakításával összefüggésben egyes kormányrendeletek módosításáról szóló 296/2012. (X. 17.) Korm. rendelet</a:t>
            </a:r>
            <a:endParaRPr lang="hu-H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II. A Borsod-Abaúj-Zemplén Megyei Kormányhivatal járási hivatalainak kialakítása és működtetése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8451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járások létrehozásához szükséges feladatok és határidők:</a:t>
            </a:r>
          </a:p>
          <a:p>
            <a:pPr algn="just">
              <a:buNone/>
            </a:pPr>
            <a:endParaRPr lang="hu-H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  <a:p>
            <a:pPr marL="617220" lvl="1" indent="-342900" algn="just">
              <a:buFont typeface="+mj-lt"/>
              <a:buAutoNum type="arabicPeriod"/>
            </a:pP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Kormány megfogalmazta államreform tervét  </a:t>
            </a: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  közigazgatás átszervezése   (</a:t>
            </a:r>
            <a:r>
              <a:rPr lang="hu-H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Magyary</a:t>
            </a: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 program 2011. 06.11.)</a:t>
            </a:r>
          </a:p>
          <a:p>
            <a:pPr marL="617220" lvl="1" indent="-342900" algn="just">
              <a:buFont typeface="+mj-lt"/>
              <a:buAutoNum type="arabicPeriod"/>
            </a:pP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2011. szeptember 11. </a:t>
            </a: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 1299/2011. (IX. 11.) Korm. határozat ingatlanok, teljes körű eszköz és feltételrendszer felmérésének szükségessége</a:t>
            </a:r>
          </a:p>
          <a:p>
            <a:pPr marL="617220" lvl="1" indent="-342900" algn="just">
              <a:buFont typeface="+mj-lt"/>
              <a:buAutoNum type="arabicPeriod"/>
            </a:pP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megyei kormányhivatalok és a Közigazgatási és Igazságügyi  Minisztérium Vagyonkezelő központja által végzett felmérés</a:t>
            </a:r>
          </a:p>
          <a:p>
            <a:pPr marL="617220" lvl="1" indent="-342900" algn="just">
              <a:buFont typeface="+mj-lt"/>
              <a:buAutoNum type="arabicPeriod"/>
            </a:pP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Járási (fővárosi kerületi) hivatalokról szóló 218/2012. (VIII. 13.) Korm. rendelet – üzemeltetési megállapodás; </a:t>
            </a:r>
            <a:b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</a:b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Felek: települési önkormányzat polgármestere – kormánymegbízott </a:t>
            </a:r>
            <a:b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</a:b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Határidő: 2012. október 31.</a:t>
            </a:r>
          </a:p>
          <a:p>
            <a:pPr marL="617220" lvl="1" indent="-342900" algn="just">
              <a:buFont typeface="+mj-lt"/>
              <a:buAutoNum type="arabicPeriod"/>
            </a:pP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2012. december 17. járási hivatalvezetők kinevezése</a:t>
            </a:r>
          </a:p>
          <a:p>
            <a:pPr marL="617220" lvl="1" indent="-342900" algn="just">
              <a:buFont typeface="+mj-lt"/>
              <a:buAutoNum type="arabicPeriod"/>
            </a:pP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2013. január 1. új területi szint felállítása </a:t>
            </a: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járási rendszer</a:t>
            </a:r>
          </a:p>
          <a:p>
            <a:pPr algn="just">
              <a:buNone/>
            </a:pPr>
            <a:endParaRPr lang="hu-HU" sz="1800" dirty="0" smtClean="0">
              <a:latin typeface="Trajan Pro" panose="02020502050506020301" pitchFamily="18" charset="0"/>
            </a:endParaRPr>
          </a:p>
          <a:p>
            <a:pPr algn="just">
              <a:buNone/>
            </a:pPr>
            <a:endParaRPr lang="hu-HU" sz="1800" dirty="0">
              <a:latin typeface="Trajan Pro" panose="02020502050506020301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II. A Borsod-Abaúj-Zemplén Megyei Kormányhivatal járási hivatalainak kialakítása és működtetése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2432" y="1340768"/>
            <a:ext cx="7128792" cy="49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II. A Borsod-Abaúj-Zemplén Megyei Kormányhivatal járási hivatalainak kialakítása és működtetése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80920" cy="825216"/>
          </a:xfrm>
        </p:spPr>
        <p:txBody>
          <a:bodyPr>
            <a:noAutofit/>
          </a:bodyPr>
          <a:lstStyle/>
          <a:p>
            <a:pPr algn="ctr"/>
            <a:r>
              <a:rPr lang="hu-H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kormányhivatal létszáma és a szervezeti egységek százalékos megoszlása</a:t>
            </a:r>
            <a:endParaRPr lang="hu-H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15625"/>
              </p:ext>
            </p:extLst>
          </p:nvPr>
        </p:nvGraphicFramePr>
        <p:xfrm>
          <a:off x="457201" y="2996952"/>
          <a:ext cx="8280919" cy="223910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53836"/>
                <a:gridCol w="2466777"/>
                <a:gridCol w="2760306"/>
              </a:tblGrid>
              <a:tr h="720079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Borsod-Abaúj-Zemplén </a:t>
                      </a:r>
                    </a:p>
                    <a:p>
                      <a:pPr algn="ctr"/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Megyei Kormányhivatal</a:t>
                      </a:r>
                      <a:endParaRPr lang="hu-H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Létszám összesen</a:t>
                      </a:r>
                    </a:p>
                    <a:p>
                      <a:pPr algn="ctr"/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2376 fő</a:t>
                      </a:r>
                      <a:endParaRPr lang="hu-H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Százalékos megoszlása</a:t>
                      </a:r>
                      <a:endParaRPr lang="hu-H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6348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Törzshivatal</a:t>
                      </a:r>
                      <a:endParaRPr lang="hu-H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251 fő</a:t>
                      </a:r>
                      <a:endParaRPr lang="hu-H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11%</a:t>
                      </a:r>
                      <a:endParaRPr lang="hu-H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633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Szakigazgatási szervek</a:t>
                      </a:r>
                      <a:endParaRPr lang="hu-H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762 fő</a:t>
                      </a:r>
                      <a:endParaRPr lang="hu-H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32%</a:t>
                      </a:r>
                      <a:endParaRPr lang="hu-H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6348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Járási hivatalok</a:t>
                      </a:r>
                      <a:endParaRPr lang="hu-H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1363 fő</a:t>
                      </a:r>
                      <a:endParaRPr lang="hu-H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57%</a:t>
                      </a:r>
                      <a:endParaRPr lang="hu-H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II. A Borsod-Abaúj-Zemplén Megyei Kormányhivatal járási hivatalainak kialakítása és működtetése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358545"/>
              </p:ext>
            </p:extLst>
          </p:nvPr>
        </p:nvGraphicFramePr>
        <p:xfrm>
          <a:off x="428596" y="2060847"/>
          <a:ext cx="8535892" cy="469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églalap 2"/>
          <p:cNvSpPr/>
          <p:nvPr/>
        </p:nvSpPr>
        <p:spPr>
          <a:xfrm>
            <a:off x="251520" y="168164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Kormányhivatal szervezeti felépítése, életkor és nemek szerinti megoszlása  </a:t>
            </a:r>
            <a:endParaRPr lang="hu-HU" sz="1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II. A Borsod-Abaúj-Zemplén Megyei Kormányhivatal járási hivatalainak kialakítása és működtetése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1520" y="1681644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Kormányhivatal vezetőinek kor és nem szerinti összetétele </a:t>
            </a:r>
            <a:endParaRPr lang="hu-HU" sz="1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II. A Borsod-Abaúj-Zemplén Megyei Kormányhivatal járási hivatalainak kialakítása és működtetése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rtalom hely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65557603"/>
              </p:ext>
            </p:extLst>
          </p:nvPr>
        </p:nvGraphicFramePr>
        <p:xfrm>
          <a:off x="457200" y="2060848"/>
          <a:ext cx="8435280" cy="469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063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5496" y="1537047"/>
            <a:ext cx="9145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Járási hivatalok létszámának kialakítása – </a:t>
            </a:r>
            <a:r>
              <a:rPr lang="hu-HU" sz="1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2012. november tervezett állapot.</a:t>
            </a:r>
            <a:endParaRPr lang="hu-HU" sz="1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II. A Borsod-Abaúj-Zemplén Megyei Kormányhivatal járási hivatalainak kialakítása és működtetése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70528"/>
              </p:ext>
            </p:extLst>
          </p:nvPr>
        </p:nvGraphicFramePr>
        <p:xfrm>
          <a:off x="251522" y="1916832"/>
          <a:ext cx="8640956" cy="42809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80118"/>
                <a:gridCol w="1152128"/>
                <a:gridCol w="864096"/>
                <a:gridCol w="432048"/>
                <a:gridCol w="648072"/>
                <a:gridCol w="648072"/>
                <a:gridCol w="648072"/>
                <a:gridCol w="936104"/>
                <a:gridCol w="864096"/>
                <a:gridCol w="720080"/>
                <a:gridCol w="648070"/>
              </a:tblGrid>
              <a:tr h="67428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0" u="none" strike="noStrike" dirty="0">
                          <a:effectLst/>
                          <a:latin typeface="Trajan Pro" panose="02020502050506020301" pitchFamily="18" charset="0"/>
                        </a:rPr>
                        <a:t>Járás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0" u="none" strike="noStrike" dirty="0">
                          <a:effectLst/>
                          <a:latin typeface="Trajan Pro" panose="02020502050506020301" pitchFamily="18" charset="0"/>
                        </a:rPr>
                        <a:t>Önkormányzatoktól átvenni engedélyezett létszám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0" u="none" strike="noStrike" dirty="0" err="1">
                          <a:effectLst/>
                          <a:latin typeface="Trajan Pro" panose="02020502050506020301" pitchFamily="18" charset="0"/>
                        </a:rPr>
                        <a:t>Szabs</a:t>
                      </a:r>
                      <a:r>
                        <a:rPr lang="hu-HU" sz="700" b="0" u="none" strike="noStrike" dirty="0">
                          <a:effectLst/>
                          <a:latin typeface="Trajan Pro" panose="02020502050506020301" pitchFamily="18" charset="0"/>
                        </a:rPr>
                        <a:t>. Ügyintézők </a:t>
                      </a:r>
                      <a:endParaRPr lang="hu-HU" sz="700" b="0" u="none" strike="noStrike" dirty="0" smtClean="0">
                        <a:effectLst/>
                        <a:latin typeface="Trajan Pro" panose="02020502050506020301" pitchFamily="18" charset="0"/>
                      </a:endParaRPr>
                    </a:p>
                    <a:p>
                      <a:pPr algn="ctr" fontAlgn="ctr"/>
                      <a:r>
                        <a:rPr lang="hu-HU" sz="7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(</a:t>
                      </a:r>
                      <a:r>
                        <a:rPr lang="hu-HU" sz="700" b="0" u="none" strike="noStrike" dirty="0">
                          <a:effectLst/>
                          <a:latin typeface="Trajan Pro" panose="02020502050506020301" pitchFamily="18" charset="0"/>
                        </a:rPr>
                        <a:t>már átvételre kerültek)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0" u="none" strike="noStrike" dirty="0">
                          <a:effectLst/>
                          <a:latin typeface="Trajan Pro" panose="02020502050506020301" pitchFamily="18" charset="0"/>
                        </a:rPr>
                        <a:t>ÉLBÁI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0" u="none" strike="noStrike" dirty="0">
                          <a:effectLst/>
                          <a:latin typeface="Trajan Pro" panose="02020502050506020301" pitchFamily="18" charset="0"/>
                        </a:rPr>
                        <a:t>Munkaügyi Központ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0" u="none" strike="noStrike" dirty="0">
                          <a:effectLst/>
                          <a:latin typeface="Trajan Pro" panose="02020502050506020301" pitchFamily="18" charset="0"/>
                        </a:rPr>
                        <a:t>Munkaügyi Központ TÁMOP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0" u="none" strike="noStrike" dirty="0">
                          <a:effectLst/>
                          <a:latin typeface="Trajan Pro" panose="02020502050506020301" pitchFamily="18" charset="0"/>
                        </a:rPr>
                        <a:t>Földhivatal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0" u="none" strike="noStrike" dirty="0">
                          <a:effectLst/>
                          <a:latin typeface="Trajan Pro" panose="02020502050506020301" pitchFamily="18" charset="0"/>
                        </a:rPr>
                        <a:t>Népegészségügyi Szakigazgatási Szerv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0" u="none" strike="noStrike" dirty="0">
                          <a:effectLst/>
                          <a:latin typeface="Trajan Pro" panose="02020502050506020301" pitchFamily="18" charset="0"/>
                        </a:rPr>
                        <a:t>ÜSZI (Kormányablak)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0" u="none" strike="noStrike" dirty="0">
                          <a:effectLst/>
                          <a:latin typeface="Trajan Pro" panose="02020502050506020301" pitchFamily="18" charset="0"/>
                        </a:rPr>
                        <a:t>Építésügyi Hivatal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b="1" u="none" strike="noStrike" dirty="0">
                          <a:effectLst/>
                          <a:latin typeface="Trajan Pro" panose="02020502050506020301" pitchFamily="18" charset="0"/>
                        </a:rPr>
                        <a:t>Összesen</a:t>
                      </a:r>
                      <a:endParaRPr lang="hu-HU" sz="7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895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Cigándi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20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21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895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Edelényi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45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14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17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3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30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133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895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Encsi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32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9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13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4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19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9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88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895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Gönci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25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7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34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24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Kazincbarcikai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92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23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5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122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895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Mezőcsáti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19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7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28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24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Mezőkövesdi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47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13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4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16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93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895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Miskolci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229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5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58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63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25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15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20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447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895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Ózdi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70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19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3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18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7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119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895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Putnoki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24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7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33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24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Sárospataki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26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16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3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6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64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24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Sátoraljaújhelyi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25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4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63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895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Szerencsi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44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17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4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20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108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895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Szikszói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8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32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24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Tiszaújvárosi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34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8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16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62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895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Tokaji Járás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16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7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dirty="0"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26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3895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Összesen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769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27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73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226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50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204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76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15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33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u="none" strike="noStrike" dirty="0">
                          <a:effectLst/>
                          <a:latin typeface="Trajan Pro" panose="02020502050506020301" pitchFamily="18" charset="0"/>
                        </a:rPr>
                        <a:t>1473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33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</p:spPr>
        <p:txBody>
          <a:bodyPr>
            <a:normAutofit/>
          </a:bodyPr>
          <a:lstStyle/>
          <a:p>
            <a:pPr marL="720000" indent="-720000">
              <a:lnSpc>
                <a:spcPct val="150000"/>
              </a:lnSpc>
              <a:spcBef>
                <a:spcPts val="0"/>
              </a:spcBef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Járási Hivatali székhelyek: 16 db.</a:t>
            </a:r>
          </a:p>
          <a:p>
            <a:pPr marL="720000" indent="-720000">
              <a:lnSpc>
                <a:spcPct val="150000"/>
              </a:lnSpc>
              <a:spcBef>
                <a:spcPts val="0"/>
              </a:spcBef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Kirendeltségek száma: 24 db.</a:t>
            </a:r>
          </a:p>
          <a:p>
            <a:pPr marL="720000" indent="-720000">
              <a:lnSpc>
                <a:spcPct val="150000"/>
              </a:lnSpc>
              <a:spcBef>
                <a:spcPts val="0"/>
              </a:spcBef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Települési ügysegédekkel ellátott települések száma: 283 db.</a:t>
            </a:r>
          </a:p>
          <a:p>
            <a:pPr marL="720000" indent="-720000">
              <a:lnSpc>
                <a:spcPct val="150000"/>
              </a:lnSpc>
              <a:spcBef>
                <a:spcPts val="0"/>
              </a:spcBef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Állandó ügysegédek: 1 városban.</a:t>
            </a:r>
          </a:p>
          <a:p>
            <a:pPr marL="720000" indent="-720000">
              <a:lnSpc>
                <a:spcPct val="150000"/>
              </a:lnSpc>
              <a:spcBef>
                <a:spcPts val="0"/>
              </a:spcBef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Közös önkormányzati hivatalt fenntartó, nem székhely települések száma, ahol még ideiglenes ügysegéd sem működik: 35 db.</a:t>
            </a:r>
          </a:p>
          <a:p>
            <a:pPr marL="720000" indent="-720000">
              <a:lnSpc>
                <a:spcPct val="150000"/>
              </a:lnSpc>
              <a:spcBef>
                <a:spcPts val="0"/>
              </a:spcBef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B.-A.-Z. megye települései összesen: 358 db.</a:t>
            </a:r>
          </a:p>
          <a:p>
            <a:pPr marL="720000" indent="-720000">
              <a:lnSpc>
                <a:spcPct val="150000"/>
              </a:lnSpc>
              <a:spcBef>
                <a:spcPts val="0"/>
              </a:spcBef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B.-A.-Z. megye városainak száma: 28 db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III. A Borsod-Abaúj-Zemplén Megyei Kormányhivatal járási hivatalai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9" y="1089312"/>
            <a:ext cx="8183877" cy="51480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1666" y="188640"/>
            <a:ext cx="7467600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I. A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járások kialakulása Magyarországon</a:t>
            </a: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611560" y="6237312"/>
            <a:ext cx="7704856" cy="24667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Magyarország járási rendszere 2013. január 1-től</a:t>
            </a:r>
          </a:p>
          <a:p>
            <a:endParaRPr lang="hu-HU" sz="1400" dirty="0" smtClean="0">
              <a:solidFill>
                <a:schemeClr val="accent6">
                  <a:lumMod val="50000"/>
                </a:schemeClr>
              </a:solidFill>
              <a:latin typeface="Trajan Pro" panose="02020502050506020301" pitchFamily="18" charset="0"/>
            </a:endParaRPr>
          </a:p>
          <a:p>
            <a:endParaRPr lang="hu-HU" sz="1400" dirty="0">
              <a:solidFill>
                <a:schemeClr val="accent6">
                  <a:lumMod val="50000"/>
                </a:schemeClr>
              </a:solidFill>
              <a:latin typeface="Trajan Pro" panose="02020502050506020301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58826"/>
            <a:ext cx="7467600" cy="590054"/>
          </a:xfrm>
        </p:spPr>
        <p:txBody>
          <a:bodyPr>
            <a:noAutofit/>
          </a:bodyPr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Kormányhivatal járási szakigazgatási szervei, illetékessége, szakmai irányítása</a:t>
            </a:r>
            <a:endParaRPr lang="hu-H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462372" y="26064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III. A Borsod-Abaúj-Zemplén Megyei Kormányhivatal járási hivatalai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33986"/>
              </p:ext>
            </p:extLst>
          </p:nvPr>
        </p:nvGraphicFramePr>
        <p:xfrm>
          <a:off x="1187624" y="2420888"/>
          <a:ext cx="6624737" cy="38643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10952"/>
                <a:gridCol w="2465020"/>
                <a:gridCol w="1848765"/>
              </a:tblGrid>
              <a:tr h="66277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Járási Szakigazgatási szervek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Járások, melyek rendelkeznek szakigazgatási</a:t>
                      </a:r>
                      <a:r>
                        <a:rPr lang="hu-HU" sz="1000" b="0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 szervvel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Szakmai irányítást végző szakigazgatási szerv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47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Járási Népegészségügyi Intézet (5)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Edelény,</a:t>
                      </a:r>
                      <a:r>
                        <a:rPr lang="hu-HU" sz="1000" b="0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 Encs, Miskolc, Szerencs, Mezőkövesd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Népegészségügyi Szakigazgatási Szerv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7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Járási Gyámhivatal (16)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Valamennyi Járási hivatal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Szociális és Gyámhivatal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2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Járási Építésügyi Hivatal (2)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ajan Pro" panose="02020502050506020301" pitchFamily="18" charset="0"/>
                        </a:rPr>
                        <a:t>Ózd,</a:t>
                      </a:r>
                      <a:r>
                        <a:rPr lang="hu-H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rajan Pro" panose="02020502050506020301" pitchFamily="18" charset="0"/>
                        </a:rPr>
                        <a:t> Sárospatak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Építésügyi és Örökségvédelmi Hivatal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64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Járási Építésügyi és Örökségvédelmi Hivatal (1)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Miskolc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Építésügyi és Örökségvédelmi Hivatal</a:t>
                      </a:r>
                      <a:endParaRPr lang="hu-H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  <a:p>
                      <a:pPr algn="ctr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9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Járási Állategészségügyi és Élelmiszer-ellenőrző</a:t>
                      </a:r>
                      <a:r>
                        <a:rPr lang="hu-HU" sz="1000" b="0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 Hivatal (5)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Edelény, Encs, Mezőkövesd, Miskolc, Sárospatak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ajan Pro" panose="02020502050506020301" pitchFamily="18" charset="0"/>
                        </a:rPr>
                        <a:t>Élelmiszerlánc</a:t>
                      </a:r>
                      <a:r>
                        <a:rPr lang="hu-H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rajan Pro" panose="02020502050506020301" pitchFamily="18" charset="0"/>
                        </a:rPr>
                        <a:t>-biztonsági és Állategészségügyi Igazgatóság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Járási Földhivatal (8)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Edelény, Encs, Mezőkövesd, Miskolc, Ózd,</a:t>
                      </a:r>
                      <a:r>
                        <a:rPr lang="hu-HU" sz="1000" b="0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 Sátoraljaújhely, Szerencs, Tiszaújváros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Földhivatal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64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Járási Hivatal Munkaügyi Kirendeltsége (15)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Cigánd kivételével valamennyi járás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u="none" strike="noStrike" dirty="0" smtClean="0">
                          <a:effectLst/>
                          <a:latin typeface="Trajan Pro" panose="02020502050506020301" pitchFamily="18" charset="0"/>
                        </a:rPr>
                        <a:t>Munkaügyi Központ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828225"/>
              </p:ext>
            </p:extLst>
          </p:nvPr>
        </p:nvGraphicFramePr>
        <p:xfrm>
          <a:off x="683568" y="1628800"/>
          <a:ext cx="7776864" cy="49376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28192"/>
                <a:gridCol w="1728192"/>
                <a:gridCol w="2448272"/>
                <a:gridCol w="648072"/>
                <a:gridCol w="1224136"/>
              </a:tblGrid>
              <a:tr h="3078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baseline="0" dirty="0">
                          <a:effectLst/>
                          <a:latin typeface="Trajan Pro" panose="02020502050506020301" pitchFamily="18" charset="0"/>
                        </a:rPr>
                        <a:t>Járás</a:t>
                      </a:r>
                      <a:endParaRPr lang="hu-H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Kirendeltségek száma </a:t>
                      </a:r>
                    </a:p>
                    <a:p>
                      <a:pPr algn="ctr" fontAlgn="ctr"/>
                      <a:r>
                        <a:rPr lang="hu-HU" sz="900" b="1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(Összesen: 24)</a:t>
                      </a:r>
                      <a:endParaRPr lang="hu-H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Kirendeltségek megnevezése</a:t>
                      </a:r>
                      <a:endParaRPr lang="hu-H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Kirendeltséggel nem rendelkező városok</a:t>
                      </a:r>
                      <a:endParaRPr lang="hu-H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4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száma</a:t>
                      </a:r>
                      <a:endParaRPr lang="hu-H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b="1" baseline="0" dirty="0" smtClean="0">
                          <a:latin typeface="Trajan Pro" panose="02020502050506020301" pitchFamily="18" charset="0"/>
                        </a:rPr>
                        <a:t>Megnevezése</a:t>
                      </a:r>
                      <a:endParaRPr lang="hu-HU" sz="900" b="1" baseline="0" dirty="0"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Cigándi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Tiszakarádi Kirendeltség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Edelényi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Szendrői Kirendeltség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Encsi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Krasznokvajdai Kirendeltség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Gönci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Abaújszántói Kirendeltség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99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Kazincbarcikai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4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Sajószentpéteri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Múcsonyi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Rudabányai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Bánhorváti Kirendeltség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1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Mezőcsáti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76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Mezőkövesdi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Mezőkeresztesi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Sályi Kirendeltség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983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Miskolci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Alsózsolcai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Bőcsi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Emődi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Felsőzsolcai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Gesztelyi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Hernádnémeti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Mályi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Nyékládházi</a:t>
                      </a:r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Ongai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Őnodi</a:t>
                      </a:r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Szirmabesenyői Kirendeltség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207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Ózdi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Borsodnádasdi Kirendeltség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1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Putnoki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2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Sárospataki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Pálháza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Sátoraljaújhelyi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Szerencsi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Taktaharkányi Kirendeltség</a:t>
                      </a:r>
                    </a:p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Tiszalúci Kirendeltség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1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Szikszói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35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Tiszaújvárosi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1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Tokaji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-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ím 1"/>
          <p:cNvSpPr txBox="1">
            <a:spLocks/>
          </p:cNvSpPr>
          <p:nvPr/>
        </p:nvSpPr>
        <p:spPr>
          <a:xfrm>
            <a:off x="462372" y="26064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III. A Borsod-Abaúj-Zemplén Megyei Kormányhivatal járási hivatalai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838200" y="1268760"/>
            <a:ext cx="7467600" cy="374030"/>
          </a:xfrm>
        </p:spPr>
        <p:txBody>
          <a:bodyPr>
            <a:noAutofit/>
          </a:bodyPr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Kirendeltségek</a:t>
            </a:r>
            <a:endParaRPr lang="hu-H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586227"/>
              </p:ext>
            </p:extLst>
          </p:nvPr>
        </p:nvGraphicFramePr>
        <p:xfrm>
          <a:off x="328700" y="1988840"/>
          <a:ext cx="8352928" cy="41650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28192"/>
                <a:gridCol w="1579004"/>
                <a:gridCol w="1800200"/>
                <a:gridCol w="1445332"/>
                <a:gridCol w="1800200"/>
              </a:tblGrid>
              <a:tr h="70908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baseline="0" dirty="0">
                          <a:effectLst/>
                          <a:latin typeface="Trajan Pro" panose="02020502050506020301" pitchFamily="18" charset="0"/>
                        </a:rPr>
                        <a:t>Járás</a:t>
                      </a:r>
                      <a:endParaRPr lang="hu-H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Állandó települési ügysegédek száma </a:t>
                      </a:r>
                    </a:p>
                    <a:p>
                      <a:pPr algn="ctr" fontAlgn="ctr"/>
                      <a:r>
                        <a:rPr lang="hu-HU" sz="900" b="1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(Összesen: 1)</a:t>
                      </a:r>
                      <a:endParaRPr lang="hu-H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Ideiglenes települési ügysegéddel ellátott települések száma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(Összesen: 283)</a:t>
                      </a:r>
                      <a:endParaRPr lang="hu-H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Ideiglenes települési ügysegédek száma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(Összesen: 149)</a:t>
                      </a:r>
                      <a:endParaRPr lang="hu-H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Ideiglenes települési ügysegéddel ellátott települések száma átlagosan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u="none" strike="noStrike" baseline="0" dirty="0" smtClean="0">
                          <a:effectLst/>
                          <a:latin typeface="Trajan Pro" panose="02020502050506020301" pitchFamily="18" charset="0"/>
                        </a:rPr>
                        <a:t>(Átlag: 1,8)</a:t>
                      </a:r>
                      <a:endParaRPr lang="hu-H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Cigándi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13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0,8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Edelényi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45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4,5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Encsi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13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4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3,25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Gönci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18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9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Kazincbarcikai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20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20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Mezőcsáti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7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7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Mezőkövesdi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21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14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1,5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Miskolci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19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9,5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Ózdi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16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16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Putnoki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25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4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6,25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Sárospataki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14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14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Sátoraljaújhelyi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20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5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4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Szerencsi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14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1,4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Szikszói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13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9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1,4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Tiszaújvárosi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16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7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2,</a:t>
                      </a:r>
                      <a:r>
                        <a:rPr lang="hu-H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u="none" strike="noStrike" baseline="0" dirty="0">
                          <a:effectLst/>
                          <a:latin typeface="Trajan Pro" panose="02020502050506020301" pitchFamily="18" charset="0"/>
                        </a:rPr>
                        <a:t>Tokaji Járás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0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11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5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2,</a:t>
                      </a:r>
                      <a:r>
                        <a:rPr lang="hu-H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rajan Pro" panose="02020502050506020301" pitchFamily="18" charset="0"/>
                        </a:rPr>
                        <a:t>2</a:t>
                      </a:r>
                      <a:endParaRPr lang="hu-H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5660" marR="5660" marT="56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ím 1"/>
          <p:cNvSpPr txBox="1">
            <a:spLocks/>
          </p:cNvSpPr>
          <p:nvPr/>
        </p:nvSpPr>
        <p:spPr>
          <a:xfrm>
            <a:off x="462372" y="26064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III. A Borsod-Abaúj-Zemplén Megyei Kormányhivatal járási hivatalai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838200" y="1614810"/>
            <a:ext cx="7467600" cy="374030"/>
          </a:xfrm>
        </p:spPr>
        <p:txBody>
          <a:bodyPr>
            <a:noAutofit/>
          </a:bodyPr>
          <a:lstStyle/>
          <a:p>
            <a:pPr algn="ctr"/>
            <a:r>
              <a:rPr lang="hu-H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Ügysegédek</a:t>
            </a:r>
            <a:endParaRPr lang="hu-H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67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/>
        </p:nvSpPr>
        <p:spPr>
          <a:xfrm>
            <a:off x="838200" y="28575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2178"/>
              </p:ext>
            </p:extLst>
          </p:nvPr>
        </p:nvGraphicFramePr>
        <p:xfrm>
          <a:off x="298521" y="1988840"/>
          <a:ext cx="8546958" cy="448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ím 1"/>
          <p:cNvSpPr txBox="1">
            <a:spLocks/>
          </p:cNvSpPr>
          <p:nvPr/>
        </p:nvSpPr>
        <p:spPr>
          <a:xfrm>
            <a:off x="462372" y="26064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IV. A Járási hivatalok működési tapasztalatai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838200" y="1556792"/>
            <a:ext cx="7467600" cy="590054"/>
          </a:xfrm>
        </p:spPr>
        <p:txBody>
          <a:bodyPr>
            <a:noAutofit/>
          </a:bodyPr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járási Hivatalok által iktatott ügyek</a:t>
            </a:r>
            <a:endParaRPr lang="hu-H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/>
        </p:nvSpPr>
        <p:spPr>
          <a:xfrm>
            <a:off x="838200" y="28575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62372" y="26064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IV. A Járási hivatalok működési tapasztalatai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838200" y="1556792"/>
            <a:ext cx="7467600" cy="590054"/>
          </a:xfrm>
        </p:spPr>
        <p:txBody>
          <a:bodyPr>
            <a:noAutofit/>
          </a:bodyPr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Járási Hivatalok által hozott határozatok és döntések</a:t>
            </a:r>
            <a:endParaRPr lang="hu-H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459772"/>
              </p:ext>
            </p:extLst>
          </p:nvPr>
        </p:nvGraphicFramePr>
        <p:xfrm>
          <a:off x="251520" y="1988841"/>
          <a:ext cx="8640960" cy="466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6156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838743"/>
              </p:ext>
            </p:extLst>
          </p:nvPr>
        </p:nvGraphicFramePr>
        <p:xfrm>
          <a:off x="838200" y="2708920"/>
          <a:ext cx="7467600" cy="178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200"/>
                <a:gridCol w="2489200"/>
                <a:gridCol w="2489200"/>
              </a:tblGrid>
              <a:tr h="2268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CIGÁND</a:t>
                      </a:r>
                      <a:endParaRPr lang="hu-H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jan Pro" panose="02020502050506020301" pitchFamily="18" charset="0"/>
                        </a:rPr>
                        <a:t>MISKOLC</a:t>
                      </a:r>
                      <a:endParaRPr lang="hu-H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38,9</a:t>
                      </a:r>
                      <a:r>
                        <a:rPr lang="hu-H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fő/km</a:t>
                      </a:r>
                      <a:r>
                        <a:rPr lang="hu-HU" sz="1400" cap="small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hu-HU" sz="1400" cap="small" baseline="30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Népsűrűség</a:t>
                      </a:r>
                      <a:endParaRPr lang="hu-H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258,5 fő/km</a:t>
                      </a:r>
                      <a:r>
                        <a:rPr lang="hu-HU" sz="14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hu-HU" sz="1400" baseline="30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hu-H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Települések száma</a:t>
                      </a:r>
                      <a:endParaRPr lang="hu-H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hu-H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 fő</a:t>
                      </a:r>
                      <a:endParaRPr lang="hu-H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Járás</a:t>
                      </a:r>
                      <a:r>
                        <a:rPr lang="hu-H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létszáma</a:t>
                      </a:r>
                      <a:endParaRPr lang="hu-HU" sz="14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403 fő</a:t>
                      </a:r>
                      <a:endParaRPr lang="hu-H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db</a:t>
                      </a:r>
                      <a:endParaRPr lang="hu-H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Kirendeltségek száma</a:t>
                      </a:r>
                      <a:endParaRPr lang="hu-H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db</a:t>
                      </a:r>
                      <a:endParaRPr lang="hu-H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jan Pro" panose="02020502050506020301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462372" y="26064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V. A Cigándi és Miskolci Járási Hivatalok összehasonlítása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838200" y="1988840"/>
            <a:ext cx="7467600" cy="590054"/>
          </a:xfrm>
        </p:spPr>
        <p:txBody>
          <a:bodyPr>
            <a:noAutofit/>
          </a:bodyPr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A két járás főbb jellemzői</a:t>
            </a:r>
            <a:endParaRPr lang="hu-H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462372" y="26064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V. A Cigándi és Miskolci Járási Hivatalok összehasonlítása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213572"/>
              </p:ext>
            </p:extLst>
          </p:nvPr>
        </p:nvGraphicFramePr>
        <p:xfrm>
          <a:off x="179512" y="2060848"/>
          <a:ext cx="43924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615221"/>
              </p:ext>
            </p:extLst>
          </p:nvPr>
        </p:nvGraphicFramePr>
        <p:xfrm>
          <a:off x="4572000" y="2060848"/>
          <a:ext cx="43204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838200" y="1542802"/>
            <a:ext cx="7467600" cy="590054"/>
          </a:xfrm>
        </p:spPr>
        <p:txBody>
          <a:bodyPr>
            <a:noAutofit/>
          </a:bodyPr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A két járási hivatal törzshivatalának személyi összetétele</a:t>
            </a:r>
            <a:endParaRPr lang="hu-H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098005"/>
              </p:ext>
            </p:extLst>
          </p:nvPr>
        </p:nvGraphicFramePr>
        <p:xfrm>
          <a:off x="107504" y="2132856"/>
          <a:ext cx="8838009" cy="448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ím 1"/>
          <p:cNvSpPr txBox="1">
            <a:spLocks/>
          </p:cNvSpPr>
          <p:nvPr/>
        </p:nvSpPr>
        <p:spPr>
          <a:xfrm>
            <a:off x="462372" y="26064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V. A Cigándi és Miskolci Járási Hivatalok összehasonlítása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838200" y="1628800"/>
            <a:ext cx="7467600" cy="590054"/>
          </a:xfrm>
        </p:spPr>
        <p:txBody>
          <a:bodyPr>
            <a:noAutofit/>
          </a:bodyPr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A két járási hivatal ügyfélforgalma</a:t>
            </a:r>
            <a:endParaRPr lang="hu-H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24103"/>
              </p:ext>
            </p:extLst>
          </p:nvPr>
        </p:nvGraphicFramePr>
        <p:xfrm>
          <a:off x="462374" y="1412776"/>
          <a:ext cx="8219254" cy="4179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195"/>
                <a:gridCol w="1294238"/>
                <a:gridCol w="1042115"/>
                <a:gridCol w="1294238"/>
                <a:gridCol w="1042115"/>
                <a:gridCol w="1294238"/>
                <a:gridCol w="1042115"/>
              </a:tblGrid>
              <a:tr h="270753"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2011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2012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2013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0753"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ügyfélszám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ügyszám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ügyfélszám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ügyszám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ügyfélszám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ügyszám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7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január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1089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1140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2066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2066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1786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2495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február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667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737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2982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2982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1965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2635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március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789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821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2605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2605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1557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2087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április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703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703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1667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1667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1609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1953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május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812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812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1831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1831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1409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1685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június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760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760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1677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1677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1348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1662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július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636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636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1806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1806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1674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2046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augusztus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814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814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1272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1558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1537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1908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81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szeptember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1301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1301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1268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1746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n/a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n/a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október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1051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1051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1268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1841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n/a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n/a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november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1286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1286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1336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1836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n/a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n/a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december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1045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1045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928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Trajan Pro" panose="02020502050506020301" pitchFamily="18" charset="0"/>
                        </a:rPr>
                        <a:t>1304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n/a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n/a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Összesen: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10953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11106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20706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22919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12885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Trajan Pro" panose="02020502050506020301" pitchFamily="18" charset="0"/>
                        </a:rPr>
                        <a:t>16471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Trajan Pro" panose="02020502050506020301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ím 1"/>
          <p:cNvSpPr txBox="1">
            <a:spLocks/>
          </p:cNvSpPr>
          <p:nvPr/>
        </p:nvSpPr>
        <p:spPr>
          <a:xfrm>
            <a:off x="462372" y="26064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VI. A Miskolci Kormányablak Működése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7467600" cy="590054"/>
          </a:xfrm>
        </p:spPr>
        <p:txBody>
          <a:bodyPr>
            <a:noAutofit/>
          </a:bodyPr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A Kormányablakban mindezidáig megjelent ügyfelek száma 44544 fő, az ügyek szá</a:t>
            </a:r>
            <a:r>
              <a:rPr lang="hu-H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ma 50496 db.</a:t>
            </a:r>
            <a:endParaRPr lang="hu-H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0" y="942778"/>
            <a:ext cx="7524000" cy="5187067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462372" y="260648"/>
            <a:ext cx="8219256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VII. Tervezett Kormányablakok</a:t>
            </a:r>
            <a:endParaRPr lang="hu-H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755576" y="6093296"/>
            <a:ext cx="7467600" cy="590054"/>
          </a:xfrm>
        </p:spPr>
        <p:txBody>
          <a:bodyPr>
            <a:noAutofit/>
          </a:bodyPr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21 településen, 27 helyszínen kerül kialakításra 193 munkaállomás</a:t>
            </a:r>
            <a:r>
              <a:rPr lang="hu-H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.</a:t>
            </a:r>
            <a:endParaRPr lang="hu-H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5882816" y="5083174"/>
            <a:ext cx="2365648" cy="446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Okmányirodák</a:t>
            </a:r>
          </a:p>
        </p:txBody>
      </p:sp>
      <p:sp>
        <p:nvSpPr>
          <p:cNvPr id="4" name="Téglalap 3"/>
          <p:cNvSpPr/>
          <p:nvPr/>
        </p:nvSpPr>
        <p:spPr>
          <a:xfrm>
            <a:off x="6167913" y="4859635"/>
            <a:ext cx="1913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Kormányablakok</a:t>
            </a:r>
            <a:endParaRPr lang="hu-HU" sz="1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5" y="867529"/>
            <a:ext cx="8028000" cy="529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98604" y="6165304"/>
            <a:ext cx="7821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ea typeface="Times New Roman" pitchFamily="18" charset="0"/>
                <a:cs typeface="Arial" panose="020B0604020202020204" pitchFamily="34" charset="0"/>
              </a:rPr>
              <a:t>Magyarország közigazgatási beosztása és statisztikai régiói 1900-ban.</a:t>
            </a:r>
            <a:endParaRPr kumimoji="0" lang="hu-H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81666" y="188640"/>
            <a:ext cx="749073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I.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járások kialakulása Magyarországon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8" y="2060848"/>
            <a:ext cx="7772400" cy="1543050"/>
          </a:xfrm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hu-H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pitchFamily="18" charset="0"/>
              </a:rPr>
              <a:t>Köszönöm a megtisztelő figyelmüket!</a:t>
            </a:r>
          </a:p>
        </p:txBody>
      </p:sp>
    </p:spTree>
    <p:extLst>
      <p:ext uri="{BB962C8B-B14F-4D97-AF65-F5344CB8AC3E}">
        <p14:creationId xmlns:p14="http://schemas.microsoft.com/office/powerpoint/2010/main" val="130157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968552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1. A járások sorsa a 13. századtól 1920-ig</a:t>
            </a:r>
          </a:p>
          <a:p>
            <a:pPr marL="457200" indent="-457200">
              <a:buNone/>
            </a:pPr>
            <a:endParaRPr lang="hu-H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 a)  </a:t>
            </a: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 szolgabírói hivatal és a szolgabírói járások</a:t>
            </a:r>
          </a:p>
          <a:p>
            <a:pPr marL="731520" lvl="1" indent="-457200">
              <a:buFontTx/>
              <a:buChar char="-"/>
            </a:pP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szolgabírák 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szolgabírói járás</a:t>
            </a:r>
          </a:p>
          <a:p>
            <a:pPr marL="731520" lvl="1" indent="-457200">
              <a:buFontTx/>
              <a:buChar char="-"/>
            </a:pP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1850-es évek Bach-féle közigazgatási reform</a:t>
            </a:r>
          </a:p>
          <a:p>
            <a:pPr marL="457200" indent="-457200">
              <a:buNone/>
            </a:pPr>
            <a:endParaRPr lang="hu-H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None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b) A járások a modern polgári államszervezet megteremtése idején (1867-1914.)</a:t>
            </a:r>
          </a:p>
          <a:p>
            <a:pPr marL="731520" lvl="1" indent="-457200">
              <a:buFontTx/>
              <a:buChar char="-"/>
            </a:pP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önálló és független bírói hatalmi ág kiépítése</a:t>
            </a:r>
          </a:p>
          <a:p>
            <a:pPr marL="731520" lvl="1" indent="-457200">
              <a:buFontTx/>
              <a:buChar char="-"/>
            </a:pP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közigazgatás és igazságszolgáltatás szétválasztása    1869. évi 4. törvénycikk</a:t>
            </a:r>
          </a:p>
          <a:p>
            <a:pPr marL="731520" lvl="1" indent="-457200">
              <a:buFontTx/>
              <a:buChar char="-"/>
            </a:pPr>
            <a:r>
              <a:rPr 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Megye – járás - község modell </a:t>
            </a:r>
          </a:p>
          <a:p>
            <a:pPr marL="457200" indent="-457200" algn="just">
              <a:buFontTx/>
              <a:buChar char="-"/>
            </a:pPr>
            <a:endParaRPr lang="hu-HU" sz="2400" dirty="0" smtClean="0">
              <a:latin typeface="Trajan Pro" panose="02020502050506020301" pitchFamily="18" charset="0"/>
            </a:endParaRPr>
          </a:p>
          <a:p>
            <a:pPr marL="457200" indent="-457200" algn="just">
              <a:buAutoNum type="alphaLcParenR"/>
            </a:pPr>
            <a:endParaRPr lang="hu-HU" sz="2400" dirty="0" smtClean="0">
              <a:latin typeface="Trajan Pro" panose="02020502050506020301" pitchFamily="18" charset="0"/>
            </a:endParaRPr>
          </a:p>
          <a:p>
            <a:pPr marL="457200" indent="-457200" algn="just">
              <a:buNone/>
            </a:pPr>
            <a:endParaRPr lang="hu-HU" sz="2400" dirty="0" smtClean="0">
              <a:latin typeface="Trajan Pro" panose="02020502050506020301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81666" y="188640"/>
            <a:ext cx="7467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I.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járások kialakulása Magyarországon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6774" y="1032206"/>
            <a:ext cx="7637384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28596" y="6072206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Magyarország területi struktúrájának átalakulása a trianoni békeszerződés következtében</a:t>
            </a:r>
            <a:endParaRPr lang="hu-H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81666" y="188640"/>
            <a:ext cx="7467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I.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járások kialakulása Magyarországon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340768"/>
            <a:ext cx="8248430" cy="51125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2. A járások sorsa 1914. és 2012. december 31. között (1948-ig)</a:t>
            </a:r>
          </a:p>
          <a:p>
            <a:pPr algn="ctr">
              <a:buNone/>
            </a:pP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  <a:p>
            <a:pPr algn="just"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 a)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 járások sorsa a két világháború között (1919-1944.)</a:t>
            </a:r>
          </a:p>
          <a:p>
            <a:pPr marL="731520" lvl="1" indent="-457200" algn="just">
              <a:buFontTx/>
              <a:buChar char="-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1. világháború előtt 509 járás – 1920. évet követően 155 járás</a:t>
            </a:r>
          </a:p>
          <a:p>
            <a:pPr marL="731520" lvl="1" indent="-457200" algn="just">
              <a:buFontTx/>
              <a:buChar char="-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1919. ideiglenes alkotmány:a járás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sym typeface="Wingdings" panose="05000000000000000000" pitchFamily="2" charset="2"/>
              </a:rPr>
              <a:t>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önkormányzati szint </a:t>
            </a:r>
          </a:p>
          <a:p>
            <a:pPr marL="731520" lvl="1" indent="-457200" algn="just">
              <a:buFontTx/>
              <a:buChar char="-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1929. évi 30. tc.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sym typeface="Wingdings" panose="05000000000000000000" pitchFamily="2" charset="2"/>
              </a:rPr>
              <a:t>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megyei jogú város fogalma</a:t>
            </a:r>
          </a:p>
          <a:p>
            <a:pPr marL="457200" indent="-457200" algn="just">
              <a:buFontTx/>
              <a:buChar char="-"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  <a:p>
            <a:pPr marL="457200" indent="-457200" algn="just">
              <a:spcAft>
                <a:spcPts val="600"/>
              </a:spcAft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b) A járások sorsa 1944-1948. között</a:t>
            </a:r>
          </a:p>
          <a:p>
            <a:pPr marL="731520" lvl="1" indent="-457200" algn="just">
              <a:buFontTx/>
              <a:buChar char="-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1947. átfogó területi reform </a:t>
            </a:r>
          </a:p>
          <a:p>
            <a:pPr marL="457200" indent="-457200" algn="just">
              <a:buNone/>
            </a:pPr>
            <a:endParaRPr lang="hu-HU" dirty="0" smtClean="0">
              <a:latin typeface="Trajan Pro" panose="02020502050506020301" pitchFamily="18" charset="0"/>
            </a:endParaRPr>
          </a:p>
          <a:p>
            <a:pPr marL="457200" indent="-457200" algn="just">
              <a:buNone/>
            </a:pPr>
            <a:endParaRPr lang="hu-HU" dirty="0" smtClean="0">
              <a:latin typeface="Trajan Pro" panose="02020502050506020301" pitchFamily="18" charset="0"/>
            </a:endParaRPr>
          </a:p>
          <a:p>
            <a:pPr>
              <a:buNone/>
            </a:pPr>
            <a:endParaRPr lang="hu-HU" dirty="0">
              <a:latin typeface="Trajan Pro" panose="02020502050506020301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81666" y="188640"/>
            <a:ext cx="7467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I.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járások kialakulása Magyarországon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340768"/>
            <a:ext cx="8248430" cy="51125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2. A járások sorsa 1914. és 2012. december 31. között (1949-től)</a:t>
            </a:r>
          </a:p>
          <a:p>
            <a:pPr marL="457200" indent="-457200" algn="just">
              <a:spcAft>
                <a:spcPts val="600"/>
              </a:spcAft>
              <a:buNone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  <a:p>
            <a:pPr marL="457200" indent="-457200" algn="just">
              <a:spcAft>
                <a:spcPts val="600"/>
              </a:spcAft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c) Járások szerepe az államszocializmus időszakában (1949-1983.)</a:t>
            </a:r>
          </a:p>
          <a:p>
            <a:pPr marL="731520" lvl="1" indent="-457200" algn="just">
              <a:buFontTx/>
              <a:buChar char="-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1949. évi XX. tv.         megyei, járási, városi és községi tanácsok </a:t>
            </a:r>
          </a:p>
          <a:p>
            <a:pPr marL="731520" lvl="1" indent="-457200" algn="just">
              <a:buFontTx/>
              <a:buChar char="-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1954. II. Tanácstörvény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sym typeface="Wingdings" panose="05000000000000000000" pitchFamily="2" charset="2"/>
              </a:rPr>
              <a:t>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városigazgatás rendszerének átalakítása</a:t>
            </a:r>
          </a:p>
          <a:p>
            <a:pPr marL="731520" lvl="1" indent="-457200" algn="just">
              <a:buFontTx/>
              <a:buChar char="-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1971. III. Tanácstörvény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sym typeface="Wingdings" panose="05000000000000000000" pitchFamily="2" charset="2"/>
              </a:rPr>
              <a:t>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járás nem tanácsi szint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sym typeface="Wingdings" panose="05000000000000000000" pitchFamily="2" charset="2"/>
              </a:rPr>
              <a:t>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járási    hivatal</a:t>
            </a:r>
          </a:p>
          <a:p>
            <a:pPr marL="731520" lvl="1" indent="-457200" algn="just">
              <a:buFontTx/>
              <a:buChar char="-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1973. 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sym typeface="Wingdings" panose="05000000000000000000" pitchFamily="2" charset="2"/>
              </a:rPr>
              <a:t>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országosan 97 járás </a:t>
            </a:r>
          </a:p>
          <a:p>
            <a:pPr marL="457200" indent="-457200" algn="just">
              <a:buFontTx/>
              <a:buChar char="-"/>
            </a:pP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  <a:p>
            <a:pPr marL="457200" indent="-457200" algn="just">
              <a:spcAft>
                <a:spcPts val="600"/>
              </a:spcAft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d) Járások sorsa a rendszerváltás időszakában</a:t>
            </a:r>
          </a:p>
          <a:p>
            <a:pPr marL="731520" lvl="1" indent="-457200" algn="just">
              <a:buFontTx/>
              <a:buChar char="-"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1983. járási rendszer megszüntetése</a:t>
            </a:r>
          </a:p>
          <a:p>
            <a:pPr marL="457200" indent="-457200" algn="just">
              <a:buNone/>
            </a:pPr>
            <a:endParaRPr lang="hu-HU" dirty="0" smtClean="0">
              <a:latin typeface="Trajan Pro" panose="02020502050506020301" pitchFamily="18" charset="0"/>
            </a:endParaRPr>
          </a:p>
          <a:p>
            <a:pPr marL="457200" indent="-457200" algn="just">
              <a:buNone/>
            </a:pPr>
            <a:endParaRPr lang="hu-HU" dirty="0" smtClean="0">
              <a:latin typeface="Trajan Pro" panose="02020502050506020301" pitchFamily="18" charset="0"/>
            </a:endParaRPr>
          </a:p>
          <a:p>
            <a:pPr>
              <a:buNone/>
            </a:pPr>
            <a:endParaRPr lang="hu-HU" dirty="0">
              <a:latin typeface="Trajan Pro" panose="02020502050506020301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81666" y="188640"/>
            <a:ext cx="7467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I. A járások kialakulása Magyarországon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4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66" y="909047"/>
            <a:ext cx="8316000" cy="511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églalap 7"/>
          <p:cNvSpPr/>
          <p:nvPr/>
        </p:nvSpPr>
        <p:spPr>
          <a:xfrm>
            <a:off x="626950" y="6238710"/>
            <a:ext cx="7745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ea typeface="Times New Roman" pitchFamily="18" charset="0"/>
                <a:cs typeface="Arial" panose="020B0604020202020204" pitchFamily="34" charset="0"/>
              </a:rPr>
              <a:t>A járási és városkörnyéki igazgatási központok változása 1950-1980</a:t>
            </a:r>
            <a:endParaRPr lang="hu-H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81666" y="188640"/>
            <a:ext cx="7467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I.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A járások kialakulása Magyarországon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8" y="1268759"/>
            <a:ext cx="7780647" cy="5364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anose="020B0604020202020204" pitchFamily="34" charset="0"/>
              </a:rPr>
              <a:t>II. A Borsod-Abaúj-Zemplén Megyei Kormányhivatal járási hivatalainak kialakítása és működtetése</a:t>
            </a:r>
            <a:endParaRPr lang="hu-H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Fabetű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TC103090434[[fn=Fás világ]]</Template>
  <TotalTime>1194</TotalTime>
  <Words>1896</Words>
  <Application>Microsoft Office PowerPoint</Application>
  <PresentationFormat>Diavetítés a képernyőre (4:3 oldalarány)</PresentationFormat>
  <Paragraphs>723</Paragraphs>
  <Slides>30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Times New Roman</vt:lpstr>
      <vt:lpstr>Traditional Arabic</vt:lpstr>
      <vt:lpstr>Trajan Pro</vt:lpstr>
      <vt:lpstr>Wingdings</vt:lpstr>
      <vt:lpstr>Fabetű</vt:lpstr>
      <vt:lpstr>Járási hivatalok kialakítása és a működtetés tapasztalatai  Borsod-Abaúj-Zemplén Megyében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II. A Borsod-Abaúj-Zemplén Megyei Kormányhivatal járási hivatalainak kialakítása és működtetése</vt:lpstr>
      <vt:lpstr> </vt:lpstr>
      <vt:lpstr>PowerPoint bemutató</vt:lpstr>
      <vt:lpstr>PowerPoint bemutató</vt:lpstr>
      <vt:lpstr>PowerPoint bemutató</vt:lpstr>
      <vt:lpstr>PowerPoint bemutató</vt:lpstr>
      <vt:lpstr>kormányhivatal létszáma és a szervezeti egységek százalékos megoszlása</vt:lpstr>
      <vt:lpstr>PowerPoint bemutató</vt:lpstr>
      <vt:lpstr>PowerPoint bemutató</vt:lpstr>
      <vt:lpstr>PowerPoint bemutató</vt:lpstr>
      <vt:lpstr>PowerPoint bemutató</vt:lpstr>
      <vt:lpstr>Kormányhivatal járási szakigazgatási szervei, illetékessége, szakmai irányítása</vt:lpstr>
      <vt:lpstr>Kirendeltségek</vt:lpstr>
      <vt:lpstr>Ügysegédek</vt:lpstr>
      <vt:lpstr>járási Hivatalok által iktatott ügyek</vt:lpstr>
      <vt:lpstr>Járási Hivatalok által hozott határozatok és döntések</vt:lpstr>
      <vt:lpstr>A két járás főbb jellemzői</vt:lpstr>
      <vt:lpstr>A két járási hivatal törzshivatalának személyi összetétele</vt:lpstr>
      <vt:lpstr>A két járási hivatal ügyfélforgalma</vt:lpstr>
      <vt:lpstr>A Kormányablakban mindezidáig megjelent ügyfelek száma 44544 fő, az ügyek száma 50496 db.</vt:lpstr>
      <vt:lpstr>21 településen, 27 helyszínen kerül kialakításra 193 munkaállomás.</vt:lpstr>
      <vt:lpstr>Köszönöm a megtisztelő figyelmüket!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járási hivatalok kialakításának mindennapi teendői</dc:title>
  <dc:creator>Kormos Réka, dr.</dc:creator>
  <cp:lastModifiedBy>Bubán Márton</cp:lastModifiedBy>
  <cp:revision>123</cp:revision>
  <dcterms:created xsi:type="dcterms:W3CDTF">2013-08-21T13:52:23Z</dcterms:created>
  <dcterms:modified xsi:type="dcterms:W3CDTF">2013-09-19T06:29:25Z</dcterms:modified>
</cp:coreProperties>
</file>