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  <p:sldMasterId id="2147483666" r:id="rId3"/>
    <p:sldMasterId id="2147483673" r:id="rId4"/>
    <p:sldMasterId id="2147483680" r:id="rId5"/>
  </p:sldMasterIdLst>
  <p:notesMasterIdLst>
    <p:notesMasterId r:id="rId20"/>
  </p:notesMasterIdLst>
  <p:handoutMasterIdLst>
    <p:handoutMasterId r:id="rId21"/>
  </p:handoutMasterIdLst>
  <p:sldIdLst>
    <p:sldId id="318" r:id="rId6"/>
    <p:sldId id="421" r:id="rId7"/>
    <p:sldId id="423" r:id="rId8"/>
    <p:sldId id="422" r:id="rId9"/>
    <p:sldId id="435" r:id="rId10"/>
    <p:sldId id="438" r:id="rId11"/>
    <p:sldId id="448" r:id="rId12"/>
    <p:sldId id="430" r:id="rId13"/>
    <p:sldId id="449" r:id="rId14"/>
    <p:sldId id="451" r:id="rId15"/>
    <p:sldId id="442" r:id="rId16"/>
    <p:sldId id="436" r:id="rId17"/>
    <p:sldId id="444" r:id="rId18"/>
    <p:sldId id="420" r:id="rId19"/>
  </p:sldIdLst>
  <p:sldSz cx="9144000" cy="6858000" type="screen4x3"/>
  <p:notesSz cx="6735763" cy="9866313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9765"/>
    <a:srgbClr val="A29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133" autoAdjust="0"/>
  </p:normalViewPr>
  <p:slideViewPr>
    <p:cSldViewPr>
      <p:cViewPr>
        <p:scale>
          <a:sx n="74" d="100"/>
          <a:sy n="74" d="100"/>
        </p:scale>
        <p:origin x="-1044" y="-5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-2064" y="-90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8830" cy="4933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15375" y="1"/>
            <a:ext cx="2918830" cy="4933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00DB84-29E7-4023-91AC-0DAF9AE2AC04}" type="datetimeFigureOut">
              <a:rPr lang="hu-HU" smtClean="0"/>
              <a:pPr/>
              <a:t>2013.09.19.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0" cy="49331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15375" y="9371286"/>
            <a:ext cx="2918830" cy="49331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DF0B59-F915-44F2-9D2D-7EB8C2FF7F9A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2962158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8830" cy="4933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5" y="1"/>
            <a:ext cx="2918830" cy="4933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14EB63F-0AE5-4E98-8B2E-65FF30A29874}" type="datetimeFigureOut">
              <a:rPr lang="hu-HU"/>
              <a:pPr>
                <a:defRPr/>
              </a:pPr>
              <a:t>2013.09.19.</a:t>
            </a:fld>
            <a:endParaRPr lang="hu-H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3950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u-HU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500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hu-HU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0" cy="49331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5" y="9371286"/>
            <a:ext cx="2918830" cy="49331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C513BCD-D101-44EC-A20F-E1648E919D53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9480688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513BCD-D101-44EC-A20F-E1648E919D53}" type="slidenum">
              <a:rPr lang="hu-HU" smtClean="0"/>
              <a:pPr>
                <a:defRPr/>
              </a:pPr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208988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Diakép helye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01700" y="739775"/>
            <a:ext cx="4932363" cy="3700463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hu-HU" dirty="0" smtClean="0"/>
          </a:p>
        </p:txBody>
      </p:sp>
      <p:sp>
        <p:nvSpPr>
          <p:cNvPr id="4" name="Dia számának helye 3"/>
          <p:cNvSpPr txBox="1">
            <a:spLocks noGrp="1"/>
          </p:cNvSpPr>
          <p:nvPr/>
        </p:nvSpPr>
        <p:spPr>
          <a:xfrm>
            <a:off x="3814631" y="9370870"/>
            <a:ext cx="2919564" cy="493867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0603B35E-F872-45E3-852E-1B10E0105790}" type="slidenum">
              <a:rPr lang="hu-HU" sz="1200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4</a:t>
            </a:fld>
            <a:endParaRPr lang="hu-HU" sz="120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513BCD-D101-44EC-A20F-E1648E919D53}" type="slidenum">
              <a:rPr lang="hu-HU" smtClean="0"/>
              <a:pPr>
                <a:defRPr/>
              </a:pPr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208988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513BCD-D101-44EC-A20F-E1648E919D53}" type="slidenum">
              <a:rPr lang="hu-HU" smtClean="0"/>
              <a:pPr>
                <a:defRPr/>
              </a:pPr>
              <a:t>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93027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la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178759"/>
            <a:ext cx="7772400" cy="1470025"/>
          </a:xfrm>
        </p:spPr>
        <p:txBody>
          <a:bodyPr>
            <a:normAutofit/>
          </a:bodyPr>
          <a:lstStyle>
            <a:lvl1pPr>
              <a:defRPr sz="3000">
                <a:solidFill>
                  <a:srgbClr val="A69765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u-H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786322"/>
            <a:ext cx="6400800" cy="1357298"/>
          </a:xfrm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hu-HU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8595D2-9C2F-4E62-87B0-69F63617A933}" type="datetimeFigureOut">
              <a:rPr lang="hu-HU"/>
              <a:pPr>
                <a:defRPr/>
              </a:pPr>
              <a:t>2013.09.19.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40525" y="6089650"/>
            <a:ext cx="2133600" cy="365125"/>
          </a:xfrm>
        </p:spPr>
        <p:txBody>
          <a:bodyPr/>
          <a:lstStyle>
            <a:lvl1pPr>
              <a:defRPr sz="1000">
                <a:solidFill>
                  <a:srgbClr val="A69765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fld id="{B6C37145-409E-4B96-8C0D-2AD087C24F13}" type="slidenum">
              <a:rPr lang="hu-HU"/>
              <a:pPr>
                <a:defRPr/>
              </a:pPr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E7DFC5-42D9-4F20-89C0-4B20E16DD4D1}" type="datetimeFigureOut">
              <a:rPr lang="hu-H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2013.09.19.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3084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D2F281-3C25-487F-9EAD-F3801677A754}" type="datetimeFigureOut">
              <a:rPr lang="hu-H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2013.09.19.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ia számának helye 22"/>
          <p:cNvSpPr>
            <a:spLocks noGrp="1"/>
          </p:cNvSpPr>
          <p:nvPr>
            <p:ph type="sldNum" sz="quarter" idx="12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26FFCA-073D-46C0-B266-C631D748035D}" type="slidenum">
              <a:rPr lang="hu-H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hu-H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48020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ső oldal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28736"/>
            <a:ext cx="7772400" cy="1285884"/>
          </a:xfrm>
        </p:spPr>
        <p:txBody>
          <a:bodyPr anchor="t">
            <a:normAutofit/>
          </a:bodyPr>
          <a:lstStyle>
            <a:lvl1pPr>
              <a:defRPr sz="3000">
                <a:solidFill>
                  <a:srgbClr val="A69765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u-H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86058"/>
            <a:ext cx="6400800" cy="71438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hu-HU" dirty="0"/>
          </a:p>
        </p:txBody>
      </p:sp>
      <p:sp>
        <p:nvSpPr>
          <p:cNvPr id="8" name="Content Placeholder 4"/>
          <p:cNvSpPr>
            <a:spLocks noGrp="1"/>
          </p:cNvSpPr>
          <p:nvPr>
            <p:ph idx="13"/>
          </p:nvPr>
        </p:nvSpPr>
        <p:spPr bwMode="auto">
          <a:xfrm>
            <a:off x="785786" y="3571876"/>
            <a:ext cx="7572428" cy="1143008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>
              <a:buNone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9" name="Content Placeholder 4"/>
          <p:cNvSpPr>
            <a:spLocks noGrp="1"/>
          </p:cNvSpPr>
          <p:nvPr>
            <p:ph idx="14"/>
          </p:nvPr>
        </p:nvSpPr>
        <p:spPr bwMode="auto">
          <a:xfrm>
            <a:off x="785786" y="4786322"/>
            <a:ext cx="7572428" cy="1000132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 algn="l">
              <a:buFont typeface="+mj-lt"/>
              <a:buAutoNum type="arabicPeriod"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814C4F-4E49-4108-9EFC-64ACF156C8BD}" type="datetimeFigureOut">
              <a:rPr lang="hu-H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2013.09.19.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58612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ső olda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1910" y="1285860"/>
            <a:ext cx="3471858" cy="857256"/>
          </a:xfrm>
        </p:spPr>
        <p:txBody>
          <a:bodyPr anchor="t">
            <a:normAutofit/>
          </a:bodyPr>
          <a:lstStyle>
            <a:lvl1pPr algn="l">
              <a:defRPr sz="1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u-HU" dirty="0"/>
          </a:p>
        </p:txBody>
      </p:sp>
      <p:sp>
        <p:nvSpPr>
          <p:cNvPr id="8" name="Content Placeholder 4"/>
          <p:cNvSpPr>
            <a:spLocks noGrp="1"/>
          </p:cNvSpPr>
          <p:nvPr>
            <p:ph idx="14"/>
          </p:nvPr>
        </p:nvSpPr>
        <p:spPr bwMode="auto">
          <a:xfrm>
            <a:off x="3663561" y="2214554"/>
            <a:ext cx="4714908" cy="4000528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>
              <a:buFont typeface="Arial" pitchFamily="34" charset="0"/>
              <a:buChar char="•"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10" name="Tartalom helye 2"/>
          <p:cNvSpPr>
            <a:spLocks noGrp="1"/>
          </p:cNvSpPr>
          <p:nvPr>
            <p:ph idx="13"/>
          </p:nvPr>
        </p:nvSpPr>
        <p:spPr>
          <a:xfrm>
            <a:off x="908566" y="1376038"/>
            <a:ext cx="2651379" cy="4802819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endParaRPr lang="hu-HU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BA4661-FD3A-4670-8015-206B60B94990}" type="datetimeFigureOut">
              <a:rPr lang="hu-H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2013.09.19.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09408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ső olda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281107"/>
            <a:ext cx="7772400" cy="504819"/>
          </a:xfrm>
        </p:spPr>
        <p:txBody>
          <a:bodyPr anchor="t">
            <a:normAutofit/>
          </a:bodyPr>
          <a:lstStyle>
            <a:lvl1pPr algn="ctr">
              <a:defRPr sz="1800" b="0" cap="none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hu-HU" dirty="0"/>
          </a:p>
        </p:txBody>
      </p:sp>
      <p:sp>
        <p:nvSpPr>
          <p:cNvPr id="8" name="Content Placeholder 4"/>
          <p:cNvSpPr>
            <a:spLocks noGrp="1"/>
          </p:cNvSpPr>
          <p:nvPr>
            <p:ph idx="13"/>
          </p:nvPr>
        </p:nvSpPr>
        <p:spPr bwMode="auto">
          <a:xfrm>
            <a:off x="785786" y="4786322"/>
            <a:ext cx="7572428" cy="1500198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>
              <a:buNone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9" name="Tartalom helye 2"/>
          <p:cNvSpPr>
            <a:spLocks noGrp="1"/>
          </p:cNvSpPr>
          <p:nvPr>
            <p:ph idx="14"/>
          </p:nvPr>
        </p:nvSpPr>
        <p:spPr>
          <a:xfrm>
            <a:off x="908566" y="1928803"/>
            <a:ext cx="3601290" cy="2696464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endParaRPr lang="hu-HU" dirty="0"/>
          </a:p>
        </p:txBody>
      </p:sp>
      <p:sp>
        <p:nvSpPr>
          <p:cNvPr id="12" name="Tartalom helye 2"/>
          <p:cNvSpPr>
            <a:spLocks noGrp="1"/>
          </p:cNvSpPr>
          <p:nvPr>
            <p:ph idx="15"/>
          </p:nvPr>
        </p:nvSpPr>
        <p:spPr>
          <a:xfrm>
            <a:off x="4643438" y="1928803"/>
            <a:ext cx="3601290" cy="2696464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endParaRPr lang="hu-HU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AD725E-252E-44C9-A506-581D8C24FFE3}" type="datetimeFigureOut">
              <a:rPr lang="hu-H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2013.09.19.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0879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EADC6-E8A3-4A12-923D-4B5FF8D7E11A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2013.09.19.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5447F26-441B-4213-81F6-E285A8FB80B1}" type="slidenum">
              <a:rPr lang="hu-HU" smtClean="0">
                <a:solidFill>
                  <a:prstClr val="black"/>
                </a:solidFill>
              </a:rPr>
              <a:pPr/>
              <a:t>‹#›</a:t>
            </a:fld>
            <a:endParaRPr lang="hu-H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45713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D2F281-3C25-487F-9EAD-F3801677A754}" type="datetimeFigureOut">
              <a:rPr lang="hu-H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2013.09.19.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ia számának helye 22"/>
          <p:cNvSpPr>
            <a:spLocks noGrp="1"/>
          </p:cNvSpPr>
          <p:nvPr>
            <p:ph type="sldNum" sz="quarter" idx="12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26FFCA-073D-46C0-B266-C631D748035D}" type="slidenum">
              <a:rPr lang="hu-H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hu-H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69123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ső oldal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28736"/>
            <a:ext cx="7772400" cy="1285884"/>
          </a:xfrm>
        </p:spPr>
        <p:txBody>
          <a:bodyPr anchor="t">
            <a:normAutofit/>
          </a:bodyPr>
          <a:lstStyle>
            <a:lvl1pPr>
              <a:defRPr sz="3000">
                <a:solidFill>
                  <a:srgbClr val="A69765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u-H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86058"/>
            <a:ext cx="6400800" cy="71438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hu-HU" dirty="0"/>
          </a:p>
        </p:txBody>
      </p:sp>
      <p:sp>
        <p:nvSpPr>
          <p:cNvPr id="8" name="Content Placeholder 4"/>
          <p:cNvSpPr>
            <a:spLocks noGrp="1"/>
          </p:cNvSpPr>
          <p:nvPr>
            <p:ph idx="13"/>
          </p:nvPr>
        </p:nvSpPr>
        <p:spPr bwMode="auto">
          <a:xfrm>
            <a:off x="785786" y="3571876"/>
            <a:ext cx="7572428" cy="1143008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>
              <a:buNone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9" name="Content Placeholder 4"/>
          <p:cNvSpPr>
            <a:spLocks noGrp="1"/>
          </p:cNvSpPr>
          <p:nvPr>
            <p:ph idx="14"/>
          </p:nvPr>
        </p:nvSpPr>
        <p:spPr bwMode="auto">
          <a:xfrm>
            <a:off x="785786" y="4786322"/>
            <a:ext cx="7572428" cy="1000132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 algn="l">
              <a:buFont typeface="+mj-lt"/>
              <a:buAutoNum type="arabicPeriod"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814C4F-4E49-4108-9EFC-64ACF156C8BD}" type="datetimeFigureOut">
              <a:rPr lang="hu-H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2013.09.19.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68185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ső olda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1910" y="1285860"/>
            <a:ext cx="3471858" cy="857256"/>
          </a:xfrm>
        </p:spPr>
        <p:txBody>
          <a:bodyPr anchor="t">
            <a:normAutofit/>
          </a:bodyPr>
          <a:lstStyle>
            <a:lvl1pPr algn="l">
              <a:defRPr sz="1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u-HU" dirty="0"/>
          </a:p>
        </p:txBody>
      </p:sp>
      <p:sp>
        <p:nvSpPr>
          <p:cNvPr id="8" name="Content Placeholder 4"/>
          <p:cNvSpPr>
            <a:spLocks noGrp="1"/>
          </p:cNvSpPr>
          <p:nvPr>
            <p:ph idx="14"/>
          </p:nvPr>
        </p:nvSpPr>
        <p:spPr bwMode="auto">
          <a:xfrm>
            <a:off x="3663561" y="2214554"/>
            <a:ext cx="4714908" cy="4000528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>
              <a:buFont typeface="Arial" pitchFamily="34" charset="0"/>
              <a:buChar char="•"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10" name="Tartalom helye 2"/>
          <p:cNvSpPr>
            <a:spLocks noGrp="1"/>
          </p:cNvSpPr>
          <p:nvPr>
            <p:ph idx="13"/>
          </p:nvPr>
        </p:nvSpPr>
        <p:spPr>
          <a:xfrm>
            <a:off x="908566" y="1376038"/>
            <a:ext cx="2651379" cy="4802819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endParaRPr lang="hu-HU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BA4661-FD3A-4670-8015-206B60B94990}" type="datetimeFigureOut">
              <a:rPr lang="hu-H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2013.09.19.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87835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ső olda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281107"/>
            <a:ext cx="7772400" cy="504819"/>
          </a:xfrm>
        </p:spPr>
        <p:txBody>
          <a:bodyPr anchor="t">
            <a:normAutofit/>
          </a:bodyPr>
          <a:lstStyle>
            <a:lvl1pPr algn="ctr">
              <a:defRPr sz="1800" b="0" cap="none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hu-HU" dirty="0"/>
          </a:p>
        </p:txBody>
      </p:sp>
      <p:sp>
        <p:nvSpPr>
          <p:cNvPr id="8" name="Content Placeholder 4"/>
          <p:cNvSpPr>
            <a:spLocks noGrp="1"/>
          </p:cNvSpPr>
          <p:nvPr>
            <p:ph idx="13"/>
          </p:nvPr>
        </p:nvSpPr>
        <p:spPr bwMode="auto">
          <a:xfrm>
            <a:off x="785786" y="4786322"/>
            <a:ext cx="7572428" cy="1500198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>
              <a:buNone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9" name="Tartalom helye 2"/>
          <p:cNvSpPr>
            <a:spLocks noGrp="1"/>
          </p:cNvSpPr>
          <p:nvPr>
            <p:ph idx="14"/>
          </p:nvPr>
        </p:nvSpPr>
        <p:spPr>
          <a:xfrm>
            <a:off x="908566" y="1928803"/>
            <a:ext cx="3601290" cy="2696464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endParaRPr lang="hu-HU" dirty="0"/>
          </a:p>
        </p:txBody>
      </p:sp>
      <p:sp>
        <p:nvSpPr>
          <p:cNvPr id="12" name="Tartalom helye 2"/>
          <p:cNvSpPr>
            <a:spLocks noGrp="1"/>
          </p:cNvSpPr>
          <p:nvPr>
            <p:ph idx="15"/>
          </p:nvPr>
        </p:nvSpPr>
        <p:spPr>
          <a:xfrm>
            <a:off x="4643438" y="1928803"/>
            <a:ext cx="3601290" cy="2696464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endParaRPr lang="hu-HU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AD725E-252E-44C9-A506-581D8C24FFE3}" type="datetimeFigureOut">
              <a:rPr lang="hu-H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2013.09.19.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9896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ső oldal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28736"/>
            <a:ext cx="7772400" cy="1285884"/>
          </a:xfrm>
        </p:spPr>
        <p:txBody>
          <a:bodyPr anchor="t">
            <a:normAutofit/>
          </a:bodyPr>
          <a:lstStyle>
            <a:lvl1pPr>
              <a:defRPr sz="3000">
                <a:solidFill>
                  <a:srgbClr val="A69765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u-H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86058"/>
            <a:ext cx="6400800" cy="71438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hu-HU" dirty="0"/>
          </a:p>
        </p:txBody>
      </p:sp>
      <p:sp>
        <p:nvSpPr>
          <p:cNvPr id="8" name="Content Placeholder 4"/>
          <p:cNvSpPr>
            <a:spLocks noGrp="1"/>
          </p:cNvSpPr>
          <p:nvPr>
            <p:ph idx="13"/>
          </p:nvPr>
        </p:nvSpPr>
        <p:spPr bwMode="auto">
          <a:xfrm>
            <a:off x="785786" y="3571876"/>
            <a:ext cx="7572428" cy="1143008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>
              <a:buNone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9" name="Content Placeholder 4"/>
          <p:cNvSpPr>
            <a:spLocks noGrp="1"/>
          </p:cNvSpPr>
          <p:nvPr>
            <p:ph idx="14"/>
          </p:nvPr>
        </p:nvSpPr>
        <p:spPr bwMode="auto">
          <a:xfrm>
            <a:off x="785786" y="4786322"/>
            <a:ext cx="7572428" cy="1000132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 algn="l">
              <a:buFont typeface="+mj-lt"/>
              <a:buAutoNum type="arabicPeriod"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814C4F-4E49-4108-9EFC-64ACF156C8BD}" type="datetimeFigureOut">
              <a:rPr lang="hu-HU"/>
              <a:pPr>
                <a:defRPr/>
              </a:pPr>
              <a:t>2013.09.19.</a:t>
            </a:fld>
            <a:endParaRPr lang="hu-H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EADC6-E8A3-4A12-923D-4B5FF8D7E11A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2013.09.19.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5447F26-441B-4213-81F6-E285A8FB80B1}" type="slidenum">
              <a:rPr lang="hu-HU" smtClean="0">
                <a:solidFill>
                  <a:prstClr val="black"/>
                </a:solidFill>
              </a:rPr>
              <a:pPr/>
              <a:t>‹#›</a:t>
            </a:fld>
            <a:endParaRPr lang="hu-H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11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ső olda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1910" y="1285860"/>
            <a:ext cx="3471858" cy="857256"/>
          </a:xfrm>
        </p:spPr>
        <p:txBody>
          <a:bodyPr anchor="t">
            <a:normAutofit/>
          </a:bodyPr>
          <a:lstStyle>
            <a:lvl1pPr algn="l">
              <a:defRPr sz="1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u-HU" dirty="0"/>
          </a:p>
        </p:txBody>
      </p:sp>
      <p:sp>
        <p:nvSpPr>
          <p:cNvPr id="8" name="Content Placeholder 4"/>
          <p:cNvSpPr>
            <a:spLocks noGrp="1"/>
          </p:cNvSpPr>
          <p:nvPr>
            <p:ph idx="14"/>
          </p:nvPr>
        </p:nvSpPr>
        <p:spPr bwMode="auto">
          <a:xfrm>
            <a:off x="3663561" y="2214554"/>
            <a:ext cx="4714908" cy="4000528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>
              <a:buFont typeface="Arial" pitchFamily="34" charset="0"/>
              <a:buChar char="•"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10" name="Tartalom helye 2"/>
          <p:cNvSpPr>
            <a:spLocks noGrp="1"/>
          </p:cNvSpPr>
          <p:nvPr>
            <p:ph idx="13"/>
          </p:nvPr>
        </p:nvSpPr>
        <p:spPr>
          <a:xfrm>
            <a:off x="908566" y="1376038"/>
            <a:ext cx="2651379" cy="4802819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endParaRPr lang="hu-HU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BA4661-FD3A-4670-8015-206B60B94990}" type="datetimeFigureOut">
              <a:rPr lang="hu-HU"/>
              <a:pPr>
                <a:defRPr/>
              </a:pPr>
              <a:t>2013.09.19.</a:t>
            </a:fld>
            <a:endParaRPr lang="hu-H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ső olda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281107"/>
            <a:ext cx="7772400" cy="504819"/>
          </a:xfrm>
        </p:spPr>
        <p:txBody>
          <a:bodyPr anchor="t">
            <a:normAutofit/>
          </a:bodyPr>
          <a:lstStyle>
            <a:lvl1pPr algn="ctr">
              <a:defRPr sz="1800" b="0" cap="none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hu-HU" dirty="0"/>
          </a:p>
        </p:txBody>
      </p:sp>
      <p:sp>
        <p:nvSpPr>
          <p:cNvPr id="8" name="Content Placeholder 4"/>
          <p:cNvSpPr>
            <a:spLocks noGrp="1"/>
          </p:cNvSpPr>
          <p:nvPr>
            <p:ph idx="13"/>
          </p:nvPr>
        </p:nvSpPr>
        <p:spPr bwMode="auto">
          <a:xfrm>
            <a:off x="785786" y="4786322"/>
            <a:ext cx="7572428" cy="1500198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>
              <a:buNone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9" name="Tartalom helye 2"/>
          <p:cNvSpPr>
            <a:spLocks noGrp="1"/>
          </p:cNvSpPr>
          <p:nvPr>
            <p:ph idx="14"/>
          </p:nvPr>
        </p:nvSpPr>
        <p:spPr>
          <a:xfrm>
            <a:off x="908566" y="1928803"/>
            <a:ext cx="3601290" cy="2696464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endParaRPr lang="hu-HU" dirty="0"/>
          </a:p>
        </p:txBody>
      </p:sp>
      <p:sp>
        <p:nvSpPr>
          <p:cNvPr id="12" name="Tartalom helye 2"/>
          <p:cNvSpPr>
            <a:spLocks noGrp="1"/>
          </p:cNvSpPr>
          <p:nvPr>
            <p:ph idx="15"/>
          </p:nvPr>
        </p:nvSpPr>
        <p:spPr>
          <a:xfrm>
            <a:off x="4643438" y="1928803"/>
            <a:ext cx="3601290" cy="2696464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endParaRPr lang="hu-HU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AD725E-252E-44C9-A506-581D8C24FFE3}" type="datetimeFigureOut">
              <a:rPr lang="hu-HU"/>
              <a:pPr>
                <a:defRPr/>
              </a:pPr>
              <a:t>2013.09.19.</a:t>
            </a:fld>
            <a:endParaRPr lang="hu-H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E7DFC5-42D9-4F20-89C0-4B20E16DD4D1}" type="datetimeFigureOut">
              <a:rPr lang="hu-HU"/>
              <a:pPr>
                <a:defRPr/>
              </a:pPr>
              <a:t>2013.09.19.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D2F281-3C25-487F-9EAD-F3801677A754}" type="datetimeFigureOut">
              <a:rPr lang="hu-HU"/>
              <a:pPr>
                <a:defRPr/>
              </a:pPr>
              <a:t>2013.09.19.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Dia számának helye 22"/>
          <p:cNvSpPr>
            <a:spLocks noGrp="1"/>
          </p:cNvSpPr>
          <p:nvPr>
            <p:ph type="sldNum" sz="quarter" idx="12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26FFCA-073D-46C0-B266-C631D748035D}" type="slidenum">
              <a:rPr lang="hu-HU"/>
              <a:pPr>
                <a:defRPr/>
              </a:pPr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7516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ső oldal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28736"/>
            <a:ext cx="7772400" cy="1285884"/>
          </a:xfrm>
        </p:spPr>
        <p:txBody>
          <a:bodyPr anchor="t">
            <a:normAutofit/>
          </a:bodyPr>
          <a:lstStyle>
            <a:lvl1pPr>
              <a:defRPr sz="3000">
                <a:solidFill>
                  <a:srgbClr val="A69765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u-H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86058"/>
            <a:ext cx="6400800" cy="71438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hu-HU" dirty="0"/>
          </a:p>
        </p:txBody>
      </p:sp>
      <p:sp>
        <p:nvSpPr>
          <p:cNvPr id="8" name="Content Placeholder 4"/>
          <p:cNvSpPr>
            <a:spLocks noGrp="1"/>
          </p:cNvSpPr>
          <p:nvPr>
            <p:ph idx="13"/>
          </p:nvPr>
        </p:nvSpPr>
        <p:spPr bwMode="auto">
          <a:xfrm>
            <a:off x="785786" y="3571876"/>
            <a:ext cx="7572428" cy="1143008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>
              <a:buNone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9" name="Content Placeholder 4"/>
          <p:cNvSpPr>
            <a:spLocks noGrp="1"/>
          </p:cNvSpPr>
          <p:nvPr>
            <p:ph idx="14"/>
          </p:nvPr>
        </p:nvSpPr>
        <p:spPr bwMode="auto">
          <a:xfrm>
            <a:off x="785786" y="4786322"/>
            <a:ext cx="7572428" cy="1000132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 algn="l">
              <a:buFont typeface="+mj-lt"/>
              <a:buAutoNum type="arabicPeriod"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814C4F-4E49-4108-9EFC-64ACF156C8BD}" type="datetimeFigureOut">
              <a:rPr lang="hu-H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2013.09.19.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789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ső olda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1910" y="1285860"/>
            <a:ext cx="3471858" cy="857256"/>
          </a:xfrm>
        </p:spPr>
        <p:txBody>
          <a:bodyPr anchor="t">
            <a:normAutofit/>
          </a:bodyPr>
          <a:lstStyle>
            <a:lvl1pPr algn="l">
              <a:defRPr sz="1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u-HU" dirty="0"/>
          </a:p>
        </p:txBody>
      </p:sp>
      <p:sp>
        <p:nvSpPr>
          <p:cNvPr id="8" name="Content Placeholder 4"/>
          <p:cNvSpPr>
            <a:spLocks noGrp="1"/>
          </p:cNvSpPr>
          <p:nvPr>
            <p:ph idx="14"/>
          </p:nvPr>
        </p:nvSpPr>
        <p:spPr bwMode="auto">
          <a:xfrm>
            <a:off x="3663561" y="2214554"/>
            <a:ext cx="4714908" cy="4000528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>
              <a:buFont typeface="Arial" pitchFamily="34" charset="0"/>
              <a:buChar char="•"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10" name="Tartalom helye 2"/>
          <p:cNvSpPr>
            <a:spLocks noGrp="1"/>
          </p:cNvSpPr>
          <p:nvPr>
            <p:ph idx="13"/>
          </p:nvPr>
        </p:nvSpPr>
        <p:spPr>
          <a:xfrm>
            <a:off x="908566" y="1376038"/>
            <a:ext cx="2651379" cy="4802819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endParaRPr lang="hu-HU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BA4661-FD3A-4670-8015-206B60B94990}" type="datetimeFigureOut">
              <a:rPr lang="hu-H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2013.09.19.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5916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ső olda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281107"/>
            <a:ext cx="7772400" cy="504819"/>
          </a:xfrm>
        </p:spPr>
        <p:txBody>
          <a:bodyPr anchor="t">
            <a:normAutofit/>
          </a:bodyPr>
          <a:lstStyle>
            <a:lvl1pPr algn="ctr">
              <a:defRPr sz="1800" b="0" cap="none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hu-HU" dirty="0"/>
          </a:p>
        </p:txBody>
      </p:sp>
      <p:sp>
        <p:nvSpPr>
          <p:cNvPr id="8" name="Content Placeholder 4"/>
          <p:cNvSpPr>
            <a:spLocks noGrp="1"/>
          </p:cNvSpPr>
          <p:nvPr>
            <p:ph idx="13"/>
          </p:nvPr>
        </p:nvSpPr>
        <p:spPr bwMode="auto">
          <a:xfrm>
            <a:off x="785786" y="4786322"/>
            <a:ext cx="7572428" cy="1500198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>
              <a:buNone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9" name="Tartalom helye 2"/>
          <p:cNvSpPr>
            <a:spLocks noGrp="1"/>
          </p:cNvSpPr>
          <p:nvPr>
            <p:ph idx="14"/>
          </p:nvPr>
        </p:nvSpPr>
        <p:spPr>
          <a:xfrm>
            <a:off x="908566" y="1928803"/>
            <a:ext cx="3601290" cy="2696464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endParaRPr lang="hu-HU" dirty="0"/>
          </a:p>
        </p:txBody>
      </p:sp>
      <p:sp>
        <p:nvSpPr>
          <p:cNvPr id="12" name="Tartalom helye 2"/>
          <p:cNvSpPr>
            <a:spLocks noGrp="1"/>
          </p:cNvSpPr>
          <p:nvPr>
            <p:ph idx="15"/>
          </p:nvPr>
        </p:nvSpPr>
        <p:spPr>
          <a:xfrm>
            <a:off x="4643438" y="1928803"/>
            <a:ext cx="3601290" cy="2696464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endParaRPr lang="hu-HU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AD725E-252E-44C9-A506-581D8C24FFE3}" type="datetimeFigureOut">
              <a:rPr lang="hu-H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2013.09.19.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1025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2.jpeg"/><Relationship Id="rId5" Type="http://schemas.openxmlformats.org/officeDocument/2006/relationships/theme" Target="../theme/theme5.xml"/><Relationship Id="rId4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bg_1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4288"/>
            <a:ext cx="9144000" cy="682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hu-HU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96A7656-124C-4084-82F8-359D2D9459AB}" type="datetimeFigureOut">
              <a:rPr lang="hu-HU"/>
              <a:pPr>
                <a:defRPr/>
              </a:pPr>
              <a:t>2013.09.19.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24650" y="614362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77DD2D2-4C07-4C54-BDE5-F25289FD5CA1}" type="slidenum">
              <a:rPr lang="hu-HU"/>
              <a:pPr>
                <a:defRPr/>
              </a:pPr>
              <a:t>‹#›</a:t>
            </a:fld>
            <a:endParaRPr lang="hu-H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7" descr="bg_2_beloldal.jp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14288"/>
            <a:ext cx="9144000" cy="682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hu-HU" smtClean="0"/>
          </a:p>
        </p:txBody>
      </p:sp>
      <p:sp>
        <p:nvSpPr>
          <p:cNvPr id="205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164AF10-6A50-4C99-B633-489F80DD8A5E}" type="datetimeFigureOut">
              <a:rPr lang="hu-HU"/>
              <a:pPr>
                <a:defRPr/>
              </a:pPr>
              <a:t>2013.09.19.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Slide Number Placeholder 5"/>
          <p:cNvSpPr txBox="1">
            <a:spLocks/>
          </p:cNvSpPr>
          <p:nvPr/>
        </p:nvSpPr>
        <p:spPr>
          <a:xfrm>
            <a:off x="6740525" y="6421438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A69765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79FF22A2-1CDD-4EDC-91C7-F6D5A05E5D59}" type="slidenum">
              <a:rPr lang="hu-HU" smtClean="0"/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hu-HU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5" r:id="rId4"/>
    <p:sldLayoutId id="2147483687" r:id="rId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7" descr="bg_2_beloldal.jp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14288"/>
            <a:ext cx="9144000" cy="682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hu-HU" smtClean="0"/>
          </a:p>
        </p:txBody>
      </p:sp>
      <p:sp>
        <p:nvSpPr>
          <p:cNvPr id="205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164AF10-6A50-4C99-B633-489F80DD8A5E}" type="datetimeFigureOut">
              <a:rPr lang="hu-H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2013.09.19.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 txBox="1">
            <a:spLocks/>
          </p:cNvSpPr>
          <p:nvPr/>
        </p:nvSpPr>
        <p:spPr>
          <a:xfrm>
            <a:off x="6740525" y="6421438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A69765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79FF22A2-1CDD-4EDC-91C7-F6D5A05E5D59}" type="slidenum">
              <a:rPr lang="hu-HU" smtClean="0"/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3456069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2" r:id="rId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7" descr="bg_2_beloldal.jp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14288"/>
            <a:ext cx="9144000" cy="682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hu-HU" smtClean="0"/>
          </a:p>
        </p:txBody>
      </p:sp>
      <p:sp>
        <p:nvSpPr>
          <p:cNvPr id="205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164AF10-6A50-4C99-B633-489F80DD8A5E}" type="datetimeFigureOut">
              <a:rPr lang="hu-H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2013.09.19.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 txBox="1">
            <a:spLocks/>
          </p:cNvSpPr>
          <p:nvPr/>
        </p:nvSpPr>
        <p:spPr>
          <a:xfrm>
            <a:off x="6740525" y="6421438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A69765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79FF22A2-1CDD-4EDC-91C7-F6D5A05E5D59}" type="slidenum">
              <a:rPr lang="hu-HU" smtClean="0"/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888972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8" r:id="rId4"/>
    <p:sldLayoutId id="2147483679" r:id="rId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7" descr="bg_2_beloldal.jp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14288"/>
            <a:ext cx="9144000" cy="682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hu-HU" smtClean="0"/>
          </a:p>
        </p:txBody>
      </p:sp>
      <p:sp>
        <p:nvSpPr>
          <p:cNvPr id="205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164AF10-6A50-4C99-B633-489F80DD8A5E}" type="datetimeFigureOut">
              <a:rPr lang="hu-H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2013.09.19.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 txBox="1">
            <a:spLocks/>
          </p:cNvSpPr>
          <p:nvPr/>
        </p:nvSpPr>
        <p:spPr>
          <a:xfrm>
            <a:off x="6740525" y="6421438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A69765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79FF22A2-1CDD-4EDC-91C7-F6D5A05E5D59}" type="slidenum">
              <a:rPr lang="hu-HU" smtClean="0"/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252657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6" r:id="rId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leo.lorincz@bm.gov.h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>
          <a:xfrm>
            <a:off x="683568" y="2996952"/>
            <a:ext cx="7774632" cy="2304256"/>
          </a:xfrm>
        </p:spPr>
        <p:txBody>
          <a:bodyPr>
            <a:normAutofit/>
          </a:bodyPr>
          <a:lstStyle/>
          <a:p>
            <a:r>
              <a:rPr lang="hu-HU" sz="2800" b="1" dirty="0" smtClean="0">
                <a:solidFill>
                  <a:srgbClr val="A29061"/>
                </a:solidFill>
                <a:latin typeface="Arial" pitchFamily="34" charset="0"/>
                <a:cs typeface="Arial" pitchFamily="34" charset="0"/>
              </a:rPr>
              <a:t>A közfoglalkoztatás legújabb kérdései- </a:t>
            </a:r>
            <a:br>
              <a:rPr lang="hu-HU" sz="2800" b="1" dirty="0" smtClean="0">
                <a:solidFill>
                  <a:srgbClr val="A29061"/>
                </a:solidFill>
                <a:latin typeface="Arial" pitchFamily="34" charset="0"/>
                <a:cs typeface="Arial" pitchFamily="34" charset="0"/>
              </a:rPr>
            </a:br>
            <a:r>
              <a:rPr lang="hu-HU" sz="2800" b="1" dirty="0" smtClean="0">
                <a:solidFill>
                  <a:srgbClr val="A29061"/>
                </a:solidFill>
                <a:latin typeface="Arial" pitchFamily="34" charset="0"/>
                <a:cs typeface="Arial" pitchFamily="34" charset="0"/>
              </a:rPr>
              <a:t>Téli átmeneti közfoglalkoztatás </a:t>
            </a:r>
            <a:br>
              <a:rPr lang="hu-HU" sz="2800" b="1" dirty="0" smtClean="0">
                <a:solidFill>
                  <a:srgbClr val="A29061"/>
                </a:solidFill>
                <a:latin typeface="Arial" pitchFamily="34" charset="0"/>
                <a:cs typeface="Arial" pitchFamily="34" charset="0"/>
              </a:rPr>
            </a:br>
            <a:r>
              <a:rPr lang="hu-HU" sz="2800" b="1" dirty="0" smtClean="0">
                <a:solidFill>
                  <a:srgbClr val="A29061"/>
                </a:solidFill>
                <a:latin typeface="Arial" pitchFamily="34" charset="0"/>
                <a:cs typeface="Arial" pitchFamily="34" charset="0"/>
              </a:rPr>
              <a:t>2013-2014. év</a:t>
            </a:r>
            <a:br>
              <a:rPr lang="hu-HU" sz="2800" b="1" dirty="0" smtClean="0">
                <a:solidFill>
                  <a:srgbClr val="A29061"/>
                </a:solidFill>
                <a:latin typeface="Arial" pitchFamily="34" charset="0"/>
                <a:cs typeface="Arial" pitchFamily="34" charset="0"/>
              </a:rPr>
            </a:br>
            <a:r>
              <a:rPr lang="hu-HU" sz="2800" b="1" dirty="0" smtClean="0">
                <a:solidFill>
                  <a:srgbClr val="A29061"/>
                </a:solidFill>
                <a:latin typeface="Arial" pitchFamily="34" charset="0"/>
                <a:cs typeface="Arial" pitchFamily="34" charset="0"/>
              </a:rPr>
              <a:t>XXI. Országos Jegyző- Közigazgatási Konferencia</a:t>
            </a:r>
          </a:p>
        </p:txBody>
      </p:sp>
      <p:sp>
        <p:nvSpPr>
          <p:cNvPr id="4099" name="Subtitle 2"/>
          <p:cNvSpPr>
            <a:spLocks noGrp="1"/>
          </p:cNvSpPr>
          <p:nvPr>
            <p:ph type="subTitle" idx="1"/>
          </p:nvPr>
        </p:nvSpPr>
        <p:spPr>
          <a:xfrm>
            <a:off x="1403648" y="5013176"/>
            <a:ext cx="6368752" cy="115212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endParaRPr lang="hu-HU" sz="1900" dirty="0" smtClean="0"/>
          </a:p>
          <a:p>
            <a:pPr>
              <a:spcBef>
                <a:spcPts val="0"/>
              </a:spcBef>
            </a:pPr>
            <a:r>
              <a:rPr lang="hu-HU" sz="1400" b="1" dirty="0" smtClean="0">
                <a:latin typeface="Arial" pitchFamily="34" charset="0"/>
                <a:cs typeface="Arial" pitchFamily="34" charset="0"/>
              </a:rPr>
              <a:t>Keszthely</a:t>
            </a:r>
          </a:p>
          <a:p>
            <a:pPr>
              <a:spcBef>
                <a:spcPts val="0"/>
              </a:spcBef>
            </a:pPr>
            <a:r>
              <a:rPr lang="hu-HU" sz="1400" b="1" dirty="0" smtClean="0">
                <a:latin typeface="Arial" pitchFamily="34" charset="0"/>
                <a:cs typeface="Arial" pitchFamily="34" charset="0"/>
              </a:rPr>
              <a:t>2013. szeptember 20.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/>
          </p:cNvSpPr>
          <p:nvPr>
            <p:ph type="title" idx="4294967295"/>
          </p:nvPr>
        </p:nvSpPr>
        <p:spPr>
          <a:xfrm>
            <a:off x="1" y="1198141"/>
            <a:ext cx="9133384" cy="574675"/>
          </a:xfrm>
        </p:spPr>
        <p:txBody>
          <a:bodyPr/>
          <a:lstStyle/>
          <a:p>
            <a:r>
              <a:rPr lang="hu-HU" sz="2800" b="1" dirty="0" smtClean="0">
                <a:solidFill>
                  <a:srgbClr val="A29061"/>
                </a:solidFill>
                <a:latin typeface="Arial" pitchFamily="34" charset="0"/>
                <a:cs typeface="Arial" pitchFamily="34" charset="0"/>
              </a:rPr>
              <a:t>A közfoglalkoztatás eredményei II.</a:t>
            </a:r>
          </a:p>
        </p:txBody>
      </p:sp>
      <p:graphicFrame>
        <p:nvGraphicFramePr>
          <p:cNvPr id="6" name="Tartalom helye 5"/>
          <p:cNvGraphicFramePr>
            <a:graphicFrameLocks noGrp="1"/>
          </p:cNvGraphicFramePr>
          <p:nvPr>
            <p:ph idx="14"/>
            <p:extLst>
              <p:ext uri="{D42A27DB-BD31-4B8C-83A1-F6EECF244321}">
                <p14:modId xmlns:p14="http://schemas.microsoft.com/office/powerpoint/2010/main" val="636840371"/>
              </p:ext>
            </p:extLst>
          </p:nvPr>
        </p:nvGraphicFramePr>
        <p:xfrm>
          <a:off x="683568" y="1916829"/>
          <a:ext cx="7776865" cy="41764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95619"/>
                <a:gridCol w="1690623"/>
                <a:gridCol w="1690623"/>
              </a:tblGrid>
              <a:tr h="4913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hu-HU" sz="12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2013 augusztus</a:t>
                      </a:r>
                      <a:endParaRPr lang="hu-HU" sz="12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0004" marR="30004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Országos összesen</a:t>
                      </a:r>
                      <a:endParaRPr lang="hu-HU" sz="12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0004" marR="30004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Zala</a:t>
                      </a:r>
                      <a:r>
                        <a:rPr lang="hu-HU" sz="1200" baseline="0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megye</a:t>
                      </a:r>
                      <a:endParaRPr lang="hu-HU" sz="12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0004" marR="30004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49134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Közfoglalkoztatásba belépők létszáma*</a:t>
                      </a:r>
                      <a:endParaRPr lang="hu-HU" sz="13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0004" marR="30004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226 269</a:t>
                      </a:r>
                      <a:endParaRPr lang="hu-HU" sz="12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0004" marR="30004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5 348</a:t>
                      </a:r>
                      <a:endParaRPr lang="hu-HU" sz="12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0004" marR="30004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491349">
                <a:tc>
                  <a:txBody>
                    <a:bodyPr/>
                    <a:lstStyle/>
                    <a:p>
                      <a:pPr lvl="0" indent="1524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ebből kistérségi startmunka mintaprogramokba belépők létszáma</a:t>
                      </a:r>
                      <a:endParaRPr lang="hu-HU" sz="12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0004" marR="30004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101 388</a:t>
                      </a:r>
                      <a:endParaRPr lang="hu-HU" sz="12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0004" marR="30004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1 480</a:t>
                      </a:r>
                      <a:endParaRPr lang="hu-HU" sz="12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0004" marR="30004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91349">
                <a:tc>
                  <a:txBody>
                    <a:bodyPr/>
                    <a:lstStyle/>
                    <a:p>
                      <a:pPr lvl="0" indent="1524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ebből mezőgazdasági mintaprogramba belépők létszáma</a:t>
                      </a:r>
                      <a:endParaRPr lang="hu-HU" sz="12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0004" marR="30004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25</a:t>
                      </a:r>
                      <a:r>
                        <a:rPr lang="hu-HU" sz="1200" baseline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370</a:t>
                      </a:r>
                      <a:endParaRPr lang="hu-HU" sz="12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0004" marR="30004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314</a:t>
                      </a:r>
                      <a:endParaRPr lang="hu-HU" sz="12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0004" marR="30004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49134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Közfoglalkoztatásból kilépők létszáma*</a:t>
                      </a:r>
                      <a:endParaRPr lang="hu-HU" sz="13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0004" marR="30004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168 426</a:t>
                      </a:r>
                      <a:endParaRPr lang="hu-HU" sz="1200" b="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0004" marR="30004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4 212</a:t>
                      </a:r>
                      <a:endParaRPr lang="hu-HU" sz="1200" b="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0004" marR="30004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737022">
                <a:tc>
                  <a:txBody>
                    <a:bodyPr/>
                    <a:lstStyle/>
                    <a:p>
                      <a:pPr indent="1524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az elsődleges munkaerő-piacon </a:t>
                      </a:r>
                      <a:endParaRPr lang="hu-HU" sz="1200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indent="1524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1 </a:t>
                      </a:r>
                      <a:r>
                        <a:rPr lang="hu-H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hónapon belül elhelyezkedettek létszáma**</a:t>
                      </a:r>
                      <a:endParaRPr lang="hu-HU" sz="12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0004" marR="30004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 smtClean="0"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939</a:t>
                      </a:r>
                      <a:endParaRPr lang="hu-HU" sz="12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0004" marR="30004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 smtClean="0"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</a:t>
                      </a:r>
                      <a:endParaRPr lang="hu-HU" sz="12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0004" marR="30004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91349">
                <a:tc>
                  <a:txBody>
                    <a:bodyPr/>
                    <a:lstStyle/>
                    <a:p>
                      <a:pPr indent="1524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az elsődleges munkaerő-piacon 180. napon munkában állók létszáma**</a:t>
                      </a:r>
                      <a:endParaRPr lang="hu-HU" sz="12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0004" marR="30004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1 326</a:t>
                      </a:r>
                      <a:endParaRPr lang="hu-HU" sz="12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0004" marR="30004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</a:t>
                      </a:r>
                      <a:endParaRPr lang="hu-HU" sz="12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0004" marR="30004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491349">
                <a:tc gridSpan="2"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None/>
                      </a:pPr>
                      <a:r>
                        <a:rPr lang="hu-HU" sz="11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*   2012</a:t>
                      </a:r>
                      <a:r>
                        <a:rPr lang="hu-HU" sz="11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. december 21. és az adott hónap 20. </a:t>
                      </a:r>
                      <a:r>
                        <a:rPr lang="hu-HU" sz="11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között</a:t>
                      </a: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None/>
                      </a:pPr>
                      <a:r>
                        <a:rPr lang="hu-HU" sz="11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** </a:t>
                      </a:r>
                      <a:r>
                        <a:rPr lang="hu-HU" sz="11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 6 hónappal korábban kilépettek közül</a:t>
                      </a:r>
                      <a:endParaRPr lang="hu-HU" sz="11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0004" marR="30004" marT="0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None/>
                      </a:pPr>
                      <a:endParaRPr lang="hu-HU" sz="11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0004" marR="30004" marT="0" marB="0" anchor="ctr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7258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/>
          </p:cNvSpPr>
          <p:nvPr>
            <p:ph type="title" idx="4294967295"/>
          </p:nvPr>
        </p:nvSpPr>
        <p:spPr>
          <a:xfrm>
            <a:off x="1" y="1198141"/>
            <a:ext cx="9133384" cy="574675"/>
          </a:xfrm>
        </p:spPr>
        <p:txBody>
          <a:bodyPr/>
          <a:lstStyle/>
          <a:p>
            <a:r>
              <a:rPr lang="hu-HU" sz="2800" b="1" dirty="0" smtClean="0">
                <a:solidFill>
                  <a:srgbClr val="A29061"/>
                </a:solidFill>
                <a:latin typeface="Arial" pitchFamily="34" charset="0"/>
                <a:cs typeface="Arial" pitchFamily="34" charset="0"/>
              </a:rPr>
              <a:t>A közfoglalkoztatás eredményei II.</a:t>
            </a:r>
          </a:p>
        </p:txBody>
      </p:sp>
      <p:sp>
        <p:nvSpPr>
          <p:cNvPr id="7" name="Tartalom helye 6"/>
          <p:cNvSpPr>
            <a:spLocks noGrp="1"/>
          </p:cNvSpPr>
          <p:nvPr>
            <p:ph idx="14"/>
          </p:nvPr>
        </p:nvSpPr>
        <p:spPr>
          <a:xfrm>
            <a:off x="611560" y="1916832"/>
            <a:ext cx="7992888" cy="446449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u-HU" sz="1800" dirty="0"/>
              <a:t>A Belügyminisztérium által felügyelt </a:t>
            </a:r>
            <a:r>
              <a:rPr lang="hu-HU" sz="1800" b="1" dirty="0"/>
              <a:t>közfoglalkoztatási programokba </a:t>
            </a:r>
            <a:r>
              <a:rPr lang="hu-HU" sz="1800" dirty="0"/>
              <a:t>a</a:t>
            </a:r>
          </a:p>
          <a:p>
            <a:pPr marL="685800" lvl="1">
              <a:buFont typeface="Wingdings" pitchFamily="2" charset="2"/>
              <a:buChar char="Ø"/>
            </a:pPr>
            <a:r>
              <a:rPr lang="hu-HU" sz="1800" dirty="0">
                <a:latin typeface="Arial" pitchFamily="34" charset="0"/>
                <a:cs typeface="Arial" pitchFamily="34" charset="0"/>
              </a:rPr>
              <a:t>2011. évben </a:t>
            </a:r>
            <a:r>
              <a:rPr lang="hu-HU" sz="1800" dirty="0" smtClean="0">
                <a:latin typeface="Arial" pitchFamily="34" charset="0"/>
                <a:cs typeface="Arial" pitchFamily="34" charset="0"/>
              </a:rPr>
              <a:t>  35 033 fő</a:t>
            </a:r>
            <a:r>
              <a:rPr lang="hu-HU" sz="1800" dirty="0">
                <a:latin typeface="Arial" pitchFamily="34" charset="0"/>
                <a:cs typeface="Arial" pitchFamily="34" charset="0"/>
              </a:rPr>
              <a:t>,</a:t>
            </a:r>
          </a:p>
          <a:p>
            <a:pPr marL="685800" lvl="1">
              <a:buFont typeface="Wingdings" pitchFamily="2" charset="2"/>
              <a:buChar char="Ø"/>
            </a:pPr>
            <a:r>
              <a:rPr lang="hu-HU" sz="1800" dirty="0">
                <a:latin typeface="Arial" pitchFamily="34" charset="0"/>
                <a:cs typeface="Arial" pitchFamily="34" charset="0"/>
              </a:rPr>
              <a:t>2012. évben 271 625 fő,</a:t>
            </a:r>
          </a:p>
          <a:p>
            <a:pPr marL="685800" lvl="1">
              <a:buFont typeface="Wingdings" pitchFamily="2" charset="2"/>
              <a:buChar char="Ø"/>
            </a:pPr>
            <a:r>
              <a:rPr lang="hu-HU" sz="1800" dirty="0">
                <a:latin typeface="Arial" pitchFamily="34" charset="0"/>
                <a:cs typeface="Arial" pitchFamily="34" charset="0"/>
              </a:rPr>
              <a:t>2013. évben a tervek szerint 300 000 fő </a:t>
            </a:r>
            <a:r>
              <a:rPr lang="hu-HU" sz="1800" b="1" dirty="0">
                <a:latin typeface="Arial" pitchFamily="34" charset="0"/>
                <a:cs typeface="Arial" pitchFamily="34" charset="0"/>
              </a:rPr>
              <a:t>bevonása</a:t>
            </a:r>
            <a:r>
              <a:rPr lang="hu-HU" sz="1800" dirty="0">
                <a:latin typeface="Arial" pitchFamily="34" charset="0"/>
                <a:cs typeface="Arial" pitchFamily="34" charset="0"/>
              </a:rPr>
              <a:t> valósult/valósul meg</a:t>
            </a:r>
            <a:r>
              <a:rPr lang="hu-HU" sz="1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400050" lvl="1" indent="0">
              <a:buNone/>
            </a:pPr>
            <a:endParaRPr lang="hu-HU" sz="18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hu-HU" sz="1800" dirty="0" smtClean="0"/>
              <a:t>A </a:t>
            </a:r>
            <a:r>
              <a:rPr lang="hu-HU" sz="1800" b="1" dirty="0"/>
              <a:t>kistérségi startmunka mintaprogramok</a:t>
            </a:r>
            <a:r>
              <a:rPr lang="hu-HU" sz="1800" dirty="0"/>
              <a:t>ban</a:t>
            </a:r>
          </a:p>
          <a:p>
            <a:pPr marL="685800" lvl="1">
              <a:buFont typeface="Wingdings" pitchFamily="2" charset="2"/>
              <a:buChar char="Ø"/>
            </a:pPr>
            <a:r>
              <a:rPr lang="hu-HU" sz="1800" dirty="0">
                <a:latin typeface="Arial" pitchFamily="34" charset="0"/>
                <a:cs typeface="Arial" pitchFamily="34" charset="0"/>
              </a:rPr>
              <a:t>2011-ben 480,</a:t>
            </a:r>
          </a:p>
          <a:p>
            <a:pPr marL="685800" lvl="1">
              <a:buFont typeface="Wingdings" pitchFamily="2" charset="2"/>
              <a:buChar char="Ø"/>
            </a:pPr>
            <a:r>
              <a:rPr lang="hu-HU" sz="1800" dirty="0">
                <a:latin typeface="Arial" pitchFamily="34" charset="0"/>
                <a:cs typeface="Arial" pitchFamily="34" charset="0"/>
              </a:rPr>
              <a:t>2012-ben 1609, </a:t>
            </a:r>
          </a:p>
          <a:p>
            <a:pPr marL="685800" lvl="1">
              <a:buFont typeface="Wingdings" pitchFamily="2" charset="2"/>
              <a:buChar char="Ø"/>
            </a:pPr>
            <a:r>
              <a:rPr lang="hu-HU" sz="1800" dirty="0">
                <a:latin typeface="Arial" pitchFamily="34" charset="0"/>
                <a:cs typeface="Arial" pitchFamily="34" charset="0"/>
              </a:rPr>
              <a:t>2013-ban 1732 </a:t>
            </a:r>
            <a:r>
              <a:rPr lang="hu-HU" sz="1800" b="1" dirty="0">
                <a:latin typeface="Arial" pitchFamily="34" charset="0"/>
                <a:cs typeface="Arial" pitchFamily="34" charset="0"/>
              </a:rPr>
              <a:t>település</a:t>
            </a:r>
            <a:r>
              <a:rPr lang="hu-HU" sz="1800" dirty="0">
                <a:latin typeface="Arial" pitchFamily="34" charset="0"/>
                <a:cs typeface="Arial" pitchFamily="34" charset="0"/>
              </a:rPr>
              <a:t> vett/vesz részt</a:t>
            </a:r>
            <a:r>
              <a:rPr lang="hu-HU" sz="1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hu-HU" sz="1800" dirty="0"/>
          </a:p>
          <a:p>
            <a:pPr marL="0" indent="0">
              <a:buNone/>
            </a:pPr>
            <a:r>
              <a:rPr lang="hu-HU" sz="1800" dirty="0"/>
              <a:t>A </a:t>
            </a:r>
            <a:r>
              <a:rPr lang="hu-HU" sz="1800" b="1" dirty="0"/>
              <a:t>mezőgazdasági képzés</a:t>
            </a:r>
            <a:r>
              <a:rPr lang="hu-HU" sz="1800" dirty="0"/>
              <a:t>eket</a:t>
            </a:r>
          </a:p>
          <a:p>
            <a:pPr marL="685800" lvl="1">
              <a:buFont typeface="Wingdings" pitchFamily="2" charset="2"/>
              <a:buChar char="Ø"/>
            </a:pPr>
            <a:r>
              <a:rPr lang="hu-HU" sz="1800" dirty="0">
                <a:latin typeface="Arial" pitchFamily="34" charset="0"/>
                <a:cs typeface="Arial" pitchFamily="34" charset="0"/>
              </a:rPr>
              <a:t>2012-ben 11 523 fő,</a:t>
            </a:r>
          </a:p>
          <a:p>
            <a:pPr marL="685800" lvl="1">
              <a:buFont typeface="Wingdings" pitchFamily="2" charset="2"/>
              <a:buChar char="Ø"/>
            </a:pPr>
            <a:r>
              <a:rPr lang="hu-HU" sz="1800" dirty="0" smtClean="0">
                <a:latin typeface="Arial" pitchFamily="34" charset="0"/>
                <a:cs typeface="Arial" pitchFamily="34" charset="0"/>
              </a:rPr>
              <a:t>2013 júliusáig 5191 fő kezdte </a:t>
            </a:r>
            <a:r>
              <a:rPr lang="hu-HU" sz="1800" dirty="0">
                <a:latin typeface="Arial" pitchFamily="34" charset="0"/>
                <a:cs typeface="Arial" pitchFamily="34" charset="0"/>
              </a:rPr>
              <a:t>meg.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sz="1800" dirty="0"/>
              <a:t>Az </a:t>
            </a:r>
            <a:r>
              <a:rPr lang="hu-HU" sz="1800" b="1" dirty="0"/>
              <a:t>országos közfoglalkoztatási programok </a:t>
            </a:r>
            <a:r>
              <a:rPr lang="hu-HU" sz="1800" dirty="0"/>
              <a:t>keretében</a:t>
            </a:r>
          </a:p>
          <a:p>
            <a:pPr marL="685800" lvl="1">
              <a:buFont typeface="Wingdings" pitchFamily="2" charset="2"/>
              <a:buChar char="Ø"/>
            </a:pPr>
            <a:r>
              <a:rPr lang="hu-HU" sz="1800" dirty="0">
                <a:latin typeface="Arial" pitchFamily="34" charset="0"/>
                <a:cs typeface="Arial" pitchFamily="34" charset="0"/>
              </a:rPr>
              <a:t>2012-ben 2 578 </a:t>
            </a:r>
            <a:r>
              <a:rPr lang="hu-HU" sz="1800" dirty="0" smtClean="0">
                <a:latin typeface="Arial" pitchFamily="34" charset="0"/>
                <a:cs typeface="Arial" pitchFamily="34" charset="0"/>
              </a:rPr>
              <a:t>fő vett </a:t>
            </a:r>
            <a:r>
              <a:rPr lang="hu-HU" sz="1800" dirty="0">
                <a:latin typeface="Arial" pitchFamily="34" charset="0"/>
                <a:cs typeface="Arial" pitchFamily="34" charset="0"/>
              </a:rPr>
              <a:t>részt </a:t>
            </a:r>
            <a:r>
              <a:rPr lang="hu-HU" sz="1800" b="1" dirty="0">
                <a:latin typeface="Arial" pitchFamily="34" charset="0"/>
                <a:cs typeface="Arial" pitchFamily="34" charset="0"/>
              </a:rPr>
              <a:t>képzés</a:t>
            </a:r>
            <a:r>
              <a:rPr lang="hu-HU" sz="1800" dirty="0">
                <a:latin typeface="Arial" pitchFamily="34" charset="0"/>
                <a:cs typeface="Arial" pitchFamily="34" charset="0"/>
              </a:rPr>
              <a:t>ben</a:t>
            </a:r>
            <a:r>
              <a:rPr lang="hu-HU" sz="1800" dirty="0" smtClean="0">
                <a:latin typeface="Arial" pitchFamily="34" charset="0"/>
                <a:cs typeface="Arial" pitchFamily="34" charset="0"/>
              </a:rPr>
              <a:t>.</a:t>
            </a:r>
            <a:endParaRPr lang="hu-HU" sz="18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21654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4"/>
          </p:nvPr>
        </p:nvSpPr>
        <p:spPr>
          <a:xfrm>
            <a:off x="251520" y="2060848"/>
            <a:ext cx="8712968" cy="4320480"/>
          </a:xfrm>
        </p:spPr>
        <p:txBody>
          <a:bodyPr>
            <a:noAutofit/>
          </a:bodyPr>
          <a:lstStyle/>
          <a:p>
            <a:pPr algn="just">
              <a:spcAft>
                <a:spcPts val="1200"/>
              </a:spcAft>
            </a:pPr>
            <a:r>
              <a:rPr lang="hu-HU" sz="2000" b="1" dirty="0" smtClean="0"/>
              <a:t>38 </a:t>
            </a:r>
            <a:r>
              <a:rPr lang="hu-HU" sz="2000" b="1" dirty="0"/>
              <a:t>990 </a:t>
            </a:r>
            <a:r>
              <a:rPr lang="hu-HU" sz="2000" b="1" dirty="0" smtClean="0"/>
              <a:t>fő, </a:t>
            </a:r>
            <a:r>
              <a:rPr lang="hu-HU" sz="2000" b="1" dirty="0"/>
              <a:t>6 855 hektár (68 546 893 m2</a:t>
            </a:r>
            <a:r>
              <a:rPr lang="hu-HU" sz="2000" b="1" dirty="0" smtClean="0"/>
              <a:t>) parlagfű-mentesített terület</a:t>
            </a:r>
            <a:endParaRPr lang="hu-HU" sz="2000" b="1" dirty="0"/>
          </a:p>
          <a:p>
            <a:pPr lvl="1" algn="just">
              <a:spcAft>
                <a:spcPts val="1200"/>
              </a:spcAft>
              <a:buFont typeface="Wingdings" pitchFamily="2" charset="2"/>
              <a:buChar char="Ø"/>
            </a:pPr>
            <a:r>
              <a:rPr lang="hu-HU" sz="1600" dirty="0" smtClean="0">
                <a:latin typeface="Arial" pitchFamily="34" charset="0"/>
                <a:cs typeface="Arial" pitchFamily="34" charset="0"/>
              </a:rPr>
              <a:t>parlagfű elleni védekezés az országos és a kistérségi startmunka mintaprogramokban</a:t>
            </a:r>
          </a:p>
          <a:p>
            <a:pPr algn="just">
              <a:spcAft>
                <a:spcPts val="1200"/>
              </a:spcAft>
            </a:pPr>
            <a:r>
              <a:rPr lang="hu-HU" sz="2000" b="1" dirty="0" smtClean="0"/>
              <a:t>627 db település, 1485 fő, 998 db kazán és 197 db aprítógép </a:t>
            </a:r>
          </a:p>
          <a:p>
            <a:pPr marL="742950" lvl="2" indent="-342900" algn="just">
              <a:spcAft>
                <a:spcPts val="1200"/>
              </a:spcAft>
              <a:buFont typeface="Wingdings" pitchFamily="2" charset="2"/>
              <a:buChar char="Ø"/>
            </a:pPr>
            <a:r>
              <a:rPr lang="hu-HU" sz="1600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hu-HU" sz="1600" dirty="0" err="1" smtClean="0">
                <a:latin typeface="Arial" pitchFamily="34" charset="0"/>
                <a:cs typeface="Arial" pitchFamily="34" charset="0"/>
              </a:rPr>
              <a:t>bio-</a:t>
            </a:r>
            <a:r>
              <a:rPr lang="hu-HU" sz="1600" dirty="0" smtClean="0">
                <a:latin typeface="Arial" pitchFamily="34" charset="0"/>
                <a:cs typeface="Arial" pitchFamily="34" charset="0"/>
              </a:rPr>
              <a:t> és megújuló startmunka mintaprogram 2012. („Kazánprogram”) keretében</a:t>
            </a:r>
          </a:p>
          <a:p>
            <a:pPr algn="just">
              <a:spcAft>
                <a:spcPts val="1200"/>
              </a:spcAft>
            </a:pPr>
            <a:r>
              <a:rPr lang="hu-HU" sz="2000" b="1" dirty="0" smtClean="0"/>
              <a:t>5 634 fő roma nemzetiségű álláskereső foglalkoztatásba vonása</a:t>
            </a:r>
            <a:endParaRPr lang="hu-HU" sz="2000" dirty="0" smtClean="0"/>
          </a:p>
          <a:p>
            <a:pPr marL="800100" lvl="3" indent="-342900" algn="just">
              <a:spcAft>
                <a:spcPts val="1200"/>
              </a:spcAft>
              <a:buFont typeface="Wingdings" pitchFamily="2" charset="2"/>
              <a:buChar char="Ø"/>
            </a:pPr>
            <a:r>
              <a:rPr lang="hu-HU" sz="1600" dirty="0">
                <a:latin typeface="Arial" pitchFamily="34" charset="0"/>
                <a:cs typeface="Arial" pitchFamily="34" charset="0"/>
              </a:rPr>
              <a:t>az Országos Roma Önkormányzat közfoglalkoztatási mintaprogramja keretében</a:t>
            </a:r>
          </a:p>
          <a:p>
            <a:pPr marL="342900" lvl="2" indent="-342900" algn="just">
              <a:spcAft>
                <a:spcPts val="1200"/>
              </a:spcAft>
            </a:pPr>
            <a:r>
              <a:rPr lang="hu-HU" sz="2000" b="1" dirty="0">
                <a:latin typeface="Arial" pitchFamily="34" charset="0"/>
                <a:cs typeface="Arial" pitchFamily="34" charset="0"/>
              </a:rPr>
              <a:t>bel- és árvízvédelmi </a:t>
            </a:r>
            <a:r>
              <a:rPr lang="hu-HU" sz="2000" b="1" dirty="0" smtClean="0">
                <a:latin typeface="Arial" pitchFamily="34" charset="0"/>
                <a:cs typeface="Arial" pitchFamily="34" charset="0"/>
              </a:rPr>
              <a:t>tevékenység</a:t>
            </a:r>
          </a:p>
          <a:p>
            <a:pPr marL="800100" lvl="3" indent="-342900" algn="just">
              <a:spcAft>
                <a:spcPts val="1200"/>
              </a:spcAft>
              <a:buFont typeface="Wingdings" pitchFamily="2" charset="2"/>
              <a:buChar char="Ø"/>
            </a:pPr>
            <a:r>
              <a:rPr lang="hu-HU" sz="1600" dirty="0">
                <a:latin typeface="Arial" pitchFamily="34" charset="0"/>
                <a:cs typeface="Arial" pitchFamily="34" charset="0"/>
              </a:rPr>
              <a:t>az elvégzett munkáknak köszönhetően a csatornák jobban bírták levezetni a 2013-as év rendkívül nagy </a:t>
            </a:r>
            <a:r>
              <a:rPr lang="hu-HU" sz="1600" dirty="0" smtClean="0">
                <a:latin typeface="Arial" pitchFamily="34" charset="0"/>
                <a:cs typeface="Arial" pitchFamily="34" charset="0"/>
              </a:rPr>
              <a:t>csapadékterhelését</a:t>
            </a:r>
            <a:endParaRPr lang="hu-HU" sz="1800" dirty="0" smtClean="0"/>
          </a:p>
        </p:txBody>
      </p:sp>
      <p:sp>
        <p:nvSpPr>
          <p:cNvPr id="5" name="Rectangle 2"/>
          <p:cNvSpPr>
            <a:spLocks noGrp="1"/>
          </p:cNvSpPr>
          <p:nvPr>
            <p:ph type="title" idx="4294967295"/>
          </p:nvPr>
        </p:nvSpPr>
        <p:spPr>
          <a:xfrm>
            <a:off x="1" y="1198141"/>
            <a:ext cx="9133384" cy="574675"/>
          </a:xfrm>
        </p:spPr>
        <p:txBody>
          <a:bodyPr/>
          <a:lstStyle/>
          <a:p>
            <a:r>
              <a:rPr lang="hu-HU" sz="2800" b="1" dirty="0" smtClean="0">
                <a:solidFill>
                  <a:srgbClr val="A29061"/>
                </a:solidFill>
                <a:latin typeface="Arial" pitchFamily="34" charset="0"/>
                <a:cs typeface="Arial" pitchFamily="34" charset="0"/>
              </a:rPr>
              <a:t>A közfoglalkoztatás eredményei III.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4"/>
          </p:nvPr>
        </p:nvSpPr>
        <p:spPr>
          <a:xfrm>
            <a:off x="251520" y="1916832"/>
            <a:ext cx="8712968" cy="4464496"/>
          </a:xfrm>
        </p:spPr>
        <p:txBody>
          <a:bodyPr>
            <a:noAutofit/>
          </a:bodyPr>
          <a:lstStyle/>
          <a:p>
            <a:pPr algn="just">
              <a:spcAft>
                <a:spcPts val="600"/>
              </a:spcAft>
            </a:pPr>
            <a:r>
              <a:rPr lang="hu-HU" sz="2000" b="1" dirty="0"/>
              <a:t>Közfoglalkoztatásból történő </a:t>
            </a:r>
            <a:r>
              <a:rPr lang="hu-HU" sz="2000" b="1" dirty="0" smtClean="0"/>
              <a:t>kizárás</a:t>
            </a:r>
            <a:endParaRPr lang="hu-HU" sz="2000" b="1" dirty="0"/>
          </a:p>
          <a:p>
            <a:pPr lvl="1" algn="just">
              <a:spcAft>
                <a:spcPts val="0"/>
              </a:spcAft>
              <a:buFont typeface="Wingdings" pitchFamily="2" charset="2"/>
              <a:buChar char="Ø"/>
            </a:pPr>
            <a:r>
              <a:rPr lang="hu-HU" sz="1800" dirty="0">
                <a:latin typeface="Arial" pitchFamily="34" charset="0"/>
                <a:cs typeface="Arial" pitchFamily="34" charset="0"/>
              </a:rPr>
              <a:t>A </a:t>
            </a:r>
            <a:r>
              <a:rPr lang="hu-HU" sz="1800" b="1" dirty="0" smtClean="0">
                <a:latin typeface="Arial" pitchFamily="34" charset="0"/>
                <a:cs typeface="Arial" pitchFamily="34" charset="0"/>
              </a:rPr>
              <a:t>2011. évi CVI. </a:t>
            </a:r>
            <a:r>
              <a:rPr lang="hu-HU" sz="1800" b="1" dirty="0">
                <a:latin typeface="Arial" pitchFamily="34" charset="0"/>
                <a:cs typeface="Arial" pitchFamily="34" charset="0"/>
              </a:rPr>
              <a:t>t</a:t>
            </a:r>
            <a:r>
              <a:rPr lang="hu-HU" sz="1800" b="1" dirty="0" smtClean="0">
                <a:latin typeface="Arial" pitchFamily="34" charset="0"/>
                <a:cs typeface="Arial" pitchFamily="34" charset="0"/>
              </a:rPr>
              <a:t>örvény szeptember </a:t>
            </a:r>
            <a:r>
              <a:rPr lang="hu-HU" sz="1800" b="1" dirty="0">
                <a:latin typeface="Arial" pitchFamily="34" charset="0"/>
                <a:cs typeface="Arial" pitchFamily="34" charset="0"/>
              </a:rPr>
              <a:t>1-jétől hatályos szabályai szerint </a:t>
            </a:r>
            <a:r>
              <a:rPr lang="hu-HU" sz="1800" dirty="0">
                <a:latin typeface="Arial" pitchFamily="34" charset="0"/>
                <a:cs typeface="Arial" pitchFamily="34" charset="0"/>
              </a:rPr>
              <a:t>az álláskeresőt </a:t>
            </a:r>
            <a:r>
              <a:rPr lang="hu-HU" sz="1800" b="1" dirty="0">
                <a:latin typeface="Arial" pitchFamily="34" charset="0"/>
                <a:cs typeface="Arial" pitchFamily="34" charset="0"/>
              </a:rPr>
              <a:t>három hónap időtartamra ki kell zárni a közfoglalkoztatásból</a:t>
            </a:r>
            <a:r>
              <a:rPr lang="hu-HU" sz="1800" dirty="0">
                <a:latin typeface="Arial" pitchFamily="34" charset="0"/>
                <a:cs typeface="Arial" pitchFamily="34" charset="0"/>
              </a:rPr>
              <a:t>, ha </a:t>
            </a:r>
            <a:endParaRPr lang="hu-HU" sz="1800" dirty="0" smtClean="0">
              <a:latin typeface="Arial" pitchFamily="34" charset="0"/>
              <a:cs typeface="Arial" pitchFamily="34" charset="0"/>
            </a:endParaRPr>
          </a:p>
          <a:p>
            <a:pPr marL="1200150" lvl="2" indent="-342900" algn="just">
              <a:spcAft>
                <a:spcPts val="0"/>
              </a:spcAft>
              <a:buFont typeface="+mj-lt"/>
              <a:buAutoNum type="arabicPeriod"/>
            </a:pPr>
            <a:r>
              <a:rPr lang="hu-HU" sz="1600" dirty="0" smtClean="0">
                <a:latin typeface="Arial" pitchFamily="34" charset="0"/>
                <a:cs typeface="Arial" pitchFamily="34" charset="0"/>
              </a:rPr>
              <a:t>tanköteles </a:t>
            </a:r>
            <a:r>
              <a:rPr lang="hu-HU" sz="1600" dirty="0">
                <a:latin typeface="Arial" pitchFamily="34" charset="0"/>
                <a:cs typeface="Arial" pitchFamily="34" charset="0"/>
              </a:rPr>
              <a:t>gyermekének mulasztása miatt vele szemben szabálysértési eljárás van folyamatban </a:t>
            </a:r>
            <a:r>
              <a:rPr lang="hu-HU" sz="1600" dirty="0" smtClean="0">
                <a:latin typeface="Arial" pitchFamily="34" charset="0"/>
                <a:cs typeface="Arial" pitchFamily="34" charset="0"/>
              </a:rPr>
              <a:t>vagy</a:t>
            </a:r>
          </a:p>
          <a:p>
            <a:pPr marL="1200150" lvl="2" indent="-342900" algn="just">
              <a:spcAft>
                <a:spcPts val="0"/>
              </a:spcAft>
              <a:buFont typeface="+mj-lt"/>
              <a:buAutoNum type="arabicPeriod"/>
            </a:pPr>
            <a:r>
              <a:rPr lang="hu-HU" sz="1600" dirty="0" smtClean="0">
                <a:latin typeface="Arial" pitchFamily="34" charset="0"/>
                <a:cs typeface="Arial" pitchFamily="34" charset="0"/>
              </a:rPr>
              <a:t>e </a:t>
            </a:r>
            <a:r>
              <a:rPr lang="hu-HU" sz="1600" dirty="0">
                <a:latin typeface="Arial" pitchFamily="34" charset="0"/>
                <a:cs typeface="Arial" pitchFamily="34" charset="0"/>
              </a:rPr>
              <a:t>szabálysértés miatt három hónapon belül jogerősen elmarasztalták, </a:t>
            </a:r>
            <a:r>
              <a:rPr lang="hu-HU" sz="1600" dirty="0" smtClean="0">
                <a:latin typeface="Arial" pitchFamily="34" charset="0"/>
                <a:cs typeface="Arial" pitchFamily="34" charset="0"/>
              </a:rPr>
              <a:t>vagy</a:t>
            </a:r>
          </a:p>
          <a:p>
            <a:pPr marL="1200150" lvl="2" indent="-342900" algn="just">
              <a:spcAft>
                <a:spcPts val="0"/>
              </a:spcAft>
              <a:buFont typeface="+mj-lt"/>
              <a:buAutoNum type="arabicPeriod"/>
            </a:pPr>
            <a:r>
              <a:rPr lang="hu-HU" sz="1600" b="1" dirty="0" smtClean="0">
                <a:latin typeface="Arial" pitchFamily="34" charset="0"/>
                <a:cs typeface="Arial" pitchFamily="34" charset="0"/>
              </a:rPr>
              <a:t>önkormányzati </a:t>
            </a:r>
            <a:r>
              <a:rPr lang="hu-HU" sz="1600" b="1" dirty="0">
                <a:latin typeface="Arial" pitchFamily="34" charset="0"/>
                <a:cs typeface="Arial" pitchFamily="34" charset="0"/>
              </a:rPr>
              <a:t>rendeletben előírt, a lakókörnyezet rendezettségének biztosítására vonatkozó kötelezettségét nem teljesíti</a:t>
            </a:r>
            <a:r>
              <a:rPr lang="hu-HU" sz="1600" dirty="0" smtClean="0">
                <a:latin typeface="Arial" pitchFamily="34" charset="0"/>
                <a:cs typeface="Arial" pitchFamily="34" charset="0"/>
              </a:rPr>
              <a:t>.</a:t>
            </a:r>
            <a:endParaRPr lang="hu-HU" sz="1600" dirty="0">
              <a:latin typeface="Arial" pitchFamily="34" charset="0"/>
              <a:cs typeface="Arial" pitchFamily="34" charset="0"/>
            </a:endParaRPr>
          </a:p>
          <a:p>
            <a:pPr marL="457200" lvl="1" indent="0" algn="just">
              <a:spcAft>
                <a:spcPts val="0"/>
              </a:spcAft>
              <a:buNone/>
            </a:pPr>
            <a:endParaRPr lang="hu-HU" sz="1800" dirty="0" smtClean="0">
              <a:latin typeface="Arial" pitchFamily="34" charset="0"/>
              <a:cs typeface="Arial" pitchFamily="34" charset="0"/>
            </a:endParaRPr>
          </a:p>
          <a:p>
            <a:pPr lvl="1" algn="just">
              <a:spcAft>
                <a:spcPts val="0"/>
              </a:spcAft>
              <a:buFont typeface="Wingdings" pitchFamily="2" charset="2"/>
              <a:buChar char="Ø"/>
            </a:pPr>
            <a:r>
              <a:rPr lang="hu-HU" sz="1800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hu-HU" sz="1800" dirty="0">
                <a:latin typeface="Arial" pitchFamily="34" charset="0"/>
                <a:cs typeface="Arial" pitchFamily="34" charset="0"/>
              </a:rPr>
              <a:t>munkaügyi kirendeltség a </a:t>
            </a:r>
            <a:r>
              <a:rPr lang="hu-HU" sz="1800" dirty="0" smtClean="0">
                <a:latin typeface="Arial" pitchFamily="34" charset="0"/>
                <a:cs typeface="Arial" pitchFamily="34" charset="0"/>
              </a:rPr>
              <a:t>közvetítés </a:t>
            </a:r>
            <a:r>
              <a:rPr lang="hu-HU" sz="1800" dirty="0">
                <a:latin typeface="Arial" pitchFamily="34" charset="0"/>
                <a:cs typeface="Arial" pitchFamily="34" charset="0"/>
              </a:rPr>
              <a:t>előtt adatszolgáltatást kér </a:t>
            </a:r>
            <a:r>
              <a:rPr lang="hu-HU" sz="1800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hu-HU" sz="1800" dirty="0">
                <a:latin typeface="Arial" pitchFamily="34" charset="0"/>
                <a:cs typeface="Arial" pitchFamily="34" charset="0"/>
              </a:rPr>
              <a:t>lakókörnyezet rendezettségének biztosítására vonatkozó </a:t>
            </a:r>
            <a:r>
              <a:rPr lang="hu-HU" sz="1800" dirty="0" smtClean="0">
                <a:latin typeface="Arial" pitchFamily="34" charset="0"/>
                <a:cs typeface="Arial" pitchFamily="34" charset="0"/>
              </a:rPr>
              <a:t>kötelezettség </a:t>
            </a:r>
            <a:r>
              <a:rPr lang="hu-HU" sz="1800" dirty="0">
                <a:latin typeface="Arial" pitchFamily="34" charset="0"/>
                <a:cs typeface="Arial" pitchFamily="34" charset="0"/>
              </a:rPr>
              <a:t>megsértéséről az álláskereső lakóhelye szerint illetékes jegyzőtől. </a:t>
            </a:r>
            <a:r>
              <a:rPr lang="hu-HU" sz="1800" b="1" dirty="0">
                <a:latin typeface="Arial" pitchFamily="34" charset="0"/>
                <a:cs typeface="Arial" pitchFamily="34" charset="0"/>
              </a:rPr>
              <a:t>A </a:t>
            </a:r>
            <a:r>
              <a:rPr lang="hu-HU" sz="1800" b="1" dirty="0" smtClean="0">
                <a:latin typeface="Arial" pitchFamily="34" charset="0"/>
                <a:cs typeface="Arial" pitchFamily="34" charset="0"/>
              </a:rPr>
              <a:t>jegyzőnek </a:t>
            </a:r>
            <a:r>
              <a:rPr lang="hu-HU" sz="1800" b="1" dirty="0">
                <a:latin typeface="Arial" pitchFamily="34" charset="0"/>
                <a:cs typeface="Arial" pitchFamily="34" charset="0"/>
              </a:rPr>
              <a:t>a </a:t>
            </a:r>
            <a:r>
              <a:rPr lang="hu-HU" sz="1800" b="1" dirty="0" err="1">
                <a:latin typeface="Arial" pitchFamily="34" charset="0"/>
                <a:cs typeface="Arial" pitchFamily="34" charset="0"/>
              </a:rPr>
              <a:t>Kftv</a:t>
            </a:r>
            <a:r>
              <a:rPr lang="hu-HU" sz="1800" b="1" dirty="0">
                <a:latin typeface="Arial" pitchFamily="34" charset="0"/>
                <a:cs typeface="Arial" pitchFamily="34" charset="0"/>
              </a:rPr>
              <a:t>. 1. § (4b) pontja szerint 3 napon belül kell adatot </a:t>
            </a:r>
            <a:r>
              <a:rPr lang="hu-HU" sz="1800" b="1" dirty="0" smtClean="0">
                <a:latin typeface="Arial" pitchFamily="34" charset="0"/>
                <a:cs typeface="Arial" pitchFamily="34" charset="0"/>
              </a:rPr>
              <a:t>szolgáltatnia.</a:t>
            </a:r>
            <a:endParaRPr lang="hu-HU" sz="1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2"/>
          <p:cNvSpPr>
            <a:spLocks noGrp="1"/>
          </p:cNvSpPr>
          <p:nvPr>
            <p:ph type="title" idx="4294967295"/>
          </p:nvPr>
        </p:nvSpPr>
        <p:spPr>
          <a:xfrm>
            <a:off x="1" y="1198141"/>
            <a:ext cx="9133384" cy="574675"/>
          </a:xfrm>
        </p:spPr>
        <p:txBody>
          <a:bodyPr/>
          <a:lstStyle/>
          <a:p>
            <a:r>
              <a:rPr lang="hu-HU" sz="2800" b="1" dirty="0" smtClean="0">
                <a:solidFill>
                  <a:srgbClr val="A29061"/>
                </a:solidFill>
                <a:latin typeface="Arial" pitchFamily="34" charset="0"/>
                <a:cs typeface="Arial" pitchFamily="34" charset="0"/>
              </a:rPr>
              <a:t>Jogszabályi környezet változása</a:t>
            </a:r>
          </a:p>
        </p:txBody>
      </p:sp>
    </p:spTree>
    <p:extLst>
      <p:ext uri="{BB962C8B-B14F-4D97-AF65-F5344CB8AC3E}">
        <p14:creationId xmlns:p14="http://schemas.microsoft.com/office/powerpoint/2010/main" val="2539786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3"/>
          <p:cNvSpPr>
            <a:spLocks noGrp="1"/>
          </p:cNvSpPr>
          <p:nvPr>
            <p:ph type="ctrTitle"/>
          </p:nvPr>
        </p:nvSpPr>
        <p:spPr>
          <a:xfrm>
            <a:off x="685800" y="2214554"/>
            <a:ext cx="7772400" cy="2143139"/>
          </a:xfrm>
        </p:spPr>
        <p:txBody>
          <a:bodyPr>
            <a:normAutofit/>
          </a:bodyPr>
          <a:lstStyle/>
          <a:p>
            <a:pPr eaLnBrk="1" hangingPunct="1"/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hu-HU" sz="20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hu-HU" sz="20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hu-HU" sz="3200" b="1" dirty="0" smtClean="0">
                <a:latin typeface="Arial" pitchFamily="34" charset="0"/>
                <a:cs typeface="Arial" pitchFamily="34" charset="0"/>
              </a:rPr>
              <a:t>KÖSZÖNÖM MEGTISZTELŐ FIGYELMÜKET!</a:t>
            </a:r>
            <a:endParaRPr lang="hu-HU" sz="3200" b="1" dirty="0" smtClean="0"/>
          </a:p>
        </p:txBody>
      </p:sp>
      <p:sp>
        <p:nvSpPr>
          <p:cNvPr id="3" name="Title 3"/>
          <p:cNvSpPr txBox="1">
            <a:spLocks/>
          </p:cNvSpPr>
          <p:nvPr/>
        </p:nvSpPr>
        <p:spPr bwMode="auto">
          <a:xfrm>
            <a:off x="838200" y="4221088"/>
            <a:ext cx="7772400" cy="2143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000" kern="1200">
                <a:solidFill>
                  <a:srgbClr val="A69765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hu-HU" sz="20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hu-HU" sz="2000" b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Lőrincz Leó</a:t>
            </a:r>
          </a:p>
          <a:p>
            <a:pPr eaLnBrk="1" hangingPunct="1"/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közigazgatási főtanácsadó</a:t>
            </a:r>
          </a:p>
          <a:p>
            <a:pPr eaLnBrk="1" hangingPunct="1"/>
            <a:r>
              <a:rPr lang="hu-HU" sz="2000" dirty="0" err="1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  <a:hlinkClick r:id="rId2"/>
              </a:rPr>
              <a:t>leo.lorincz</a:t>
            </a: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  <a:hlinkClick r:id="rId2"/>
              </a:rPr>
              <a:t>@</a:t>
            </a:r>
            <a:r>
              <a:rPr lang="hu-HU" sz="2000" dirty="0" err="1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  <a:hlinkClick r:id="rId2"/>
              </a:rPr>
              <a:t>bm.gov.hu</a:t>
            </a:r>
            <a:endParaRPr lang="hu-HU" sz="2000" dirty="0" smtClean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Közfoglalkoztatásért Felelős Helyettes Államtitkárság</a:t>
            </a:r>
            <a:endParaRPr lang="hu-HU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11560" y="1124744"/>
            <a:ext cx="8075240" cy="45719"/>
          </a:xfrm>
        </p:spPr>
        <p:txBody>
          <a:bodyPr/>
          <a:lstStyle/>
          <a:p>
            <a:r>
              <a:rPr lang="hu-HU" sz="32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hu-HU" sz="3200" b="1" dirty="0" smtClean="0">
                <a:latin typeface="Arial" pitchFamily="34" charset="0"/>
                <a:cs typeface="Arial" pitchFamily="34" charset="0"/>
              </a:rPr>
            </a:br>
            <a:endParaRPr lang="hu-H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23528" y="2060848"/>
            <a:ext cx="8568952" cy="4392488"/>
          </a:xfrm>
        </p:spPr>
        <p:txBody>
          <a:bodyPr/>
          <a:lstStyle/>
          <a:p>
            <a:pPr marL="0" indent="0" algn="just">
              <a:buNone/>
            </a:pPr>
            <a:r>
              <a:rPr lang="hu-HU" sz="2000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hu-HU" sz="2000" dirty="0">
                <a:latin typeface="Arial" pitchFamily="34" charset="0"/>
                <a:cs typeface="Arial" pitchFamily="34" charset="0"/>
              </a:rPr>
              <a:t>közfoglalkoztatás átalakítása </a:t>
            </a:r>
            <a:r>
              <a:rPr lang="hu-HU" sz="2000" dirty="0" smtClean="0">
                <a:latin typeface="Arial" pitchFamily="34" charset="0"/>
                <a:cs typeface="Arial" pitchFamily="34" charset="0"/>
              </a:rPr>
              <a:t>következtében </a:t>
            </a:r>
            <a:r>
              <a:rPr lang="hu-HU" sz="2000" b="1" dirty="0" smtClean="0">
                <a:latin typeface="Arial" pitchFamily="34" charset="0"/>
                <a:cs typeface="Arial" pitchFamily="34" charset="0"/>
              </a:rPr>
              <a:t>2011</a:t>
            </a:r>
            <a:r>
              <a:rPr lang="hu-HU" sz="2000" b="1" dirty="0">
                <a:latin typeface="Arial" pitchFamily="34" charset="0"/>
                <a:cs typeface="Arial" pitchFamily="34" charset="0"/>
              </a:rPr>
              <a:t>. január 1-től </a:t>
            </a:r>
            <a:r>
              <a:rPr lang="hu-HU" sz="2000" dirty="0">
                <a:latin typeface="Arial" pitchFamily="34" charset="0"/>
                <a:cs typeface="Arial" pitchFamily="34" charset="0"/>
              </a:rPr>
              <a:t>megszűnt </a:t>
            </a:r>
            <a:r>
              <a:rPr lang="hu-HU" sz="2000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hu-HU" sz="2000" i="1" dirty="0">
                <a:latin typeface="Arial" pitchFamily="34" charset="0"/>
                <a:cs typeface="Arial" pitchFamily="34" charset="0"/>
              </a:rPr>
              <a:t>közmunkaprogram, </a:t>
            </a:r>
            <a:r>
              <a:rPr lang="hu-HU" sz="2000" i="1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hu-HU" sz="2000" i="1" dirty="0">
                <a:latin typeface="Arial" pitchFamily="34" charset="0"/>
                <a:cs typeface="Arial" pitchFamily="34" charset="0"/>
              </a:rPr>
              <a:t>közcélú munka, továbbá </a:t>
            </a:r>
            <a:r>
              <a:rPr lang="hu-HU" sz="2000" i="1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hu-HU" sz="2000" i="1" dirty="0">
                <a:latin typeface="Arial" pitchFamily="34" charset="0"/>
                <a:cs typeface="Arial" pitchFamily="34" charset="0"/>
              </a:rPr>
              <a:t>közhasznú </a:t>
            </a:r>
            <a:r>
              <a:rPr lang="hu-HU" sz="2000" i="1" dirty="0" smtClean="0">
                <a:latin typeface="Arial" pitchFamily="34" charset="0"/>
                <a:cs typeface="Arial" pitchFamily="34" charset="0"/>
              </a:rPr>
              <a:t>munkavégzés,</a:t>
            </a:r>
          </a:p>
          <a:p>
            <a:pPr marL="0" indent="0" algn="just">
              <a:buNone/>
            </a:pPr>
            <a:endParaRPr lang="hu-HU" sz="2000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hu-HU" sz="2000" b="1" dirty="0" smtClean="0">
                <a:latin typeface="Arial" pitchFamily="34" charset="0"/>
                <a:cs typeface="Arial" pitchFamily="34" charset="0"/>
              </a:rPr>
              <a:t>létrejött az </a:t>
            </a:r>
            <a:r>
              <a:rPr lang="hu-HU" sz="2000" b="1" dirty="0">
                <a:latin typeface="Arial" pitchFamily="34" charset="0"/>
                <a:cs typeface="Arial" pitchFamily="34" charset="0"/>
              </a:rPr>
              <a:t>egységes </a:t>
            </a:r>
            <a:r>
              <a:rPr lang="hu-HU" sz="2000" b="1" dirty="0" smtClean="0">
                <a:latin typeface="Arial" pitchFamily="34" charset="0"/>
                <a:cs typeface="Arial" pitchFamily="34" charset="0"/>
              </a:rPr>
              <a:t>KÖZFOGLALKOZTATÁS rendszere</a:t>
            </a:r>
            <a:r>
              <a:rPr lang="hu-HU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 algn="just">
              <a:buNone/>
            </a:pPr>
            <a:endParaRPr lang="hu-HU" sz="20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hu-HU" sz="2000" dirty="0" smtClean="0">
                <a:latin typeface="Arial" pitchFamily="34" charset="0"/>
                <a:cs typeface="Arial" pitchFamily="34" charset="0"/>
              </a:rPr>
              <a:t>A közfoglalkoztatás új rendszerének kialakításával összefüggésben </a:t>
            </a:r>
            <a:br>
              <a:rPr lang="hu-HU" sz="2000" dirty="0" smtClean="0">
                <a:latin typeface="Arial" pitchFamily="34" charset="0"/>
                <a:cs typeface="Arial" pitchFamily="34" charset="0"/>
              </a:rPr>
            </a:br>
            <a:r>
              <a:rPr lang="hu-HU" sz="2000" b="1" dirty="0" smtClean="0">
                <a:latin typeface="Arial" pitchFamily="34" charset="0"/>
                <a:cs typeface="Arial" pitchFamily="34" charset="0"/>
              </a:rPr>
              <a:t>2011. július 1-jével a Belügyminisztériumban létrejött a Közfoglalkoztatási Helyettes Államtitkárság</a:t>
            </a:r>
            <a:r>
              <a:rPr lang="hu-HU" sz="2000" dirty="0" smtClean="0">
                <a:latin typeface="Arial" pitchFamily="34" charset="0"/>
                <a:cs typeface="Arial" pitchFamily="34" charset="0"/>
              </a:rPr>
              <a:t>, így a közfoglalkoztatás szervezésének feladata a Nemzetgazdasági Minisztériumtól a Belügyminisztérium feladatkörébe került át.</a:t>
            </a:r>
          </a:p>
          <a:p>
            <a:pPr marL="0" indent="0" algn="just">
              <a:buNone/>
            </a:pPr>
            <a:endParaRPr lang="hu-HU" sz="20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hu-HU" sz="1400" dirty="0" smtClean="0"/>
          </a:p>
          <a:p>
            <a:pPr algn="just">
              <a:buFont typeface="Arial" pitchFamily="34" charset="0"/>
              <a:buChar char="-"/>
            </a:pPr>
            <a:endParaRPr lang="hu-HU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églalap 3"/>
          <p:cNvSpPr/>
          <p:nvPr/>
        </p:nvSpPr>
        <p:spPr>
          <a:xfrm>
            <a:off x="107504" y="1268760"/>
            <a:ext cx="892899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/>
            <a:r>
              <a:rPr lang="hu-HU" sz="2800" b="1" dirty="0" smtClean="0">
                <a:solidFill>
                  <a:srgbClr val="A29061"/>
                </a:solidFill>
                <a:latin typeface="Arial" pitchFamily="34" charset="0"/>
                <a:ea typeface="+mj-ea"/>
                <a:cs typeface="Arial" pitchFamily="34" charset="0"/>
              </a:rPr>
              <a:t>A megújult közfoglalkoztatás rendszere</a:t>
            </a:r>
          </a:p>
        </p:txBody>
      </p:sp>
    </p:spTree>
    <p:extLst>
      <p:ext uri="{BB962C8B-B14F-4D97-AF65-F5344CB8AC3E}">
        <p14:creationId xmlns:p14="http://schemas.microsoft.com/office/powerpoint/2010/main" val="557505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3"/>
          <p:cNvSpPr>
            <a:spLocks noGrp="1"/>
          </p:cNvSpPr>
          <p:nvPr>
            <p:ph type="ctrTitle"/>
          </p:nvPr>
        </p:nvSpPr>
        <p:spPr>
          <a:xfrm>
            <a:off x="0" y="1196752"/>
            <a:ext cx="9144000" cy="500065"/>
          </a:xfrm>
        </p:spPr>
        <p:txBody>
          <a:bodyPr>
            <a:noAutofit/>
          </a:bodyPr>
          <a:lstStyle/>
          <a:p>
            <a:pPr marL="347472" indent="-347472"/>
            <a:r>
              <a:rPr lang="hu-HU" sz="2800" b="1" dirty="0" smtClean="0">
                <a:solidFill>
                  <a:srgbClr val="A29061"/>
                </a:solidFill>
                <a:latin typeface="Arial" pitchFamily="34" charset="0"/>
                <a:cs typeface="Arial" pitchFamily="34" charset="0"/>
              </a:rPr>
              <a:t>Mit jelent a közfoglalkoztatás?</a:t>
            </a:r>
          </a:p>
        </p:txBody>
      </p:sp>
      <p:sp>
        <p:nvSpPr>
          <p:cNvPr id="5124" name="Content Placeholder 5"/>
          <p:cNvSpPr>
            <a:spLocks noGrp="1"/>
          </p:cNvSpPr>
          <p:nvPr>
            <p:ph idx="13"/>
          </p:nvPr>
        </p:nvSpPr>
        <p:spPr>
          <a:xfrm>
            <a:off x="500035" y="1700808"/>
            <a:ext cx="8215370" cy="4657150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hu-HU" sz="2000" dirty="0" smtClean="0"/>
              <a:t>A közfoglalkoztatás: területfejlesztés, vidékfejlesztés, munkahelyteremtés – </a:t>
            </a:r>
            <a:r>
              <a:rPr lang="hu-HU" sz="2000" b="1" dirty="0" smtClean="0"/>
              <a:t>átmeneti munkalehetőség biztosítása </a:t>
            </a:r>
            <a:r>
              <a:rPr lang="hu-HU" sz="2000" dirty="0" smtClean="0"/>
              <a:t>– állami pénzeszközök felhasználásával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hu-HU" sz="2000" dirty="0" smtClean="0"/>
              <a:t>Az állam tranzitfoglalkoztatási lehetőséget biztosít azok számára, akik a munkaerőpiacon egészségi állapotuk, képzetlenségük, életkoruk miatt, vagy bármely más okból hátrányban vannak, és ezért az önálló álláskeresésük eredménytelen.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hu-HU" sz="2000" dirty="0" smtClean="0"/>
              <a:t>A közfoglalkoztatás az ország minden területén – azonban </a:t>
            </a:r>
            <a:r>
              <a:rPr lang="hu-HU" sz="2000" b="1" dirty="0" smtClean="0"/>
              <a:t>kiemelten a hátrányos helyzetű térségekben </a:t>
            </a:r>
            <a:r>
              <a:rPr lang="hu-HU" sz="2000" dirty="0" smtClean="0"/>
              <a:t>–  a szezonalitást is figyelembe véve teszi lehetővé a munkavégzést.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hu-HU" sz="2000" dirty="0" smtClean="0"/>
              <a:t>A közfoglalkoztatással megvalósuló tevékenység </a:t>
            </a:r>
            <a:r>
              <a:rPr lang="hu-HU" sz="2000" b="1" dirty="0" smtClean="0"/>
              <a:t>értéket teremt</a:t>
            </a:r>
            <a:r>
              <a:rPr lang="hu-HU" sz="2000" dirty="0" smtClean="0"/>
              <a:t>, hasznos mind az egyén, mind a társadalom számára.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hu-HU" sz="2000" dirty="0" smtClean="0"/>
              <a:t>A közfoglalkoztatási jogviszony új, speciális jogviszony.</a:t>
            </a:r>
          </a:p>
          <a:p>
            <a:pPr algn="just">
              <a:spcAft>
                <a:spcPts val="1200"/>
              </a:spcAft>
              <a:buFont typeface="Arial" pitchFamily="34" charset="0"/>
              <a:buChar char="•"/>
            </a:pPr>
            <a:endParaRPr lang="hu-HU" sz="2000" dirty="0" smtClean="0"/>
          </a:p>
          <a:p>
            <a:pPr marL="0" indent="0" algn="just">
              <a:spcAft>
                <a:spcPts val="1200"/>
              </a:spcAft>
            </a:pPr>
            <a:endParaRPr lang="hu-HU" sz="2000" dirty="0" smtClean="0"/>
          </a:p>
        </p:txBody>
      </p:sp>
    </p:spTree>
    <p:extLst>
      <p:ext uri="{BB962C8B-B14F-4D97-AF65-F5344CB8AC3E}">
        <p14:creationId xmlns:p14="http://schemas.microsoft.com/office/powerpoint/2010/main" val="729637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 idx="4294967295"/>
          </p:nvPr>
        </p:nvSpPr>
        <p:spPr>
          <a:xfrm>
            <a:off x="0" y="1198141"/>
            <a:ext cx="9127067" cy="574675"/>
          </a:xfrm>
        </p:spPr>
        <p:txBody>
          <a:bodyPr/>
          <a:lstStyle/>
          <a:p>
            <a:r>
              <a:rPr lang="hu-HU" sz="2800" b="1" dirty="0" smtClean="0">
                <a:solidFill>
                  <a:srgbClr val="A29061"/>
                </a:solidFill>
                <a:latin typeface="Arial" pitchFamily="34" charset="0"/>
                <a:cs typeface="Arial" pitchFamily="34" charset="0"/>
              </a:rPr>
              <a:t>A közfoglalkoztatási rendszer pénzügyi keretei</a:t>
            </a:r>
          </a:p>
        </p:txBody>
      </p:sp>
      <p:sp>
        <p:nvSpPr>
          <p:cNvPr id="17411" name="Rectangle 3"/>
          <p:cNvSpPr>
            <a:spLocks noGrp="1"/>
          </p:cNvSpPr>
          <p:nvPr>
            <p:ph type="body" idx="4294967295"/>
          </p:nvPr>
        </p:nvSpPr>
        <p:spPr>
          <a:xfrm>
            <a:off x="323528" y="2060848"/>
            <a:ext cx="8605838" cy="4104456"/>
          </a:xfrm>
        </p:spPr>
        <p:txBody>
          <a:bodyPr/>
          <a:lstStyle/>
          <a:p>
            <a:pPr lvl="0" algn="just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u-HU" sz="1800" i="1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Közfoglalkoztatási előirányzat mértéke</a:t>
            </a:r>
            <a:endParaRPr lang="hu-HU" sz="1800" i="1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indent="0" algn="just">
              <a:lnSpc>
                <a:spcPct val="90000"/>
              </a:lnSpc>
              <a:buNone/>
              <a:defRPr/>
            </a:pPr>
            <a:endParaRPr lang="hu-HU" sz="1000" dirty="0" smtClean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indent="0" algn="just">
              <a:lnSpc>
                <a:spcPct val="90000"/>
              </a:lnSpc>
              <a:buNone/>
              <a:defRPr/>
            </a:pPr>
            <a:r>
              <a:rPr lang="hu-HU" sz="1800" dirty="0">
                <a:solidFill>
                  <a:prstClr val="black"/>
                </a:solidFill>
                <a:latin typeface="Arial" charset="0"/>
                <a:cs typeface="Arial" charset="0"/>
              </a:rPr>
              <a:t>	</a:t>
            </a:r>
            <a:r>
              <a:rPr lang="hu-HU" sz="18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2011</a:t>
            </a:r>
            <a:r>
              <a:rPr lang="hu-HU" sz="1800" dirty="0">
                <a:solidFill>
                  <a:prstClr val="black"/>
                </a:solidFill>
                <a:latin typeface="Arial" charset="0"/>
                <a:cs typeface="Arial" charset="0"/>
              </a:rPr>
              <a:t>. évben </a:t>
            </a:r>
            <a:r>
              <a:rPr lang="hu-HU" sz="18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  				  64,0 </a:t>
            </a:r>
            <a:r>
              <a:rPr lang="hu-HU" sz="1800" dirty="0">
                <a:solidFill>
                  <a:prstClr val="black"/>
                </a:solidFill>
                <a:latin typeface="Arial" charset="0"/>
                <a:cs typeface="Arial" charset="0"/>
              </a:rPr>
              <a:t>Mrd </a:t>
            </a:r>
            <a:r>
              <a:rPr lang="hu-HU" sz="18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Ft,</a:t>
            </a:r>
          </a:p>
          <a:p>
            <a:pPr lvl="0" algn="just">
              <a:lnSpc>
                <a:spcPct val="90000"/>
              </a:lnSpc>
              <a:buNone/>
              <a:defRPr/>
            </a:pPr>
            <a:r>
              <a:rPr lang="hu-HU" sz="18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		2012</a:t>
            </a:r>
            <a:r>
              <a:rPr lang="hu-HU" sz="1800" dirty="0">
                <a:solidFill>
                  <a:prstClr val="black"/>
                </a:solidFill>
                <a:latin typeface="Arial" charset="0"/>
                <a:cs typeface="Arial" charset="0"/>
              </a:rPr>
              <a:t>. évben </a:t>
            </a:r>
            <a:r>
              <a:rPr lang="hu-HU" sz="18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				137,5 </a:t>
            </a:r>
            <a:r>
              <a:rPr lang="hu-HU" sz="1800" dirty="0">
                <a:solidFill>
                  <a:prstClr val="black"/>
                </a:solidFill>
                <a:latin typeface="Arial" charset="0"/>
                <a:cs typeface="Arial" charset="0"/>
              </a:rPr>
              <a:t>Mrd </a:t>
            </a:r>
            <a:r>
              <a:rPr lang="hu-HU" sz="18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Ft,</a:t>
            </a:r>
          </a:p>
          <a:p>
            <a:pPr lvl="0" algn="just">
              <a:lnSpc>
                <a:spcPct val="90000"/>
              </a:lnSpc>
              <a:buNone/>
              <a:defRPr/>
            </a:pPr>
            <a:r>
              <a:rPr lang="hu-HU" sz="18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		2013. </a:t>
            </a:r>
            <a:r>
              <a:rPr lang="hu-HU" sz="1800" dirty="0">
                <a:solidFill>
                  <a:prstClr val="black"/>
                </a:solidFill>
                <a:latin typeface="Arial" charset="0"/>
                <a:cs typeface="Arial" charset="0"/>
              </a:rPr>
              <a:t>évben </a:t>
            </a:r>
            <a:r>
              <a:rPr lang="hu-HU" sz="18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				153,8 </a:t>
            </a:r>
            <a:r>
              <a:rPr lang="hu-HU" sz="1800" dirty="0">
                <a:solidFill>
                  <a:prstClr val="black"/>
                </a:solidFill>
                <a:latin typeface="Arial" charset="0"/>
                <a:cs typeface="Arial" charset="0"/>
              </a:rPr>
              <a:t>Mrd </a:t>
            </a:r>
            <a:r>
              <a:rPr lang="hu-HU" sz="18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Ft + </a:t>
            </a:r>
            <a:r>
              <a:rPr lang="hu-HU" sz="1800" i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19,2 Mrd Ft</a:t>
            </a:r>
          </a:p>
          <a:p>
            <a:pPr lvl="0" algn="just">
              <a:lnSpc>
                <a:spcPct val="90000"/>
              </a:lnSpc>
              <a:buNone/>
              <a:defRPr/>
            </a:pPr>
            <a:r>
              <a:rPr lang="hu-HU" sz="1800" dirty="0">
                <a:solidFill>
                  <a:prstClr val="black"/>
                </a:solidFill>
                <a:latin typeface="Arial" charset="0"/>
                <a:cs typeface="Arial" charset="0"/>
              </a:rPr>
              <a:t>	</a:t>
            </a:r>
            <a:r>
              <a:rPr lang="hu-HU" sz="18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	</a:t>
            </a:r>
            <a:r>
              <a:rPr lang="hu-HU" sz="1800" i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2014. évben várható </a:t>
            </a:r>
            <a:r>
              <a:rPr lang="hu-HU" sz="1800" i="1" dirty="0" err="1" smtClean="0">
                <a:solidFill>
                  <a:srgbClr val="FF0000"/>
                </a:solidFill>
                <a:latin typeface="Arial" charset="0"/>
                <a:cs typeface="Arial" charset="0"/>
              </a:rPr>
              <a:t>ktgv.-i</a:t>
            </a:r>
            <a:r>
              <a:rPr lang="hu-HU" sz="1800" i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 előirányzat 	183,8 Mrd Ft</a:t>
            </a:r>
            <a:endParaRPr lang="hu-HU" sz="1800" i="1" dirty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lvl="0" algn="just">
              <a:lnSpc>
                <a:spcPct val="90000"/>
              </a:lnSpc>
              <a:buNone/>
              <a:defRPr/>
            </a:pPr>
            <a:endParaRPr lang="hu-HU" sz="1800" i="1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algn="just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u-HU" sz="1800" i="1" dirty="0" smtClean="0">
                <a:latin typeface="Arial" charset="0"/>
                <a:cs typeface="Arial" charset="0"/>
              </a:rPr>
              <a:t>A közfoglalkoztatási intézményrendszer legfontosabb feladata</a:t>
            </a:r>
          </a:p>
          <a:p>
            <a:pPr marL="363538" indent="-363538" algn="just">
              <a:lnSpc>
                <a:spcPct val="90000"/>
              </a:lnSpc>
              <a:buNone/>
              <a:defRPr/>
            </a:pPr>
            <a:r>
              <a:rPr lang="hu-HU" sz="1800" dirty="0">
                <a:latin typeface="Arial" charset="0"/>
                <a:cs typeface="Arial" charset="0"/>
              </a:rPr>
              <a:t>	</a:t>
            </a:r>
            <a:r>
              <a:rPr lang="hu-HU" sz="1800" dirty="0" smtClean="0">
                <a:latin typeface="Arial" charset="0"/>
                <a:cs typeface="Arial" charset="0"/>
              </a:rPr>
              <a:t>a </a:t>
            </a:r>
            <a:r>
              <a:rPr lang="hu-HU" sz="1800" b="1" dirty="0" smtClean="0">
                <a:latin typeface="Arial" charset="0"/>
                <a:cs typeface="Arial" charset="0"/>
              </a:rPr>
              <a:t>tartósan munka nélkül levők aktivizálása</a:t>
            </a:r>
            <a:r>
              <a:rPr lang="hu-HU" sz="1800" dirty="0" smtClean="0">
                <a:latin typeface="Arial" charset="0"/>
                <a:cs typeface="Arial" charset="0"/>
              </a:rPr>
              <a:t>, és annak megakadályozása, hogy a munkájukat újonnan elveszített álláskeresők tekintetében bekövetkezzen a munka világától való elszakadás.</a:t>
            </a:r>
          </a:p>
          <a:p>
            <a:pPr algn="just">
              <a:lnSpc>
                <a:spcPct val="90000"/>
              </a:lnSpc>
              <a:buFont typeface="Wingdings" pitchFamily="2" charset="2"/>
              <a:buChar char="Ø"/>
              <a:defRPr/>
            </a:pPr>
            <a:endParaRPr lang="hu-HU" sz="1800" dirty="0">
              <a:latin typeface="Arial" charset="0"/>
              <a:cs typeface="Arial" charset="0"/>
            </a:endParaRPr>
          </a:p>
          <a:p>
            <a:pPr algn="just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u-HU" sz="1800" i="1" dirty="0" smtClean="0">
                <a:latin typeface="Arial" charset="0"/>
                <a:cs typeface="Arial" charset="0"/>
              </a:rPr>
              <a:t>A közfoglalkoztatás megújításának fontos eleme</a:t>
            </a:r>
            <a:endParaRPr lang="hu-HU" sz="1400" i="1" dirty="0">
              <a:latin typeface="Arial" charset="0"/>
              <a:cs typeface="Arial" charset="0"/>
            </a:endParaRPr>
          </a:p>
          <a:p>
            <a:pPr marL="363538" indent="-363538" algn="just">
              <a:lnSpc>
                <a:spcPct val="90000"/>
              </a:lnSpc>
              <a:buNone/>
              <a:defRPr/>
            </a:pPr>
            <a:r>
              <a:rPr lang="hu-HU" sz="1800" dirty="0" smtClean="0">
                <a:latin typeface="Arial" charset="0"/>
                <a:cs typeface="Arial" charset="0"/>
              </a:rPr>
              <a:t>	a </a:t>
            </a:r>
            <a:r>
              <a:rPr lang="hu-HU" sz="1800" b="1" dirty="0" smtClean="0">
                <a:latin typeface="Arial" charset="0"/>
                <a:cs typeface="Arial" charset="0"/>
              </a:rPr>
              <a:t>költséghatékonyság</a:t>
            </a:r>
            <a:r>
              <a:rPr lang="hu-HU" sz="1800" dirty="0" smtClean="0">
                <a:latin typeface="Arial" charset="0"/>
                <a:cs typeface="Arial" charset="0"/>
              </a:rPr>
              <a:t> fejlesztése, emellett kiemelt cél a </a:t>
            </a:r>
            <a:r>
              <a:rPr lang="hu-HU" sz="1800" b="1" dirty="0" smtClean="0">
                <a:latin typeface="Arial" charset="0"/>
                <a:cs typeface="Arial" charset="0"/>
              </a:rPr>
              <a:t>területi aránytalanságok felszámolása, értékteremtő munka biztosítása</a:t>
            </a:r>
            <a:r>
              <a:rPr lang="hu-HU" sz="1800" dirty="0" smtClean="0">
                <a:latin typeface="Arial" charset="0"/>
                <a:cs typeface="Arial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27503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3"/>
          <p:cNvSpPr txBox="1">
            <a:spLocks/>
          </p:cNvSpPr>
          <p:nvPr/>
        </p:nvSpPr>
        <p:spPr bwMode="auto">
          <a:xfrm>
            <a:off x="467544" y="1196752"/>
            <a:ext cx="8280920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hu-HU" sz="2800" b="1" dirty="0" smtClean="0">
                <a:solidFill>
                  <a:srgbClr val="A29061"/>
                </a:solidFill>
                <a:latin typeface="Arial" pitchFamily="34" charset="0"/>
                <a:ea typeface="+mj-ea"/>
                <a:cs typeface="Arial" pitchFamily="34" charset="0"/>
              </a:rPr>
              <a:t>A közfoglalkoztatás támogatási típusai</a:t>
            </a:r>
          </a:p>
        </p:txBody>
      </p:sp>
      <p:graphicFrame>
        <p:nvGraphicFramePr>
          <p:cNvPr id="12" name="Táblázat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6707488"/>
              </p:ext>
            </p:extLst>
          </p:nvPr>
        </p:nvGraphicFramePr>
        <p:xfrm>
          <a:off x="251520" y="1772816"/>
          <a:ext cx="8712968" cy="4536507"/>
        </p:xfrm>
        <a:graphic>
          <a:graphicData uri="http://schemas.openxmlformats.org/drawingml/2006/table">
            <a:tbl>
              <a:tblPr/>
              <a:tblGrid>
                <a:gridCol w="1624674"/>
                <a:gridCol w="2502521"/>
                <a:gridCol w="851643"/>
                <a:gridCol w="628906"/>
                <a:gridCol w="1087483"/>
                <a:gridCol w="1087483"/>
                <a:gridCol w="930258"/>
              </a:tblGrid>
              <a:tr h="36105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Közfoglalkoztatás típusai</a:t>
                      </a:r>
                    </a:p>
                  </a:txBody>
                  <a:tcPr marL="7166" marR="7166" marT="7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Célcsoport</a:t>
                      </a:r>
                    </a:p>
                  </a:txBody>
                  <a:tcPr marL="7166" marR="7166" marT="7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Foglalkoztatás időtartama</a:t>
                      </a:r>
                    </a:p>
                  </a:txBody>
                  <a:tcPr marL="7166" marR="7166" marT="7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Napi munkaidő</a:t>
                      </a:r>
                    </a:p>
                  </a:txBody>
                  <a:tcPr marL="7166" marR="7166" marT="7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Támogatás mértéke</a:t>
                      </a:r>
                    </a:p>
                  </a:txBody>
                  <a:tcPr marL="7166" marR="7166" marT="7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521931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bérköltség (munkabér+SZHA)</a:t>
                      </a:r>
                    </a:p>
                  </a:txBody>
                  <a:tcPr marL="7166" marR="7166" marT="7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közvetlen költségek</a:t>
                      </a:r>
                    </a:p>
                  </a:txBody>
                  <a:tcPr marL="7166" marR="7166" marT="7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szervezési költség</a:t>
                      </a:r>
                    </a:p>
                  </a:txBody>
                  <a:tcPr marL="7166" marR="7166" marT="7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521931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Rövid időtartamú közfoglalkoztatás</a:t>
                      </a:r>
                    </a:p>
                  </a:txBody>
                  <a:tcPr marL="7166" marR="7166" marT="7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FHT-ra</a:t>
                      </a:r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jogosult álláskeresők, rehabilitációs ellátásában részesülő személyek</a:t>
                      </a:r>
                    </a:p>
                  </a:txBody>
                  <a:tcPr marL="7166" marR="7166" marT="7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legfeljebb 4 hónap</a:t>
                      </a:r>
                    </a:p>
                  </a:txBody>
                  <a:tcPr marL="7166" marR="7166" marT="7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 óra</a:t>
                      </a:r>
                    </a:p>
                  </a:txBody>
                  <a:tcPr marL="7166" marR="7166" marT="7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95%</a:t>
                      </a:r>
                    </a:p>
                  </a:txBody>
                  <a:tcPr marL="7166" marR="7166" marT="7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legfeljebb a bérköltség 5%-a</a:t>
                      </a:r>
                    </a:p>
                  </a:txBody>
                  <a:tcPr marL="7166" marR="7166" marT="7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NINCS</a:t>
                      </a:r>
                    </a:p>
                  </a:txBody>
                  <a:tcPr marL="7166" marR="7166" marT="7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521931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Hosszabb időtartamú közfoglalkoztatás</a:t>
                      </a:r>
                    </a:p>
                  </a:txBody>
                  <a:tcPr marL="7166" marR="7166" marT="7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álláskeresők, rehabilitációs ellátásában részesülő személyek</a:t>
                      </a:r>
                    </a:p>
                  </a:txBody>
                  <a:tcPr marL="7166" marR="7166" marT="7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legfeljebb 12 hónap</a:t>
                      </a:r>
                    </a:p>
                  </a:txBody>
                  <a:tcPr marL="7166" marR="7166" marT="7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6-8 óra</a:t>
                      </a:r>
                    </a:p>
                  </a:txBody>
                  <a:tcPr marL="7166" marR="7166" marT="7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70-100%</a:t>
                      </a:r>
                    </a:p>
                  </a:txBody>
                  <a:tcPr marL="7166" marR="7166" marT="7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legfeljebb a bérköltség 20%-a</a:t>
                      </a:r>
                    </a:p>
                  </a:txBody>
                  <a:tcPr marL="7166" marR="7166" marT="7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NINCS</a:t>
                      </a:r>
                    </a:p>
                  </a:txBody>
                  <a:tcPr marL="7166" marR="7166" marT="7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521931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Országos közfoglalkoztatási program</a:t>
                      </a:r>
                    </a:p>
                  </a:txBody>
                  <a:tcPr marL="7166" marR="7166" marT="7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álláskeresők, rehabilitációs ellátásában részesülő személyek</a:t>
                      </a:r>
                    </a:p>
                  </a:txBody>
                  <a:tcPr marL="7166" marR="7166" marT="7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legfeljebb 12 hónap</a:t>
                      </a:r>
                    </a:p>
                  </a:txBody>
                  <a:tcPr marL="7166" marR="7166" marT="7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6-8 óra</a:t>
                      </a:r>
                    </a:p>
                  </a:txBody>
                  <a:tcPr marL="7166" marR="7166" marT="7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legfeljebb 100%</a:t>
                      </a:r>
                    </a:p>
                  </a:txBody>
                  <a:tcPr marL="7166" marR="7166" marT="7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legfeljebb a bérköltség 20%-a</a:t>
                      </a:r>
                    </a:p>
                  </a:txBody>
                  <a:tcPr marL="7166" marR="7166" marT="7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100 fő felett a bérköltség 3%-a</a:t>
                      </a:r>
                    </a:p>
                  </a:txBody>
                  <a:tcPr marL="7166" marR="7166" marT="7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521931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Közfoglalkoztatás támogatása kiemelt településeken</a:t>
                      </a:r>
                    </a:p>
                  </a:txBody>
                  <a:tcPr marL="7166" marR="7166" marT="7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álláskeresők, rehabilitációs ellátásában részesülő személyek</a:t>
                      </a:r>
                    </a:p>
                  </a:txBody>
                  <a:tcPr marL="7166" marR="7166" marT="7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legfeljebb 12 hónap</a:t>
                      </a:r>
                    </a:p>
                  </a:txBody>
                  <a:tcPr marL="7166" marR="7166" marT="7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6-8 óra</a:t>
                      </a:r>
                    </a:p>
                  </a:txBody>
                  <a:tcPr marL="7166" marR="7166" marT="7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70-100%</a:t>
                      </a:r>
                    </a:p>
                  </a:txBody>
                  <a:tcPr marL="7166" marR="7166" marT="7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legfeljebb a bérköltség 20%-a + 10%</a:t>
                      </a:r>
                    </a:p>
                  </a:txBody>
                  <a:tcPr marL="7166" marR="7166" marT="7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NINCS</a:t>
                      </a:r>
                    </a:p>
                  </a:txBody>
                  <a:tcPr marL="7166" marR="7166" marT="7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521931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Mintaprogramok</a:t>
                      </a:r>
                    </a:p>
                  </a:txBody>
                  <a:tcPr marL="7166" marR="7166" marT="7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álláskeresők, rehabilitációs ellátásában részesülő személyek</a:t>
                      </a:r>
                    </a:p>
                  </a:txBody>
                  <a:tcPr marL="7166" marR="7166" marT="7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legfeljebb12 hónap</a:t>
                      </a:r>
                    </a:p>
                  </a:txBody>
                  <a:tcPr marL="7166" marR="7166" marT="7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6-8 óra</a:t>
                      </a:r>
                    </a:p>
                  </a:txBody>
                  <a:tcPr marL="7166" marR="7166" marT="7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70-100%</a:t>
                      </a:r>
                    </a:p>
                  </a:txBody>
                  <a:tcPr marL="7166" marR="7166" marT="7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 beruházási és dologi költségek 70-100%</a:t>
                      </a:r>
                    </a:p>
                  </a:txBody>
                  <a:tcPr marL="7166" marR="7166" marT="7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NINCS</a:t>
                      </a:r>
                    </a:p>
                  </a:txBody>
                  <a:tcPr marL="7166" marR="7166" marT="7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521931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Mintaprogramra épülő közfoglalkoztatási program</a:t>
                      </a:r>
                    </a:p>
                  </a:txBody>
                  <a:tcPr marL="7166" marR="7166" marT="7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álláskeresők, rehabilitációs ellátásában részesülő személyek</a:t>
                      </a:r>
                    </a:p>
                  </a:txBody>
                  <a:tcPr marL="7166" marR="7166" marT="7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legfeljebb12 hónap</a:t>
                      </a:r>
                    </a:p>
                  </a:txBody>
                  <a:tcPr marL="7166" marR="7166" marT="7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6-8 óra</a:t>
                      </a:r>
                    </a:p>
                  </a:txBody>
                  <a:tcPr marL="7166" marR="7166" marT="7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70-100%</a:t>
                      </a:r>
                    </a:p>
                  </a:txBody>
                  <a:tcPr marL="7166" marR="7166" marT="7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beruházási és dologi költségek 50-100%</a:t>
                      </a:r>
                    </a:p>
                  </a:txBody>
                  <a:tcPr marL="7166" marR="7166" marT="7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NINCS</a:t>
                      </a:r>
                    </a:p>
                  </a:txBody>
                  <a:tcPr marL="7166" marR="7166" marT="7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521931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Közfoglalkoztatás mobilitását szolgáló támogatás</a:t>
                      </a:r>
                    </a:p>
                  </a:txBody>
                  <a:tcPr marL="7166" marR="7166" marT="7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FHT-ra</a:t>
                      </a:r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jogosult álláskeresők, rehabilitációs ellátásában részesülő személyek</a:t>
                      </a:r>
                    </a:p>
                  </a:txBody>
                  <a:tcPr marL="7166" marR="7166" marT="7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legfeljebb 12 hónap</a:t>
                      </a:r>
                    </a:p>
                  </a:txBody>
                  <a:tcPr marL="7166" marR="7166" marT="7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6-8 óra</a:t>
                      </a:r>
                    </a:p>
                  </a:txBody>
                  <a:tcPr marL="7166" marR="7166" marT="7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50-80%</a:t>
                      </a:r>
                    </a:p>
                  </a:txBody>
                  <a:tcPr marL="7166" marR="7166" marT="7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NINCS</a:t>
                      </a:r>
                    </a:p>
                  </a:txBody>
                  <a:tcPr marL="7166" marR="7166" marT="7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NINCS</a:t>
                      </a:r>
                    </a:p>
                  </a:txBody>
                  <a:tcPr marL="7166" marR="7166" marT="7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3"/>
          <p:cNvSpPr>
            <a:spLocks noGrp="1"/>
          </p:cNvSpPr>
          <p:nvPr>
            <p:ph type="ctrTitle"/>
          </p:nvPr>
        </p:nvSpPr>
        <p:spPr>
          <a:xfrm>
            <a:off x="0" y="1268761"/>
            <a:ext cx="9144000" cy="648072"/>
          </a:xfrm>
        </p:spPr>
        <p:txBody>
          <a:bodyPr>
            <a:noAutofit/>
          </a:bodyPr>
          <a:lstStyle/>
          <a:p>
            <a:pPr marL="347472" indent="-347472"/>
            <a:r>
              <a:rPr lang="hu-HU" sz="2800" b="1" dirty="0" smtClean="0">
                <a:solidFill>
                  <a:srgbClr val="A29061"/>
                </a:solidFill>
                <a:latin typeface="Arial" pitchFamily="34" charset="0"/>
                <a:cs typeface="Arial" pitchFamily="34" charset="0"/>
              </a:rPr>
              <a:t>A 2013. évi közfoglalkoztatás kiemelt céljai</a:t>
            </a:r>
          </a:p>
        </p:txBody>
      </p:sp>
      <p:sp>
        <p:nvSpPr>
          <p:cNvPr id="5124" name="Content Placeholder 5"/>
          <p:cNvSpPr>
            <a:spLocks noGrp="1"/>
          </p:cNvSpPr>
          <p:nvPr>
            <p:ph idx="13"/>
          </p:nvPr>
        </p:nvSpPr>
        <p:spPr>
          <a:xfrm>
            <a:off x="500035" y="1988840"/>
            <a:ext cx="8215370" cy="4369118"/>
          </a:xfrm>
        </p:spPr>
        <p:txBody>
          <a:bodyPr>
            <a:noAutofit/>
          </a:bodyPr>
          <a:lstStyle/>
          <a:p>
            <a:pPr algn="just">
              <a:spcAft>
                <a:spcPts val="1200"/>
              </a:spcAft>
              <a:buFont typeface="Arial" pitchFamily="34" charset="0"/>
              <a:buChar char="•"/>
            </a:pPr>
            <a:r>
              <a:rPr lang="hu-HU" sz="2000" dirty="0" smtClean="0"/>
              <a:t>a halmozottan hátrányos helyzetű álláskeresők – foglalkoztatást helyettesítő támogatásban részesülők, megváltozott munkaképességűek, hajléktalanok, menekültek, roma nemzetiségűek – munkához juttatása,</a:t>
            </a:r>
          </a:p>
          <a:p>
            <a:pPr algn="just">
              <a:spcAft>
                <a:spcPts val="1200"/>
              </a:spcAft>
              <a:buFont typeface="Arial" pitchFamily="34" charset="0"/>
              <a:buChar char="•"/>
            </a:pPr>
            <a:r>
              <a:rPr lang="hu-HU" sz="2000" dirty="0"/>
              <a:t>300 000 fő bevonása a közfoglalkoztatási </a:t>
            </a:r>
            <a:r>
              <a:rPr lang="hu-HU" sz="2000" dirty="0" smtClean="0"/>
              <a:t>programokba,</a:t>
            </a:r>
          </a:p>
          <a:p>
            <a:pPr algn="just">
              <a:spcAft>
                <a:spcPts val="1200"/>
              </a:spcAft>
              <a:buFont typeface="Arial" pitchFamily="34" charset="0"/>
              <a:buChar char="•"/>
            </a:pPr>
            <a:r>
              <a:rPr lang="hu-HU" sz="2000" b="1" dirty="0"/>
              <a:t>2013 novembere és 2014 áprilisa közötti időszakban 200 000 fő </a:t>
            </a:r>
            <a:r>
              <a:rPr lang="hu-HU" sz="2000" dirty="0"/>
              <a:t>folyamatos, egyidejű </a:t>
            </a:r>
            <a:r>
              <a:rPr lang="hu-HU" sz="2000" dirty="0" smtClean="0"/>
              <a:t>közfoglalkoztatása, </a:t>
            </a:r>
            <a:r>
              <a:rPr lang="hu-HU" sz="2000" b="1" dirty="0" smtClean="0"/>
              <a:t>ebből 100 000 fő képzése</a:t>
            </a:r>
            <a:endParaRPr lang="hu-HU" sz="2000" b="1" dirty="0"/>
          </a:p>
          <a:p>
            <a:pPr algn="just">
              <a:spcAft>
                <a:spcPts val="1200"/>
              </a:spcAft>
              <a:buFont typeface="Arial" pitchFamily="34" charset="0"/>
              <a:buChar char="•"/>
            </a:pPr>
            <a:r>
              <a:rPr lang="hu-HU" sz="2000" dirty="0" smtClean="0"/>
              <a:t>az ország elmaradott térségeinek felzárkóztatása,</a:t>
            </a:r>
          </a:p>
          <a:p>
            <a:pPr algn="just">
              <a:spcAft>
                <a:spcPts val="1200"/>
              </a:spcAft>
              <a:buFont typeface="Arial" pitchFamily="34" charset="0"/>
              <a:buChar char="•"/>
            </a:pPr>
            <a:r>
              <a:rPr lang="hu-HU" sz="2000" dirty="0" smtClean="0"/>
              <a:t>természeti és épített környezet védelme,</a:t>
            </a:r>
          </a:p>
          <a:p>
            <a:pPr algn="just">
              <a:spcAft>
                <a:spcPts val="1200"/>
              </a:spcAft>
              <a:buFont typeface="Arial" pitchFamily="34" charset="0"/>
              <a:buChar char="•"/>
            </a:pPr>
            <a:r>
              <a:rPr lang="hu-HU" sz="2000" dirty="0" smtClean="0"/>
              <a:t>a közétkeztetés minőségének javítása a helyben megtermelt termények felhasználásával.</a:t>
            </a:r>
          </a:p>
        </p:txBody>
      </p:sp>
    </p:spTree>
    <p:extLst>
      <p:ext uri="{BB962C8B-B14F-4D97-AF65-F5344CB8AC3E}">
        <p14:creationId xmlns:p14="http://schemas.microsoft.com/office/powerpoint/2010/main" val="729637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229600" cy="998984"/>
          </a:xfrm>
        </p:spPr>
        <p:txBody>
          <a:bodyPr/>
          <a:lstStyle/>
          <a:p>
            <a:r>
              <a:rPr lang="hu-HU" sz="2800" b="1" dirty="0">
                <a:solidFill>
                  <a:srgbClr val="A29061"/>
                </a:solidFill>
                <a:latin typeface="Arial" pitchFamily="34" charset="0"/>
                <a:cs typeface="Arial" pitchFamily="34" charset="0"/>
              </a:rPr>
              <a:t>A 2013. évi téli átmeneti közfoglalkoztatás, a 19,2 Mrd Ft felhasználásának tervezése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464496"/>
          </a:xfrm>
        </p:spPr>
        <p:txBody>
          <a:bodyPr/>
          <a:lstStyle/>
          <a:p>
            <a:pPr algn="just"/>
            <a:r>
              <a:rPr lang="hu-HU" sz="2000" b="1" dirty="0" smtClean="0">
                <a:latin typeface="Arial" pitchFamily="34" charset="0"/>
                <a:cs typeface="Arial" pitchFamily="34" charset="0"/>
              </a:rPr>
              <a:t>Cél: 2013. év november és 2014. április hó </a:t>
            </a:r>
            <a:r>
              <a:rPr lang="hu-HU" sz="2000" dirty="0" smtClean="0">
                <a:latin typeface="Arial" pitchFamily="34" charset="0"/>
                <a:cs typeface="Arial" pitchFamily="34" charset="0"/>
              </a:rPr>
              <a:t>közötti időszakban </a:t>
            </a:r>
            <a:r>
              <a:rPr lang="hu-HU" sz="2000" b="1" dirty="0" smtClean="0">
                <a:latin typeface="Arial" pitchFamily="34" charset="0"/>
                <a:cs typeface="Arial" pitchFamily="34" charset="0"/>
              </a:rPr>
              <a:t>200 000 fő </a:t>
            </a:r>
            <a:r>
              <a:rPr lang="hu-HU" sz="2000" dirty="0" smtClean="0">
                <a:latin typeface="Arial" pitchFamily="34" charset="0"/>
                <a:cs typeface="Arial" pitchFamily="34" charset="0"/>
              </a:rPr>
              <a:t>folyamatos foglalkoztatása, ebből </a:t>
            </a:r>
            <a:r>
              <a:rPr lang="hu-HU" sz="2000" b="1" dirty="0" smtClean="0">
                <a:latin typeface="Arial" pitchFamily="34" charset="0"/>
                <a:cs typeface="Arial" pitchFamily="34" charset="0"/>
              </a:rPr>
              <a:t>100 000 fő </a:t>
            </a:r>
            <a:r>
              <a:rPr lang="hu-HU" sz="2000" dirty="0" smtClean="0">
                <a:latin typeface="Arial" pitchFamily="34" charset="0"/>
                <a:cs typeface="Arial" pitchFamily="34" charset="0"/>
              </a:rPr>
              <a:t>képzésének biztosítása </a:t>
            </a:r>
          </a:p>
          <a:p>
            <a:pPr algn="just"/>
            <a:r>
              <a:rPr lang="hu-HU" sz="2000" b="1" dirty="0" smtClean="0">
                <a:latin typeface="Arial" pitchFamily="34" charset="0"/>
                <a:cs typeface="Arial" pitchFamily="34" charset="0"/>
              </a:rPr>
              <a:t>Közfoglalkoztatási jogviszony </a:t>
            </a:r>
            <a:r>
              <a:rPr lang="hu-HU" sz="2000" dirty="0" smtClean="0">
                <a:latin typeface="Arial" pitchFamily="34" charset="0"/>
                <a:cs typeface="Arial" pitchFamily="34" charset="0"/>
              </a:rPr>
              <a:t>létesítése</a:t>
            </a:r>
            <a:r>
              <a:rPr lang="hu-HU" sz="2000" b="1" dirty="0" smtClean="0">
                <a:latin typeface="Arial" pitchFamily="34" charset="0"/>
                <a:cs typeface="Arial" pitchFamily="34" charset="0"/>
              </a:rPr>
              <a:t> 200 000 fő </a:t>
            </a:r>
            <a:r>
              <a:rPr lang="hu-HU" sz="2000" dirty="0" smtClean="0">
                <a:latin typeface="Arial" pitchFamily="34" charset="0"/>
                <a:cs typeface="Arial" pitchFamily="34" charset="0"/>
              </a:rPr>
              <a:t>számára, továbbá </a:t>
            </a:r>
            <a:r>
              <a:rPr lang="hu-HU" sz="2000" b="1" dirty="0" smtClean="0">
                <a:latin typeface="Arial" pitchFamily="34" charset="0"/>
                <a:cs typeface="Arial" pitchFamily="34" charset="0"/>
              </a:rPr>
              <a:t>képzési szerződés megkötése </a:t>
            </a:r>
            <a:r>
              <a:rPr lang="hu-HU" sz="2000" dirty="0" smtClean="0">
                <a:latin typeface="Arial" pitchFamily="34" charset="0"/>
                <a:cs typeface="Arial" pitchFamily="34" charset="0"/>
              </a:rPr>
              <a:t>a képzésben részesülő közfoglalkoztatottakkal</a:t>
            </a:r>
          </a:p>
          <a:p>
            <a:r>
              <a:rPr lang="hu-HU" sz="2000" b="1" dirty="0" smtClean="0">
                <a:latin typeface="Arial" pitchFamily="34" charset="0"/>
                <a:cs typeface="Arial" pitchFamily="34" charset="0"/>
              </a:rPr>
              <a:t>Munkaidő: </a:t>
            </a:r>
          </a:p>
          <a:p>
            <a:pPr marL="0" indent="0" algn="just">
              <a:buNone/>
            </a:pPr>
            <a:r>
              <a:rPr lang="hu-HU" sz="2000" dirty="0" smtClean="0">
                <a:latin typeface="Arial" pitchFamily="34" charset="0"/>
                <a:cs typeface="Arial" pitchFamily="34" charset="0"/>
              </a:rPr>
              <a:t>Napi 6 órás közfoglalkoztatás, de 2013. december hónapban egyszeri alkalommal 8 órás munkaidőre a közfoglalkoztatási (garantált) bér mértékéig kiegészítésre kerül</a:t>
            </a:r>
          </a:p>
          <a:p>
            <a:r>
              <a:rPr lang="hu-HU" sz="2000" dirty="0" smtClean="0">
                <a:latin typeface="Arial" pitchFamily="34" charset="0"/>
                <a:cs typeface="Arial" pitchFamily="34" charset="0"/>
              </a:rPr>
              <a:t>Képzések forrása: </a:t>
            </a:r>
          </a:p>
          <a:p>
            <a:pPr marL="0" indent="0" algn="just">
              <a:buNone/>
            </a:pPr>
            <a:r>
              <a:rPr lang="hu-HU" sz="2000" dirty="0" smtClean="0">
                <a:latin typeface="Arial" pitchFamily="34" charset="0"/>
                <a:cs typeface="Arial" pitchFamily="34" charset="0"/>
              </a:rPr>
              <a:t>A képzések a </a:t>
            </a:r>
            <a:r>
              <a:rPr lang="hu-HU" sz="2000" b="1" dirty="0" smtClean="0">
                <a:latin typeface="Arial" pitchFamily="34" charset="0"/>
                <a:cs typeface="Arial" pitchFamily="34" charset="0"/>
              </a:rPr>
              <a:t>TÁMOP 2.1.6 </a:t>
            </a:r>
            <a:r>
              <a:rPr lang="hu-HU" sz="2000" dirty="0" smtClean="0">
                <a:latin typeface="Arial" pitchFamily="34" charset="0"/>
                <a:cs typeface="Arial" pitchFamily="34" charset="0"/>
              </a:rPr>
              <a:t>„Újra tanulok” programból kerülnek finanszírozásra (24 Mrd Ft)</a:t>
            </a:r>
            <a:endParaRPr lang="hu-HU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0485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1268760"/>
            <a:ext cx="9144000" cy="648072"/>
          </a:xfrm>
        </p:spPr>
        <p:txBody>
          <a:bodyPr/>
          <a:lstStyle/>
          <a:p>
            <a:pPr lvl="1"/>
            <a:r>
              <a:rPr lang="hu-HU" dirty="0"/>
              <a:t> </a:t>
            </a:r>
            <a:r>
              <a:rPr lang="hu-HU" sz="4000" dirty="0"/>
              <a:t/>
            </a:r>
            <a:br>
              <a:rPr lang="hu-HU" sz="4000" dirty="0"/>
            </a:br>
            <a:r>
              <a:rPr lang="hu-HU" sz="2800" b="1" kern="1200" dirty="0" smtClean="0">
                <a:solidFill>
                  <a:srgbClr val="A29061"/>
                </a:solidFill>
                <a:latin typeface="Arial" pitchFamily="34" charset="0"/>
                <a:ea typeface="+mj-ea"/>
                <a:cs typeface="Arial" pitchFamily="34" charset="0"/>
              </a:rPr>
              <a:t>A közfoglalkoztatási képzések típusai </a:t>
            </a:r>
            <a:br>
              <a:rPr lang="hu-HU" sz="2800" b="1" kern="1200" dirty="0" smtClean="0">
                <a:solidFill>
                  <a:srgbClr val="A29061"/>
                </a:solidFill>
                <a:latin typeface="Arial" pitchFamily="34" charset="0"/>
                <a:ea typeface="+mj-ea"/>
                <a:cs typeface="Arial" pitchFamily="34" charset="0"/>
              </a:rPr>
            </a:br>
            <a:r>
              <a:rPr lang="hu-HU" sz="2800" b="1" kern="1200" dirty="0" smtClean="0">
                <a:solidFill>
                  <a:srgbClr val="A29061"/>
                </a:solidFill>
                <a:latin typeface="Arial" pitchFamily="34" charset="0"/>
                <a:ea typeface="+mj-ea"/>
                <a:cs typeface="Arial" pitchFamily="34" charset="0"/>
              </a:rPr>
              <a:t>a téli átmeneti közfoglalkoztatás idején </a:t>
            </a:r>
            <a:r>
              <a:rPr lang="hu-HU" sz="2800" b="1" kern="1200" dirty="0">
                <a:solidFill>
                  <a:srgbClr val="A29061"/>
                </a:solidFill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lang="hu-HU" sz="2800" b="1" kern="1200" dirty="0">
                <a:solidFill>
                  <a:srgbClr val="A29061"/>
                </a:solidFill>
                <a:latin typeface="Arial" pitchFamily="34" charset="0"/>
                <a:ea typeface="+mj-ea"/>
                <a:cs typeface="Arial" pitchFamily="34" charset="0"/>
              </a:rPr>
            </a:br>
            <a:endParaRPr lang="hu-HU" sz="2800" b="1" kern="1200" dirty="0">
              <a:solidFill>
                <a:srgbClr val="A29061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2420888"/>
            <a:ext cx="8280920" cy="3888432"/>
          </a:xfrm>
        </p:spPr>
        <p:txBody>
          <a:bodyPr/>
          <a:lstStyle/>
          <a:p>
            <a:pPr algn="just">
              <a:spcAft>
                <a:spcPts val="500"/>
              </a:spcAft>
              <a:buFont typeface="Wingdings" pitchFamily="2" charset="2"/>
              <a:buChar char="Ø"/>
            </a:pPr>
            <a:r>
              <a:rPr lang="hu-HU" sz="1800" dirty="0" err="1" smtClean="0">
                <a:latin typeface="Arial" pitchFamily="34" charset="0"/>
                <a:cs typeface="Arial" pitchFamily="34" charset="0"/>
              </a:rPr>
              <a:t>OKJ-ben</a:t>
            </a:r>
            <a:r>
              <a:rPr lang="hu-HU" sz="1800" dirty="0" smtClean="0">
                <a:latin typeface="Arial" pitchFamily="34" charset="0"/>
                <a:cs typeface="Arial" pitchFamily="34" charset="0"/>
              </a:rPr>
              <a:t> szereplő szakképzettséget nyújtó </a:t>
            </a:r>
            <a:r>
              <a:rPr lang="hu-HU" sz="1800" dirty="0" smtClean="0">
                <a:latin typeface="Arial" pitchFamily="34" charset="0"/>
                <a:cs typeface="Arial" pitchFamily="34" charset="0"/>
              </a:rPr>
              <a:t>képzések 	21 000 fő</a:t>
            </a:r>
            <a:endParaRPr lang="hu-HU" sz="1800" dirty="0" smtClean="0">
              <a:latin typeface="Arial" pitchFamily="34" charset="0"/>
              <a:cs typeface="Arial" pitchFamily="34" charset="0"/>
            </a:endParaRPr>
          </a:p>
          <a:p>
            <a:pPr algn="just">
              <a:spcAft>
                <a:spcPts val="500"/>
              </a:spcAft>
              <a:buFont typeface="Wingdings" pitchFamily="2" charset="2"/>
              <a:buChar char="Ø"/>
            </a:pPr>
            <a:r>
              <a:rPr lang="hu-HU" sz="1800" dirty="0" smtClean="0">
                <a:latin typeface="Arial" pitchFamily="34" charset="0"/>
                <a:cs typeface="Arial" pitchFamily="34" charset="0"/>
              </a:rPr>
              <a:t>Betanító jellegű </a:t>
            </a:r>
            <a:r>
              <a:rPr lang="hu-HU" sz="1800" dirty="0" smtClean="0">
                <a:latin typeface="Arial" pitchFamily="34" charset="0"/>
                <a:cs typeface="Arial" pitchFamily="34" charset="0"/>
              </a:rPr>
              <a:t>képzések 				29 000 fő</a:t>
            </a:r>
            <a:endParaRPr lang="hu-HU" sz="1800" dirty="0" smtClean="0">
              <a:latin typeface="Arial" pitchFamily="34" charset="0"/>
              <a:cs typeface="Arial" pitchFamily="34" charset="0"/>
            </a:endParaRPr>
          </a:p>
          <a:p>
            <a:pPr algn="just">
              <a:spcAft>
                <a:spcPts val="500"/>
              </a:spcAft>
              <a:buFont typeface="Wingdings" pitchFamily="2" charset="2"/>
              <a:buChar char="Ø"/>
            </a:pPr>
            <a:r>
              <a:rPr lang="hu-HU" sz="1800" dirty="0">
                <a:latin typeface="Arial" pitchFamily="34" charset="0"/>
                <a:cs typeface="Arial" pitchFamily="34" charset="0"/>
              </a:rPr>
              <a:t>Kulcskompetenciákat fejlesztő </a:t>
            </a:r>
            <a:r>
              <a:rPr lang="hu-HU" sz="1800" dirty="0" smtClean="0">
                <a:latin typeface="Arial" pitchFamily="34" charset="0"/>
                <a:cs typeface="Arial" pitchFamily="34" charset="0"/>
              </a:rPr>
              <a:t>képzések 			47 500 fő</a:t>
            </a:r>
            <a:endParaRPr lang="hu-HU" sz="1800" dirty="0" smtClean="0">
              <a:latin typeface="Arial" pitchFamily="34" charset="0"/>
              <a:cs typeface="Arial" pitchFamily="34" charset="0"/>
            </a:endParaRPr>
          </a:p>
          <a:p>
            <a:pPr algn="just">
              <a:spcAft>
                <a:spcPts val="500"/>
              </a:spcAft>
              <a:buFont typeface="Wingdings" pitchFamily="2" charset="2"/>
              <a:buChar char="Ø"/>
            </a:pPr>
            <a:r>
              <a:rPr lang="hu-HU" sz="1800" dirty="0" smtClean="0">
                <a:latin typeface="Arial" pitchFamily="34" charset="0"/>
                <a:cs typeface="Arial" pitchFamily="34" charset="0"/>
              </a:rPr>
              <a:t>Alapfokú iskolai (7-8.) osztály megszerzését biztosító 	4 500 fő</a:t>
            </a:r>
          </a:p>
          <a:p>
            <a:pPr marL="0" indent="0" algn="just">
              <a:spcAft>
                <a:spcPts val="500"/>
              </a:spcAft>
              <a:buNone/>
            </a:pPr>
            <a:r>
              <a:rPr lang="hu-HU" sz="1800" dirty="0" smtClean="0">
                <a:latin typeface="Arial" pitchFamily="34" charset="0"/>
                <a:cs typeface="Arial" pitchFamily="34" charset="0"/>
              </a:rPr>
              <a:t>képzések</a:t>
            </a:r>
          </a:p>
          <a:p>
            <a:pPr algn="just">
              <a:spcAft>
                <a:spcPts val="500"/>
              </a:spcAft>
              <a:buFont typeface="Wingdings" pitchFamily="2" charset="2"/>
              <a:buChar char="Ø"/>
            </a:pPr>
            <a:r>
              <a:rPr lang="hu-HU" sz="1800" dirty="0" smtClean="0">
                <a:latin typeface="Arial" pitchFamily="34" charset="0"/>
                <a:cs typeface="Arial" pitchFamily="34" charset="0"/>
              </a:rPr>
              <a:t>Hatósági képzések 					800 fő</a:t>
            </a:r>
          </a:p>
          <a:p>
            <a:pPr algn="just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</a:pPr>
            <a:endParaRPr lang="hu-HU" sz="18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500"/>
              </a:spcAft>
              <a:buNone/>
            </a:pPr>
            <a:endParaRPr lang="hu-HU" sz="1800" dirty="0">
              <a:latin typeface="Arial" pitchFamily="34" charset="0"/>
              <a:cs typeface="Arial" pitchFamily="34" charset="0"/>
            </a:endParaRPr>
          </a:p>
          <a:p>
            <a:pPr algn="just">
              <a:spcAft>
                <a:spcPts val="500"/>
              </a:spcAft>
              <a:buFont typeface="Wingdings" pitchFamily="2" charset="2"/>
              <a:buChar char="Ø"/>
            </a:pPr>
            <a:r>
              <a:rPr lang="hu-HU" sz="1800" dirty="0" smtClean="0">
                <a:latin typeface="Arial" pitchFamily="34" charset="0"/>
                <a:cs typeface="Arial" pitchFamily="34" charset="0"/>
              </a:rPr>
              <a:t>Mindösszesen: 					102 800 fő</a:t>
            </a:r>
            <a:endParaRPr lang="hu-HU" sz="18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§"/>
            </a:pPr>
            <a:endParaRPr lang="hu-HU" sz="1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§"/>
            </a:pPr>
            <a:endParaRPr lang="hu-HU" sz="18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§"/>
            </a:pPr>
            <a:endParaRPr lang="hu-HU" sz="1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8633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1124744"/>
            <a:ext cx="8229600" cy="1152128"/>
          </a:xfrm>
        </p:spPr>
        <p:txBody>
          <a:bodyPr/>
          <a:lstStyle/>
          <a:p>
            <a:r>
              <a:rPr lang="hu-HU" sz="2800" b="1" dirty="0">
                <a:solidFill>
                  <a:srgbClr val="A29061"/>
                </a:solidFill>
                <a:latin typeface="Arial" pitchFamily="34" charset="0"/>
                <a:cs typeface="Arial" pitchFamily="34" charset="0"/>
              </a:rPr>
              <a:t>Téli átmeneti közfoglalkoztatás főbb tevékenységei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777283"/>
          </a:xfrm>
        </p:spPr>
        <p:txBody>
          <a:bodyPr/>
          <a:lstStyle/>
          <a:p>
            <a:pPr lvl="0" algn="just">
              <a:spcAft>
                <a:spcPts val="0"/>
              </a:spcAft>
            </a:pPr>
            <a:r>
              <a:rPr lang="hu-HU" sz="1800" dirty="0" smtClean="0">
                <a:latin typeface="Arial" pitchFamily="34" charset="0"/>
                <a:cs typeface="Arial" pitchFamily="34" charset="0"/>
              </a:rPr>
              <a:t>mezőgazdasági </a:t>
            </a:r>
            <a:r>
              <a:rPr lang="hu-HU" sz="1800" dirty="0">
                <a:latin typeface="Arial" pitchFamily="34" charset="0"/>
                <a:cs typeface="Arial" pitchFamily="34" charset="0"/>
              </a:rPr>
              <a:t>termékek környezetbarát termelése, feldolgozása, értékesítése;</a:t>
            </a:r>
          </a:p>
          <a:p>
            <a:pPr lvl="0" algn="just">
              <a:spcAft>
                <a:spcPts val="0"/>
              </a:spcAft>
            </a:pPr>
            <a:r>
              <a:rPr lang="hu-HU" sz="1800" dirty="0">
                <a:latin typeface="Arial" pitchFamily="34" charset="0"/>
                <a:cs typeface="Arial" pitchFamily="34" charset="0"/>
              </a:rPr>
              <a:t>ipari munkálatok költségtakarékos elvégzése (amennyiben a tevékenység az önkormányzathoz vagy intézményeihez közvetlenül kapcsolódik);</a:t>
            </a:r>
          </a:p>
          <a:p>
            <a:pPr lvl="0" algn="just">
              <a:spcAft>
                <a:spcPts val="0"/>
              </a:spcAft>
            </a:pPr>
            <a:r>
              <a:rPr lang="hu-HU" sz="1800" dirty="0">
                <a:latin typeface="Arial" pitchFamily="34" charset="0"/>
                <a:cs typeface="Arial" pitchFamily="34" charset="0"/>
              </a:rPr>
              <a:t>a természeti és a lakókörnyezet védelme, tisztán tartása, turisztikai látványosságok felújítása, karbantartása;</a:t>
            </a:r>
          </a:p>
          <a:p>
            <a:pPr lvl="0" algn="just">
              <a:spcAft>
                <a:spcPts val="0"/>
              </a:spcAft>
            </a:pPr>
            <a:r>
              <a:rPr lang="hu-HU" sz="1800" dirty="0">
                <a:latin typeface="Arial" pitchFamily="34" charset="0"/>
                <a:cs typeface="Arial" pitchFamily="34" charset="0"/>
              </a:rPr>
              <a:t>oktatáshoz, sporthoz, kulturális, szabadidős programokhoz kapcsolódó tevékenységek;</a:t>
            </a:r>
          </a:p>
          <a:p>
            <a:pPr lvl="0" algn="just">
              <a:spcAft>
                <a:spcPts val="0"/>
              </a:spcAft>
            </a:pPr>
            <a:r>
              <a:rPr lang="hu-HU" sz="1800" dirty="0">
                <a:latin typeface="Arial" pitchFamily="34" charset="0"/>
                <a:cs typeface="Arial" pitchFamily="34" charset="0"/>
              </a:rPr>
              <a:t>egészségügyi, szociális és lakossági szolgáltatások nyújtása és</a:t>
            </a:r>
          </a:p>
          <a:p>
            <a:pPr lvl="0" algn="just">
              <a:spcAft>
                <a:spcPts val="0"/>
              </a:spcAft>
            </a:pPr>
            <a:r>
              <a:rPr lang="hu-HU" sz="1800" dirty="0">
                <a:latin typeface="Arial" pitchFamily="34" charset="0"/>
                <a:cs typeface="Arial" pitchFamily="34" charset="0"/>
              </a:rPr>
              <a:t>a téli közlekedést elősegítő </a:t>
            </a:r>
            <a:r>
              <a:rPr lang="hu-HU" sz="1800" dirty="0" err="1" smtClean="0">
                <a:latin typeface="Arial" pitchFamily="34" charset="0"/>
                <a:cs typeface="Arial" pitchFamily="34" charset="0"/>
              </a:rPr>
              <a:t>hóeltakarítási</a:t>
            </a:r>
            <a:r>
              <a:rPr lang="hu-HU" sz="1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hu-HU" sz="1800" dirty="0">
                <a:latin typeface="Arial" pitchFamily="34" charset="0"/>
                <a:cs typeface="Arial" pitchFamily="34" charset="0"/>
              </a:rPr>
              <a:t>valamint síkosság-mentesítési munkálatok. 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024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eloldala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Beloldala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Beloldala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Beloldala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6592</TotalTime>
  <Words>913</Words>
  <Application>Microsoft Office PowerPoint</Application>
  <PresentationFormat>Diavetítés a képernyőre (4:3 oldalarány)</PresentationFormat>
  <Paragraphs>189</Paragraphs>
  <Slides>14</Slides>
  <Notes>4</Notes>
  <HiddenSlides>0</HiddenSlides>
  <MMClips>0</MMClips>
  <ScaleCrop>false</ScaleCrop>
  <HeadingPairs>
    <vt:vector size="4" baseType="variant">
      <vt:variant>
        <vt:lpstr>Téma</vt:lpstr>
      </vt:variant>
      <vt:variant>
        <vt:i4>5</vt:i4>
      </vt:variant>
      <vt:variant>
        <vt:lpstr>Diacímek</vt:lpstr>
      </vt:variant>
      <vt:variant>
        <vt:i4>14</vt:i4>
      </vt:variant>
    </vt:vector>
  </HeadingPairs>
  <TitlesOfParts>
    <vt:vector size="19" baseType="lpstr">
      <vt:lpstr>Office Theme</vt:lpstr>
      <vt:lpstr>Beloldalak</vt:lpstr>
      <vt:lpstr>1_Beloldalak</vt:lpstr>
      <vt:lpstr>2_Beloldalak</vt:lpstr>
      <vt:lpstr>3_Beloldalak</vt:lpstr>
      <vt:lpstr>A közfoglalkoztatás legújabb kérdései-  Téli átmeneti közfoglalkoztatás  2013-2014. év XXI. Országos Jegyző- Közigazgatási Konferencia</vt:lpstr>
      <vt:lpstr> </vt:lpstr>
      <vt:lpstr>Mit jelent a közfoglalkoztatás?</vt:lpstr>
      <vt:lpstr>A közfoglalkoztatási rendszer pénzügyi keretei</vt:lpstr>
      <vt:lpstr>PowerPoint bemutató</vt:lpstr>
      <vt:lpstr>A 2013. évi közfoglalkoztatás kiemelt céljai</vt:lpstr>
      <vt:lpstr>A 2013. évi téli átmeneti közfoglalkoztatás, a 19,2 Mrd Ft felhasználásának tervezése</vt:lpstr>
      <vt:lpstr>  A közfoglalkoztatási képzések típusai  a téli átmeneti közfoglalkoztatás idején  </vt:lpstr>
      <vt:lpstr>Téli átmeneti közfoglalkoztatás főbb tevékenységei</vt:lpstr>
      <vt:lpstr>A közfoglalkoztatás eredményei II.</vt:lpstr>
      <vt:lpstr>A közfoglalkoztatás eredményei II.</vt:lpstr>
      <vt:lpstr>A közfoglalkoztatás eredményei III.</vt:lpstr>
      <vt:lpstr>Jogszabályi környezet változása</vt:lpstr>
      <vt:lpstr>  KÖSZÖNÖM MEGTISZTELŐ FIGYELMÜKET!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Kori</dc:creator>
  <cp:lastModifiedBy>Galazek Zsuzsanna</cp:lastModifiedBy>
  <cp:revision>482</cp:revision>
  <cp:lastPrinted>2013-09-09T11:09:48Z</cp:lastPrinted>
  <dcterms:created xsi:type="dcterms:W3CDTF">2010-06-15T13:49:13Z</dcterms:created>
  <dcterms:modified xsi:type="dcterms:W3CDTF">2013-09-19T08:36:03Z</dcterms:modified>
</cp:coreProperties>
</file>