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67" r:id="rId6"/>
    <p:sldId id="262" r:id="rId7"/>
    <p:sldId id="272" r:id="rId8"/>
    <p:sldId id="273" r:id="rId9"/>
    <p:sldId id="274" r:id="rId10"/>
    <p:sldId id="264" r:id="rId11"/>
    <p:sldId id="269" r:id="rId12"/>
    <p:sldId id="275" r:id="rId13"/>
    <p:sldId id="261" r:id="rId1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51" d="100"/>
          <a:sy n="51" d="100"/>
        </p:scale>
        <p:origin x="-49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hu-H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0750A0-3FF5-4052-9A84-28EED084E390}" type="datetimeFigureOut">
              <a:rPr lang="en-US"/>
              <a:pPr>
                <a:defRPr/>
              </a:pPr>
              <a:t>9/19/2013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4CD260-DB35-4DA5-B7E2-1A8CEC7F5F8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84C961C-4E01-4C13-B7F8-691376653E11}" type="datetimeFigureOut">
              <a:rPr lang="en-US"/>
              <a:pPr>
                <a:defRPr/>
              </a:pPr>
              <a:t>9/19/2013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7E8749-29C7-4D11-B022-32C52B5851C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hu-H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3ACE348-60E2-4D48-998D-A36AEF74BB9A}" type="datetimeFigureOut">
              <a:rPr lang="en-US"/>
              <a:pPr>
                <a:defRPr/>
              </a:pPr>
              <a:t>9/19/2013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5BFD3A5-38FF-4360-A922-EE5E2C1C78C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Content Placeholder 2"/>
          <p:cNvSpPr>
            <a:spLocks noGrp="1"/>
          </p:cNvSpPr>
          <p:nvPr>
            <p:ph idx="1"/>
          </p:nvPr>
        </p:nvSpPr>
        <p:spPr/>
        <p:txBody>
          <a:body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7D8201-D5ED-41CE-9AB0-BA81FE9BB377}" type="datetimeFigureOut">
              <a:rPr lang="en-US"/>
              <a:pPr>
                <a:defRPr/>
              </a:pPr>
              <a:t>9/19/2013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3462D99-A036-4331-BB94-0A97D07CD66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hu-H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A1EE304-C2DC-4EAC-A3D6-B65DBE84CB17}" type="datetimeFigureOut">
              <a:rPr lang="en-US"/>
              <a:pPr>
                <a:defRPr/>
              </a:pPr>
              <a:t>9/19/2013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60134A-CEEA-49B7-B801-3D4D952DB7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26FFBF9-54DF-4D33-B180-CF97B24F4E23}" type="datetimeFigureOut">
              <a:rPr lang="en-US"/>
              <a:pPr>
                <a:defRPr/>
              </a:pPr>
              <a:t>9/19/2013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185B76-8D21-4386-93A6-0B59D3E499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A823CC1-9DB1-4D2D-AFAD-D51121F17B51}" type="datetimeFigureOut">
              <a:rPr lang="en-US"/>
              <a:pPr>
                <a:defRPr/>
              </a:pPr>
              <a:t>9/19/2013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C6128D-458F-4751-B646-DF8D18477CC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E2EDE33-FAB2-4894-B11B-AAACBAFE4C3E}" type="datetimeFigureOut">
              <a:rPr lang="en-US"/>
              <a:pPr>
                <a:defRPr/>
              </a:pPr>
              <a:t>9/19/2013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F7ECDDC-FF4A-4413-B965-5993EC525DE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E6328E-EFA2-4DF4-BD57-996E9808CBE3}" type="datetimeFigureOut">
              <a:rPr lang="en-US"/>
              <a:pPr>
                <a:defRPr/>
              </a:pPr>
              <a:t>9/19/2013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A418255-4FB3-4B39-AAC6-9304FC06468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hu-H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6E91A2-E23D-47E4-8C60-CCA0720FB195}" type="datetimeFigureOut">
              <a:rPr lang="en-US"/>
              <a:pPr>
                <a:defRPr/>
              </a:pPr>
              <a:t>9/19/2013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6408AC-7764-4559-B5FF-9BD33015D37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hu-H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062B471-DF4E-4EDE-A604-9D615FAA76AB}" type="datetimeFigureOut">
              <a:rPr lang="en-US"/>
              <a:pPr>
                <a:defRPr/>
              </a:pPr>
              <a:t>9/19/2013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47186BF-602E-4BFC-A649-AB7E2B758D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987B5BBB-E561-4C8A-85BD-1BD76F7B25D1}" type="datetimeFigureOut">
              <a:rPr lang="en-US"/>
              <a:pPr>
                <a:defRPr/>
              </a:pPr>
              <a:t>9/19/2013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C25C91F-A929-4262-A9BA-04A1E9A7B2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4"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13314" name="TextBox 5"/>
          <p:cNvSpPr txBox="1">
            <a:spLocks noChangeArrowheads="1"/>
          </p:cNvSpPr>
          <p:nvPr/>
        </p:nvSpPr>
        <p:spPr bwMode="auto">
          <a:xfrm>
            <a:off x="611188" y="1600200"/>
            <a:ext cx="6121400" cy="1138238"/>
          </a:xfrm>
          <a:prstGeom prst="rect">
            <a:avLst/>
          </a:prstGeom>
          <a:noFill/>
          <a:ln w="9525">
            <a:noFill/>
            <a:miter lim="800000"/>
            <a:headEnd/>
            <a:tailEnd/>
          </a:ln>
        </p:spPr>
        <p:txBody>
          <a:bodyPr>
            <a:spAutoFit/>
          </a:bodyPr>
          <a:lstStyle/>
          <a:p>
            <a:r>
              <a:rPr lang="hu-HU" sz="3800" b="1">
                <a:solidFill>
                  <a:schemeClr val="accent1"/>
                </a:solidFill>
                <a:latin typeface="Times New Roman" pitchFamily="18" charset="0"/>
                <a:cs typeface="Times New Roman" pitchFamily="18" charset="0"/>
              </a:rPr>
              <a:t>Kartellgyanús közbeszerzés?</a:t>
            </a:r>
            <a:endParaRPr lang="en-US" sz="3800" b="1">
              <a:solidFill>
                <a:schemeClr val="accent1"/>
              </a:solidFill>
              <a:latin typeface="Times New Roman" pitchFamily="18" charset="0"/>
              <a:cs typeface="Times New Roman" pitchFamily="18" charset="0"/>
            </a:endParaRPr>
          </a:p>
          <a:p>
            <a:endParaRPr lang="en-US" sz="3000" b="1">
              <a:solidFill>
                <a:schemeClr val="accent1"/>
              </a:solidFill>
              <a:latin typeface="Times New Roman" pitchFamily="18" charset="0"/>
              <a:cs typeface="Times New Roman" pitchFamily="18" charset="0"/>
            </a:endParaRPr>
          </a:p>
        </p:txBody>
      </p:sp>
      <p:sp>
        <p:nvSpPr>
          <p:cNvPr id="13315" name="TextBox 6"/>
          <p:cNvSpPr txBox="1">
            <a:spLocks noChangeArrowheads="1"/>
          </p:cNvSpPr>
          <p:nvPr/>
        </p:nvSpPr>
        <p:spPr bwMode="auto">
          <a:xfrm>
            <a:off x="755650" y="4648200"/>
            <a:ext cx="4343400" cy="1323975"/>
          </a:xfrm>
          <a:prstGeom prst="rect">
            <a:avLst/>
          </a:prstGeom>
          <a:noFill/>
          <a:ln w="9525">
            <a:noFill/>
            <a:miter lim="800000"/>
            <a:headEnd/>
            <a:tailEnd/>
          </a:ln>
        </p:spPr>
        <p:txBody>
          <a:bodyPr>
            <a:spAutoFit/>
          </a:bodyPr>
          <a:lstStyle/>
          <a:p>
            <a:r>
              <a:rPr lang="hu-HU" sz="2000">
                <a:latin typeface="Times New Roman" pitchFamily="18" charset="0"/>
                <a:cs typeface="Times New Roman" pitchFamily="18" charset="0"/>
              </a:rPr>
              <a:t>Füzesi Géza</a:t>
            </a:r>
          </a:p>
          <a:p>
            <a:r>
              <a:rPr lang="hu-HU" sz="2000">
                <a:latin typeface="Times New Roman" pitchFamily="18" charset="0"/>
                <a:cs typeface="Times New Roman" pitchFamily="18" charset="0"/>
              </a:rPr>
              <a:t>irodavezető-helyettes</a:t>
            </a:r>
          </a:p>
          <a:p>
            <a:endParaRPr lang="hu-HU" sz="2000">
              <a:latin typeface="Times New Roman" pitchFamily="18" charset="0"/>
              <a:cs typeface="Times New Roman" pitchFamily="18" charset="0"/>
            </a:endParaRPr>
          </a:p>
          <a:p>
            <a:r>
              <a:rPr lang="hu-HU" sz="2000">
                <a:latin typeface="Times New Roman" pitchFamily="18" charset="0"/>
                <a:cs typeface="Times New Roman" pitchFamily="18" charset="0"/>
              </a:rPr>
              <a:t>GVH – Felderítő Iroda</a:t>
            </a:r>
            <a:endParaRPr lang="en-US" sz="2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692150"/>
            <a:ext cx="8064500" cy="1200150"/>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A kartellek kockázatának csökkentése </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949325" y="2420938"/>
            <a:ext cx="7485063" cy="2800350"/>
          </a:xfrm>
          <a:prstGeom prst="rect">
            <a:avLst/>
          </a:prstGeom>
        </p:spPr>
        <p:txBody>
          <a:bodyPr>
            <a:spAutoFit/>
          </a:bodyPr>
          <a:lstStyle/>
          <a:p>
            <a:pPr marL="342900" indent="-342900" algn="just" defTabSz="914400">
              <a:spcBef>
                <a:spcPct val="20000"/>
              </a:spcBef>
              <a:buClr>
                <a:srgbClr val="FFC000"/>
              </a:buClr>
              <a:buFont typeface="Arial" pitchFamily="34" charset="0"/>
              <a:buChar char="•"/>
              <a:defRPr/>
            </a:pPr>
            <a:r>
              <a:rPr lang="hu-HU" sz="2000" dirty="0">
                <a:latin typeface="Times"/>
                <a:cs typeface="Times"/>
              </a:rPr>
              <a:t>Tájékozódjon alaposan a beszerzési eljárás tervezését megelőzően</a:t>
            </a:r>
          </a:p>
          <a:p>
            <a:pPr algn="just" defTabSz="914400">
              <a:spcBef>
                <a:spcPct val="20000"/>
              </a:spcBef>
              <a:buClr>
                <a:srgbClr val="FFC000"/>
              </a:buClr>
              <a:defRPr/>
            </a:pPr>
            <a:endParaRPr lang="hu-HU" sz="2000" dirty="0">
              <a:latin typeface="Times"/>
              <a:cs typeface="Times"/>
            </a:endParaRPr>
          </a:p>
          <a:p>
            <a:pPr marL="342900" indent="-342900" algn="just" defTabSz="914400">
              <a:spcBef>
                <a:spcPct val="20000"/>
              </a:spcBef>
              <a:buClr>
                <a:srgbClr val="FFC000"/>
              </a:buClr>
              <a:buFont typeface="Arial" pitchFamily="34" charset="0"/>
              <a:buChar char="•"/>
              <a:defRPr/>
            </a:pPr>
            <a:r>
              <a:rPr lang="hu-HU" sz="2000" dirty="0">
                <a:latin typeface="Times"/>
                <a:cs typeface="Times"/>
              </a:rPr>
              <a:t>Alakítsa úgy a beszerzési eljárást, hogy az mindinkább ösztönözze az érdemben versenyző ajánlattetők részvételét</a:t>
            </a:r>
          </a:p>
          <a:p>
            <a:pPr algn="just" defTabSz="914400">
              <a:spcBef>
                <a:spcPct val="20000"/>
              </a:spcBef>
              <a:buClr>
                <a:srgbClr val="FFC000"/>
              </a:buClr>
              <a:defRPr/>
            </a:pPr>
            <a:endParaRPr lang="hu-HU" sz="2000" dirty="0">
              <a:latin typeface="Times"/>
              <a:cs typeface="Times"/>
            </a:endParaRPr>
          </a:p>
          <a:p>
            <a:pPr marL="342900" indent="-342900" algn="just" defTabSz="914400">
              <a:spcBef>
                <a:spcPct val="20000"/>
              </a:spcBef>
              <a:buClr>
                <a:srgbClr val="FFC000"/>
              </a:buClr>
              <a:buFont typeface="Arial" pitchFamily="34" charset="0"/>
              <a:buChar char="•"/>
              <a:defRPr/>
            </a:pPr>
            <a:r>
              <a:rPr lang="hu-HU" sz="2000" dirty="0">
                <a:latin typeface="Times"/>
                <a:cs typeface="Times"/>
              </a:rPr>
              <a:t>Növelje munkatársainak tudatosságát a beszerzésekkel kapcsolatos kartell-kockázatokat illetően</a:t>
            </a:r>
            <a:endParaRPr lang="hu-HU" sz="2000" dirty="0">
              <a:latin typeface="Times"/>
              <a:cs typeface="Times"/>
            </a:endParaRPr>
          </a:p>
          <a:p>
            <a:pPr marL="342900" indent="-342900" fontAlgn="auto">
              <a:spcBef>
                <a:spcPts val="0"/>
              </a:spcBef>
              <a:spcAft>
                <a:spcPts val="0"/>
              </a:spcAft>
              <a:buClr>
                <a:srgbClr val="F8993F"/>
              </a:buClr>
              <a:buSzPct val="100000"/>
              <a:buFont typeface="Arial" pitchFamily="34" charset="0"/>
              <a:buChar char="•"/>
              <a:defRPr/>
            </a:pPr>
            <a:endParaRPr lang="hu-HU" sz="2000" b="1" dirty="0">
              <a:solidFill>
                <a:srgbClr val="FDCDA2">
                  <a:lumMod val="50000"/>
                </a:srgbClr>
              </a:solidFill>
              <a:latin typeface="Times"/>
              <a:cs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765175"/>
            <a:ext cx="8064500"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Kartellgyanús Közbeszerzés</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554038" y="2551113"/>
            <a:ext cx="4537075" cy="3060700"/>
          </a:xfrm>
          <a:prstGeom prst="rect">
            <a:avLst/>
          </a:prstGeom>
        </p:spPr>
        <p:txBody>
          <a:bodyPr>
            <a:spAutoFit/>
          </a:bodyPr>
          <a:lstStyle/>
          <a:p>
            <a:pPr marL="342900" indent="-342900" algn="just" defTabSz="914400">
              <a:spcBef>
                <a:spcPct val="20000"/>
              </a:spcBef>
              <a:defRPr/>
            </a:pPr>
            <a:endParaRPr lang="hu-HU" sz="2800" i="1" kern="0" dirty="0">
              <a:latin typeface="Times New Roman"/>
            </a:endParaRPr>
          </a:p>
          <a:p>
            <a:pPr marL="87313" indent="-3175" algn="just" defTabSz="914400">
              <a:spcBef>
                <a:spcPct val="20000"/>
              </a:spcBef>
              <a:defRPr/>
            </a:pPr>
            <a:r>
              <a:rPr lang="hu-HU" sz="2000" dirty="0">
                <a:latin typeface="Times"/>
                <a:cs typeface="Times"/>
              </a:rPr>
              <a:t>A Gazdasági Versenyhivatal kiadványa amelyben ajánlásokat fogalmazunk meg  a közbeszerzési eljárásokban előforduló kartellek kiszűrésére és megelőzésére.</a:t>
            </a:r>
          </a:p>
          <a:p>
            <a:pPr marL="342900" indent="-342900" algn="just" defTabSz="914400">
              <a:spcBef>
                <a:spcPct val="20000"/>
              </a:spcBef>
              <a:defRPr/>
            </a:pPr>
            <a:endParaRPr lang="hu-HU" sz="1600" i="1" kern="0" dirty="0">
              <a:solidFill>
                <a:srgbClr val="3333CC"/>
              </a:solidFill>
              <a:latin typeface="Times New Roman"/>
            </a:endParaRPr>
          </a:p>
          <a:p>
            <a:pPr marL="342900" indent="-342900" algn="just" defTabSz="914400">
              <a:spcBef>
                <a:spcPct val="20000"/>
              </a:spcBef>
              <a:defRPr/>
            </a:pPr>
            <a:endParaRPr lang="hu-HU" kern="0" dirty="0">
              <a:solidFill>
                <a:srgbClr val="3333CC"/>
              </a:solidFill>
              <a:latin typeface="Times New Roman"/>
            </a:endParaRPr>
          </a:p>
          <a:p>
            <a:pPr marL="342900" indent="-342900" fontAlgn="auto">
              <a:spcBef>
                <a:spcPts val="0"/>
              </a:spcBef>
              <a:spcAft>
                <a:spcPts val="0"/>
              </a:spcAft>
              <a:buClr>
                <a:srgbClr val="F8993F"/>
              </a:buClr>
              <a:buSzPct val="100000"/>
              <a:buFont typeface="Arial" pitchFamily="34" charset="0"/>
              <a:buChar char="•"/>
              <a:defRPr/>
            </a:pPr>
            <a:endParaRPr lang="hu-HU" sz="2000" b="1" dirty="0">
              <a:solidFill>
                <a:srgbClr val="FDCDA2">
                  <a:lumMod val="50000"/>
                </a:srgbClr>
              </a:solidFill>
              <a:latin typeface="Times"/>
              <a:cs typeface="Times"/>
            </a:endParaRPr>
          </a:p>
          <a:p>
            <a:pPr fontAlgn="auto">
              <a:spcBef>
                <a:spcPts val="0"/>
              </a:spcBef>
              <a:spcAft>
                <a:spcPts val="0"/>
              </a:spcAft>
              <a:buClr>
                <a:srgbClr val="F8993F"/>
              </a:buClr>
              <a:buSzPct val="100000"/>
              <a:defRPr/>
            </a:pPr>
            <a:endParaRPr lang="hu-HU" sz="2000" b="1" dirty="0">
              <a:solidFill>
                <a:schemeClr val="tx1">
                  <a:lumMod val="95000"/>
                  <a:lumOff val="5000"/>
                </a:schemeClr>
              </a:solidFill>
              <a:latin typeface="Times"/>
              <a:cs typeface="Times"/>
            </a:endParaRPr>
          </a:p>
        </p:txBody>
      </p:sp>
      <p:pic>
        <p:nvPicPr>
          <p:cNvPr id="1026" name="Picture 2"/>
          <p:cNvPicPr>
            <a:picLocks noChangeAspect="1" noChangeArrowheads="1"/>
          </p:cNvPicPr>
          <p:nvPr/>
        </p:nvPicPr>
        <p:blipFill>
          <a:blip r:embed="rId3"/>
          <a:srcRect/>
          <a:stretch>
            <a:fillRect/>
          </a:stretch>
        </p:blipFill>
        <p:spPr bwMode="auto">
          <a:xfrm>
            <a:off x="5795963" y="2349500"/>
            <a:ext cx="2305050" cy="38877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000"/>
                                        <p:tgtEl>
                                          <p:spTgt spid="1026"/>
                                        </p:tgtEl>
                                      </p:cBhvr>
                                    </p:animEffect>
                                    <p:anim calcmode="lin" valueType="num">
                                      <p:cBhvr>
                                        <p:cTn id="8" dur="2000" fill="hold"/>
                                        <p:tgtEl>
                                          <p:spTgt spid="1026"/>
                                        </p:tgtEl>
                                        <p:attrNameLst>
                                          <p:attrName>ppt_w</p:attrName>
                                        </p:attrNameLst>
                                      </p:cBhvr>
                                      <p:tavLst>
                                        <p:tav tm="0" fmla="#ppt_w*sin(2.5*pi*$)">
                                          <p:val>
                                            <p:fltVal val="0"/>
                                          </p:val>
                                        </p:tav>
                                        <p:tav tm="100000">
                                          <p:val>
                                            <p:fltVal val="1"/>
                                          </p:val>
                                        </p:tav>
                                      </p:tavLst>
                                    </p:anim>
                                    <p:anim calcmode="lin" valueType="num">
                                      <p:cBhvr>
                                        <p:cTn id="9"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8163" y="661988"/>
            <a:ext cx="8064500" cy="646112"/>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Keressen</a:t>
            </a:r>
            <a:r>
              <a:rPr lang="hu-HU" sz="3600" kern="0" dirty="0">
                <a:solidFill>
                  <a:srgbClr val="CCCCFF"/>
                </a:solidFill>
                <a:effectLst>
                  <a:outerShdw blurRad="38100" dist="38100" dir="2700000" algn="tl">
                    <a:srgbClr val="000000"/>
                  </a:outerShdw>
                </a:effectLst>
                <a:latin typeface="Arial"/>
              </a:rPr>
              <a:t> </a:t>
            </a:r>
            <a:r>
              <a:rPr lang="hu-HU" sz="3600" b="1" kern="0" dirty="0">
                <a:solidFill>
                  <a:schemeClr val="bg1"/>
                </a:solidFill>
                <a:effectLst>
                  <a:outerShdw blurRad="38100" dist="38100" dir="2700000" algn="tl">
                    <a:srgbClr val="000000"/>
                  </a:outerShdw>
                </a:effectLst>
                <a:latin typeface="Arial"/>
                <a:ea typeface="+mj-ea"/>
                <a:cs typeface="+mj-cs"/>
              </a:rPr>
              <a:t>minket</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611188" y="2420938"/>
            <a:ext cx="7486650" cy="3478212"/>
          </a:xfrm>
          <a:prstGeom prst="rect">
            <a:avLst/>
          </a:prstGeom>
        </p:spPr>
        <p:txBody>
          <a:bodyPr>
            <a:spAutoFit/>
          </a:bodyPr>
          <a:lstStyle/>
          <a:p>
            <a:pPr algn="just" fontAlgn="auto">
              <a:spcBef>
                <a:spcPts val="0"/>
              </a:spcBef>
              <a:spcAft>
                <a:spcPts val="0"/>
              </a:spcAft>
              <a:defRPr/>
            </a:pPr>
            <a:r>
              <a:rPr lang="hu-HU" sz="2000" dirty="0">
                <a:latin typeface="Times New Roman" pitchFamily="18" charset="0"/>
                <a:cs typeface="Times New Roman" pitchFamily="18" charset="0"/>
              </a:rPr>
              <a:t>A döntés meghozatala előtt javasoljuk, hogy az ajánlatkérő konzultáljon a GVH-val, mert ha az érintett ajánlattevők értesülnek a gyanúról, az a bizonyítékok eltüntetésére ösztönözheti őket, meghiúsítva ezzel esetlegesen a GVH eljárásának sikerét.</a:t>
            </a:r>
          </a:p>
          <a:p>
            <a:pPr algn="just" fontAlgn="auto">
              <a:spcBef>
                <a:spcPts val="0"/>
              </a:spcBef>
              <a:spcAft>
                <a:spcPts val="0"/>
              </a:spcAft>
              <a:defRPr/>
            </a:pPr>
            <a:endParaRPr lang="hu-HU" sz="2000" dirty="0">
              <a:latin typeface="Times New Roman" pitchFamily="18" charset="0"/>
              <a:cs typeface="Times New Roman" pitchFamily="18" charset="0"/>
            </a:endParaRPr>
          </a:p>
          <a:p>
            <a:pPr algn="just" fontAlgn="auto">
              <a:spcBef>
                <a:spcPts val="0"/>
              </a:spcBef>
              <a:spcAft>
                <a:spcPts val="0"/>
              </a:spcAft>
              <a:defRPr/>
            </a:pPr>
            <a:endParaRPr lang="hu-HU" sz="2000" dirty="0">
              <a:latin typeface="Times New Roman" pitchFamily="18" charset="0"/>
              <a:cs typeface="Times New Roman" pitchFamily="18" charset="0"/>
            </a:endParaRPr>
          </a:p>
          <a:p>
            <a:pPr algn="just" fontAlgn="auto">
              <a:spcBef>
                <a:spcPts val="0"/>
              </a:spcBef>
              <a:spcAft>
                <a:spcPts val="0"/>
              </a:spcAft>
              <a:defRPr/>
            </a:pPr>
            <a:r>
              <a:rPr lang="hu-HU" sz="2000" dirty="0">
                <a:latin typeface="Times New Roman" pitchFamily="18" charset="0"/>
                <a:cs typeface="Times New Roman" pitchFamily="18" charset="0"/>
              </a:rPr>
              <a:t>Gazdasági Versenyhivatal</a:t>
            </a:r>
          </a:p>
          <a:p>
            <a:pPr algn="just" fontAlgn="auto">
              <a:spcBef>
                <a:spcPts val="0"/>
              </a:spcBef>
              <a:spcAft>
                <a:spcPts val="0"/>
              </a:spcAft>
              <a:defRPr/>
            </a:pPr>
            <a:r>
              <a:rPr lang="hu-HU" sz="2000" dirty="0">
                <a:latin typeface="Times New Roman" pitchFamily="18" charset="0"/>
                <a:cs typeface="Times New Roman" pitchFamily="18" charset="0"/>
              </a:rPr>
              <a:t>Felderítő Iroda</a:t>
            </a:r>
          </a:p>
          <a:p>
            <a:pPr algn="just" fontAlgn="auto">
              <a:spcBef>
                <a:spcPts val="0"/>
              </a:spcBef>
              <a:spcAft>
                <a:spcPts val="0"/>
              </a:spcAft>
              <a:defRPr/>
            </a:pPr>
            <a:r>
              <a:rPr lang="hu-HU" sz="2000" dirty="0">
                <a:latin typeface="Times New Roman" pitchFamily="18" charset="0"/>
                <a:cs typeface="Times New Roman" pitchFamily="18" charset="0"/>
              </a:rPr>
              <a:t>E-mail: kartell@</a:t>
            </a:r>
            <a:r>
              <a:rPr lang="hu-HU" sz="2000" dirty="0" err="1">
                <a:latin typeface="Times New Roman" pitchFamily="18" charset="0"/>
                <a:cs typeface="Times New Roman" pitchFamily="18" charset="0"/>
              </a:rPr>
              <a:t>gvh.hu</a:t>
            </a:r>
            <a:r>
              <a:rPr lang="hu-HU" sz="2000" dirty="0">
                <a:latin typeface="Times New Roman" pitchFamily="18" charset="0"/>
                <a:cs typeface="Times New Roman" pitchFamily="18" charset="0"/>
              </a:rPr>
              <a:t>, </a:t>
            </a:r>
            <a:r>
              <a:rPr lang="hu-HU" sz="2000" dirty="0" err="1">
                <a:latin typeface="Times New Roman" pitchFamily="18" charset="0"/>
                <a:cs typeface="Times New Roman" pitchFamily="18" charset="0"/>
              </a:rPr>
              <a:t>fuzesi.geza</a:t>
            </a:r>
            <a:r>
              <a:rPr lang="hu-HU" sz="2000" dirty="0">
                <a:latin typeface="Times New Roman" pitchFamily="18" charset="0"/>
                <a:cs typeface="Times New Roman" pitchFamily="18" charset="0"/>
              </a:rPr>
              <a:t>@</a:t>
            </a:r>
            <a:r>
              <a:rPr lang="hu-HU" sz="2000" dirty="0" err="1">
                <a:latin typeface="Times New Roman" pitchFamily="18" charset="0"/>
                <a:cs typeface="Times New Roman" pitchFamily="18" charset="0"/>
              </a:rPr>
              <a:t>gvh.hu</a:t>
            </a:r>
            <a:endParaRPr lang="hu-HU" sz="2000" dirty="0">
              <a:latin typeface="Times New Roman" pitchFamily="18" charset="0"/>
              <a:cs typeface="Times New Roman" pitchFamily="18" charset="0"/>
            </a:endParaRPr>
          </a:p>
          <a:p>
            <a:pPr algn="just" fontAlgn="auto">
              <a:spcBef>
                <a:spcPts val="0"/>
              </a:spcBef>
              <a:spcAft>
                <a:spcPts val="0"/>
              </a:spcAft>
              <a:defRPr/>
            </a:pPr>
            <a:r>
              <a:rPr lang="hu-HU" sz="2000" dirty="0">
                <a:latin typeface="Times New Roman" pitchFamily="18" charset="0"/>
                <a:cs typeface="Times New Roman" pitchFamily="18" charset="0"/>
              </a:rPr>
              <a:t>Telefon: (061) 472-8872, (061) 472-8876</a:t>
            </a:r>
          </a:p>
          <a:p>
            <a:pPr marL="342900" indent="-342900" fontAlgn="auto">
              <a:spcBef>
                <a:spcPts val="0"/>
              </a:spcBef>
              <a:spcAft>
                <a:spcPts val="0"/>
              </a:spcAft>
              <a:buClr>
                <a:srgbClr val="F8993F"/>
              </a:buClr>
              <a:buSzPct val="100000"/>
              <a:buFont typeface="Arial" pitchFamily="34" charset="0"/>
              <a:buChar char="•"/>
              <a:defRPr/>
            </a:pPr>
            <a:endParaRPr lang="hu-HU" sz="2000" b="1" dirty="0">
              <a:solidFill>
                <a:srgbClr val="FDCDA2">
                  <a:lumMod val="50000"/>
                </a:srgbClr>
              </a:solidFill>
              <a:latin typeface="Times"/>
              <a:cs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3" name="Téglalap 2"/>
          <p:cNvSpPr/>
          <p:nvPr/>
        </p:nvSpPr>
        <p:spPr>
          <a:xfrm>
            <a:off x="539750" y="2565400"/>
            <a:ext cx="8064500" cy="3416300"/>
          </a:xfrm>
          <a:prstGeom prst="rect">
            <a:avLst/>
          </a:prstGeom>
        </p:spPr>
        <p:txBody>
          <a:bodyPr>
            <a:spAutoFit/>
          </a:bodyPr>
          <a:lstStyle/>
          <a:p>
            <a:pPr algn="ctr" defTabSz="914400" fontAlgn="auto">
              <a:spcBef>
                <a:spcPts val="0"/>
              </a:spcBef>
              <a:spcAft>
                <a:spcPts val="0"/>
              </a:spcAft>
              <a:defRPr/>
            </a:pPr>
            <a:r>
              <a:rPr lang="hu-HU" sz="4400" kern="0" dirty="0">
                <a:solidFill>
                  <a:schemeClr val="tx1">
                    <a:lumMod val="95000"/>
                    <a:lumOff val="5000"/>
                  </a:schemeClr>
                </a:solidFill>
                <a:latin typeface="Times New Roman" pitchFamily="18" charset="0"/>
                <a:ea typeface="+mj-ea"/>
                <a:cs typeface="Times New Roman" pitchFamily="18" charset="0"/>
              </a:rPr>
              <a:t>Köszönöm a figyelmet!</a:t>
            </a:r>
          </a:p>
          <a:p>
            <a:pPr algn="ctr" defTabSz="914400" fontAlgn="auto">
              <a:spcBef>
                <a:spcPts val="0"/>
              </a:spcBef>
              <a:spcAft>
                <a:spcPts val="0"/>
              </a:spcAft>
              <a:defRPr/>
            </a:pPr>
            <a:endParaRPr lang="hu-HU" sz="4400" kern="0" dirty="0">
              <a:solidFill>
                <a:schemeClr val="tx1">
                  <a:lumMod val="95000"/>
                  <a:lumOff val="5000"/>
                </a:schemeClr>
              </a:solidFill>
              <a:latin typeface="Times New Roman" pitchFamily="18" charset="0"/>
              <a:ea typeface="+mj-ea"/>
              <a:cs typeface="Times New Roman" pitchFamily="18" charset="0"/>
            </a:endParaRPr>
          </a:p>
          <a:p>
            <a:pPr algn="ctr" defTabSz="914400" fontAlgn="auto">
              <a:spcBef>
                <a:spcPts val="0"/>
              </a:spcBef>
              <a:spcAft>
                <a:spcPts val="0"/>
              </a:spcAft>
              <a:defRPr/>
            </a:pPr>
            <a:endParaRPr lang="hu-HU" sz="4400" kern="0" dirty="0">
              <a:solidFill>
                <a:schemeClr val="tx1">
                  <a:lumMod val="95000"/>
                  <a:lumOff val="5000"/>
                </a:schemeClr>
              </a:solidFill>
              <a:latin typeface="Times New Roman" pitchFamily="18" charset="0"/>
              <a:ea typeface="+mj-ea"/>
              <a:cs typeface="Times New Roman" pitchFamily="18" charset="0"/>
            </a:endParaRPr>
          </a:p>
          <a:p>
            <a:pPr algn="ctr" defTabSz="914400" fontAlgn="auto">
              <a:spcBef>
                <a:spcPts val="0"/>
              </a:spcBef>
              <a:spcAft>
                <a:spcPts val="0"/>
              </a:spcAft>
              <a:defRPr/>
            </a:pPr>
            <a:endParaRPr lang="hu-HU" sz="4400" kern="0" dirty="0">
              <a:solidFill>
                <a:schemeClr val="tx1">
                  <a:lumMod val="95000"/>
                  <a:lumOff val="5000"/>
                </a:schemeClr>
              </a:solidFill>
              <a:latin typeface="Times New Roman" pitchFamily="18" charset="0"/>
              <a:ea typeface="+mj-ea"/>
              <a:cs typeface="Times New Roman" pitchFamily="18" charset="0"/>
            </a:endParaRPr>
          </a:p>
          <a:p>
            <a:pPr algn="ctr" defTabSz="914400" fontAlgn="auto">
              <a:spcBef>
                <a:spcPts val="0"/>
              </a:spcBef>
              <a:spcAft>
                <a:spcPts val="0"/>
              </a:spcAft>
              <a:defRPr/>
            </a:pPr>
            <a:r>
              <a:rPr lang="hu-HU" sz="2000" kern="0" dirty="0">
                <a:solidFill>
                  <a:schemeClr val="tx1">
                    <a:lumMod val="95000"/>
                    <a:lumOff val="5000"/>
                  </a:schemeClr>
                </a:solidFill>
                <a:latin typeface="Times New Roman" pitchFamily="18" charset="0"/>
                <a:ea typeface="+mj-ea"/>
                <a:cs typeface="Times New Roman" pitchFamily="18" charset="0"/>
              </a:rPr>
              <a:t>A témához kapcsolódóan további információk:</a:t>
            </a:r>
          </a:p>
          <a:p>
            <a:pPr algn="ctr" defTabSz="914400" fontAlgn="auto">
              <a:spcBef>
                <a:spcPts val="0"/>
              </a:spcBef>
              <a:spcAft>
                <a:spcPts val="0"/>
              </a:spcAft>
              <a:defRPr/>
            </a:pPr>
            <a:r>
              <a:rPr lang="hu-HU" sz="2000" kern="0" dirty="0" err="1">
                <a:solidFill>
                  <a:schemeClr val="tx1">
                    <a:lumMod val="95000"/>
                    <a:lumOff val="5000"/>
                  </a:schemeClr>
                </a:solidFill>
                <a:latin typeface="Times New Roman" pitchFamily="18" charset="0"/>
                <a:ea typeface="+mj-ea"/>
                <a:cs typeface="Times New Roman" pitchFamily="18" charset="0"/>
              </a:rPr>
              <a:t>www.gvh.hu</a:t>
            </a:r>
            <a:endParaRPr lang="hu-HU" sz="2000" kern="0" dirty="0">
              <a:solidFill>
                <a:schemeClr val="tx1">
                  <a:lumMod val="95000"/>
                  <a:lumOff val="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3" name="TextBox 2"/>
          <p:cNvSpPr txBox="1"/>
          <p:nvPr/>
        </p:nvSpPr>
        <p:spPr>
          <a:xfrm>
            <a:off x="539750" y="927100"/>
            <a:ext cx="8064500"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A „legfőbb gonosz”</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4" name="TextBox 3"/>
          <p:cNvSpPr txBox="1"/>
          <p:nvPr/>
        </p:nvSpPr>
        <p:spPr>
          <a:xfrm>
            <a:off x="539750" y="2276475"/>
            <a:ext cx="7993063" cy="3687763"/>
          </a:xfrm>
          <a:prstGeom prst="rect">
            <a:avLst/>
          </a:prstGeom>
          <a:noFill/>
        </p:spPr>
        <p:txBody>
          <a:bodyPr>
            <a:spAutoFit/>
          </a:bodyPr>
          <a:lstStyle/>
          <a:p>
            <a:pPr marL="342900" indent="15875" defTabSz="914400">
              <a:lnSpc>
                <a:spcPct val="90000"/>
              </a:lnSpc>
              <a:spcBef>
                <a:spcPct val="20000"/>
              </a:spcBef>
              <a:defRPr/>
            </a:pPr>
            <a:r>
              <a:rPr lang="hu-HU" sz="2000" kern="0" dirty="0">
                <a:solidFill>
                  <a:schemeClr val="tx1">
                    <a:lumMod val="95000"/>
                    <a:lumOff val="5000"/>
                  </a:schemeClr>
                </a:solidFill>
                <a:latin typeface="Times New Roman" pitchFamily="18" charset="0"/>
                <a:cs typeface="Times New Roman" pitchFamily="18" charset="0"/>
              </a:rPr>
              <a:t>A </a:t>
            </a:r>
            <a:r>
              <a:rPr lang="hu-HU" sz="2000" kern="0" dirty="0">
                <a:solidFill>
                  <a:schemeClr val="tx1">
                    <a:lumMod val="95000"/>
                    <a:lumOff val="5000"/>
                  </a:schemeClr>
                </a:solidFill>
                <a:latin typeface="Times New Roman" pitchFamily="18" charset="0"/>
                <a:cs typeface="Times New Roman" pitchFamily="18" charset="0"/>
              </a:rPr>
              <a:t>Tpvt. 11.§</a:t>
            </a:r>
            <a:r>
              <a:rPr lang="hu-HU" sz="2000" kern="0" dirty="0" err="1">
                <a:solidFill>
                  <a:schemeClr val="tx1">
                    <a:lumMod val="95000"/>
                    <a:lumOff val="5000"/>
                  </a:schemeClr>
                </a:solidFill>
                <a:latin typeface="Times New Roman" pitchFamily="18" charset="0"/>
                <a:cs typeface="Times New Roman" pitchFamily="18" charset="0"/>
              </a:rPr>
              <a:t>-a</a:t>
            </a:r>
            <a:r>
              <a:rPr lang="hu-HU" sz="2000" kern="0" dirty="0">
                <a:solidFill>
                  <a:schemeClr val="tx1">
                    <a:lumMod val="95000"/>
                    <a:lumOff val="5000"/>
                  </a:schemeClr>
                </a:solidFill>
                <a:latin typeface="Times New Roman" pitchFamily="18" charset="0"/>
                <a:cs typeface="Times New Roman" pitchFamily="18" charset="0"/>
              </a:rPr>
              <a:t> alá eső] </a:t>
            </a:r>
            <a:r>
              <a:rPr lang="hu-HU" sz="2000" kern="0" dirty="0">
                <a:solidFill>
                  <a:schemeClr val="tx1">
                    <a:lumMod val="95000"/>
                    <a:lumOff val="5000"/>
                  </a:schemeClr>
                </a:solidFill>
                <a:latin typeface="Times New Roman" pitchFamily="18" charset="0"/>
              </a:rPr>
              <a:t>„</a:t>
            </a:r>
            <a:r>
              <a:rPr lang="hu-HU" sz="2000" kern="0" dirty="0">
                <a:solidFill>
                  <a:schemeClr val="tx1">
                    <a:lumMod val="95000"/>
                    <a:lumOff val="5000"/>
                  </a:schemeClr>
                </a:solidFill>
                <a:latin typeface="Times New Roman" pitchFamily="18" charset="0"/>
                <a:cs typeface="Times New Roman" pitchFamily="18" charset="0"/>
              </a:rPr>
              <a:t>magatartás versenyjogi megítélésének kiinduló pontja azon követelmény, hogy a vállalkozások piaci döntéseiket önállóan hozzák meg, mellőzve a versenytársaikkal akarategységben tanúsított piaci magatartást, mivel a gazdasági szereplőknek a piacon önállóan kell kialakítaniuk az általuk alkalmazott politikát és követett magatartást. Ezen elvárás meggátol minden közvetlen vagy közvetett kapcsolatot az egymástól független piaci szereplők között, amelynek célja vagy hatása egy versenytárs, vagy potenciális versenytárs piaci magatartásának befolyásolása, avagy olyan versenykörülmények kialakulásához vezet, amelyek nem felelnek meg a hagyományos piaci feltételeknek. Kizárt a vállalkozás által követendő piaci magatartás versenytársak tudomására hozása is.</a:t>
            </a:r>
            <a:r>
              <a:rPr lang="hu-HU" sz="2000" kern="0" dirty="0">
                <a:solidFill>
                  <a:schemeClr val="tx1">
                    <a:lumMod val="95000"/>
                    <a:lumOff val="5000"/>
                  </a:schemeClr>
                </a:solidFill>
                <a:latin typeface="Times New Roman" pitchFamily="18" charset="0"/>
              </a:rPr>
              <a:t>”</a:t>
            </a:r>
          </a:p>
          <a:p>
            <a:pPr marL="342900" indent="-342900" algn="r" defTabSz="914400">
              <a:lnSpc>
                <a:spcPct val="90000"/>
              </a:lnSpc>
              <a:spcBef>
                <a:spcPct val="20000"/>
              </a:spcBef>
              <a:defRPr/>
            </a:pPr>
            <a:r>
              <a:rPr lang="hu-HU" sz="1600" kern="0" dirty="0">
                <a:solidFill>
                  <a:schemeClr val="tx1">
                    <a:lumMod val="95000"/>
                    <a:lumOff val="5000"/>
                  </a:schemeClr>
                </a:solidFill>
                <a:latin typeface="Times New Roman" pitchFamily="18" charset="0"/>
                <a:cs typeface="Times New Roman" pitchFamily="18" charset="0"/>
              </a:rPr>
              <a:t>(Főv. Ítélőtábla 2.Kf. 27.052/2007/22., </a:t>
            </a:r>
            <a:r>
              <a:rPr lang="hu-HU" sz="1600" kern="0" dirty="0">
                <a:solidFill>
                  <a:schemeClr val="tx1">
                    <a:lumMod val="95000"/>
                    <a:lumOff val="5000"/>
                  </a:schemeClr>
                </a:solidFill>
                <a:latin typeface="Times New Roman" pitchFamily="18" charset="0"/>
                <a:cs typeface="Times New Roman" pitchFamily="18" charset="0"/>
              </a:rPr>
              <a:t>Vj-138/2002.</a:t>
            </a:r>
            <a:r>
              <a:rPr lang="hu-HU" sz="1600" kern="0" dirty="0">
                <a:solidFill>
                  <a:schemeClr val="tx1">
                    <a:lumMod val="95000"/>
                    <a:lumOff val="5000"/>
                  </a:schemeClr>
                </a:solidFill>
                <a:latin typeface="Times New Roman" pitchFamily="18" charset="0"/>
              </a:rPr>
              <a:t>Bartók </a:t>
            </a:r>
            <a:r>
              <a:rPr lang="hu-HU" sz="1600" kern="0" dirty="0">
                <a:solidFill>
                  <a:schemeClr val="tx1">
                    <a:lumMod val="95000"/>
                    <a:lumOff val="5000"/>
                  </a:schemeClr>
                </a:solidFill>
                <a:latin typeface="Times New Roman" pitchFamily="18" charset="0"/>
              </a:rPr>
              <a:t>Béla út felújítása</a:t>
            </a:r>
            <a:r>
              <a:rPr lang="hu-HU" sz="1600" kern="0" dirty="0">
                <a:solidFill>
                  <a:srgbClr val="3333CC"/>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914400"/>
            <a:ext cx="8064500"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"kőkemény" (</a:t>
            </a:r>
            <a:r>
              <a:rPr lang="hu-HU" sz="3600" b="1" kern="0" dirty="0" err="1">
                <a:solidFill>
                  <a:schemeClr val="bg1"/>
                </a:solidFill>
                <a:effectLst>
                  <a:outerShdw blurRad="38100" dist="38100" dir="2700000" algn="tl">
                    <a:srgbClr val="000000"/>
                  </a:outerShdw>
                </a:effectLst>
                <a:latin typeface="Arial"/>
                <a:ea typeface="+mj-ea"/>
                <a:cs typeface="+mj-cs"/>
              </a:rPr>
              <a:t>hardcore</a:t>
            </a:r>
            <a:r>
              <a:rPr lang="hu-HU" sz="3600" b="1" kern="0" dirty="0">
                <a:solidFill>
                  <a:schemeClr val="bg1"/>
                </a:solidFill>
                <a:effectLst>
                  <a:outerShdw blurRad="38100" dist="38100" dir="2700000" algn="tl">
                    <a:srgbClr val="000000"/>
                  </a:outerShdw>
                </a:effectLst>
                <a:latin typeface="Arial"/>
                <a:ea typeface="+mj-ea"/>
                <a:cs typeface="+mj-cs"/>
              </a:rPr>
              <a:t>) kartell</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7" name="TextBox 6"/>
          <p:cNvSpPr txBox="1">
            <a:spLocks noChangeArrowheads="1"/>
          </p:cNvSpPr>
          <p:nvPr/>
        </p:nvSpPr>
        <p:spPr bwMode="auto">
          <a:xfrm>
            <a:off x="468313" y="2441575"/>
            <a:ext cx="8437562" cy="3816350"/>
          </a:xfrm>
          <a:prstGeom prst="rect">
            <a:avLst/>
          </a:prstGeom>
          <a:noFill/>
          <a:ln w="9525">
            <a:noFill/>
            <a:miter lim="800000"/>
            <a:headEnd/>
            <a:tailEnd/>
          </a:ln>
        </p:spPr>
        <p:txBody>
          <a:bodyPr>
            <a:spAutoFit/>
          </a:bodyPr>
          <a:lstStyle/>
          <a:p>
            <a:pPr marL="342900" indent="-163513">
              <a:spcAft>
                <a:spcPts val="1200"/>
              </a:spcAft>
              <a:buClr>
                <a:schemeClr val="accent1"/>
              </a:buClr>
              <a:buSzPct val="100000"/>
              <a:buFont typeface="Arial" charset="0"/>
              <a:buChar char="•"/>
            </a:pPr>
            <a:r>
              <a:rPr lang="hu-HU" sz="2000">
                <a:latin typeface="Times" pitchFamily="18" charset="0"/>
                <a:cs typeface="Times" pitchFamily="18" charset="0"/>
              </a:rPr>
              <a:t>Olyan, versenytársak közötti megállapodás, amely közvetlenül vagy közvetve a termék vagy szolgáltatás vételi vagy eladási árának rögzítésére irányul</a:t>
            </a:r>
          </a:p>
          <a:p>
            <a:pPr marL="342900" indent="-163513">
              <a:spcAft>
                <a:spcPts val="1200"/>
              </a:spcAft>
              <a:buClr>
                <a:schemeClr val="accent1"/>
              </a:buClr>
              <a:buSzPct val="100000"/>
              <a:buFont typeface="Arial" charset="0"/>
              <a:buChar char="•"/>
            </a:pPr>
            <a:r>
              <a:rPr lang="hu-HU" sz="2000">
                <a:latin typeface="Times" pitchFamily="18" charset="0"/>
                <a:cs typeface="Times" pitchFamily="18" charset="0"/>
              </a:rPr>
              <a:t>Olyan, versenytársak közti megállapodás, amely a piac felosztására irányul</a:t>
            </a:r>
          </a:p>
          <a:p>
            <a:pPr marL="342900" indent="-163513">
              <a:spcAft>
                <a:spcPts val="1200"/>
              </a:spcAft>
              <a:buClr>
                <a:schemeClr val="accent1"/>
              </a:buClr>
              <a:buSzPct val="100000"/>
              <a:buFont typeface="Arial" charset="0"/>
              <a:buChar char="•"/>
            </a:pPr>
            <a:r>
              <a:rPr lang="hu-HU" sz="2000">
                <a:latin typeface="Times" pitchFamily="18" charset="0"/>
                <a:cs typeface="Times" pitchFamily="18" charset="0"/>
              </a:rPr>
              <a:t>Olyan, versenytársak közti megállapodás, amely a termelési, eladási kvóták meghatározására irányul.</a:t>
            </a:r>
          </a:p>
          <a:p>
            <a:pPr marL="342900" indent="-163513">
              <a:spcAft>
                <a:spcPts val="1200"/>
              </a:spcAft>
              <a:buClr>
                <a:schemeClr val="accent1"/>
              </a:buClr>
              <a:buSzPct val="100000"/>
              <a:buFont typeface="Arial" charset="0"/>
              <a:buChar char="•"/>
            </a:pPr>
            <a:r>
              <a:rPr lang="hu-HU" sz="2400" b="1">
                <a:latin typeface="Times" pitchFamily="18" charset="0"/>
                <a:cs typeface="Times" pitchFamily="18" charset="0"/>
              </a:rPr>
              <a:t>A versenytársak versenytárgyaláson való összejátszása egymással.</a:t>
            </a:r>
          </a:p>
          <a:p>
            <a:pPr marL="342900" indent="-163513" algn="ctr">
              <a:spcAft>
                <a:spcPts val="1200"/>
              </a:spcAft>
              <a:buClr>
                <a:schemeClr val="accent1"/>
              </a:buClr>
              <a:buSzPct val="100000"/>
            </a:pPr>
            <a:r>
              <a:rPr lang="hu-HU" sz="2200">
                <a:latin typeface="Times" pitchFamily="18" charset="0"/>
                <a:cs typeface="Times" pitchFamily="18" charset="0"/>
              </a:rPr>
              <a:t>Nem „kőkemény”, de fontos</a:t>
            </a:r>
          </a:p>
          <a:p>
            <a:pPr marL="342900" indent="-163513">
              <a:spcAft>
                <a:spcPts val="1200"/>
              </a:spcAft>
              <a:buClr>
                <a:schemeClr val="accent1"/>
              </a:buClr>
              <a:buSzPct val="100000"/>
              <a:buFont typeface="Arial" charset="0"/>
              <a:buChar char="•"/>
            </a:pPr>
            <a:r>
              <a:rPr lang="hu-HU" sz="2000">
                <a:latin typeface="Times" pitchFamily="18" charset="0"/>
                <a:cs typeface="Times" pitchFamily="18" charset="0"/>
              </a:rPr>
              <a:t>Információs kartell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7">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descr="GVH_PREZ_alap.pdf"/>
          <p:cNvPicPr>
            <a:picLocks noChangeAspect="1"/>
          </p:cNvPicPr>
          <p:nvPr/>
        </p:nvPicPr>
        <p:blipFill>
          <a:blip r:embed="rId2"/>
          <a:srcRect/>
          <a:stretch>
            <a:fillRect/>
          </a:stretch>
        </p:blipFill>
        <p:spPr bwMode="auto">
          <a:xfrm>
            <a:off x="19050" y="0"/>
            <a:ext cx="9101138" cy="6858000"/>
          </a:xfrm>
          <a:prstGeom prst="rect">
            <a:avLst/>
          </a:prstGeom>
          <a:noFill/>
          <a:ln w="9525">
            <a:noFill/>
            <a:miter lim="800000"/>
            <a:headEnd/>
            <a:tailEnd/>
          </a:ln>
        </p:spPr>
      </p:pic>
      <p:sp>
        <p:nvSpPr>
          <p:cNvPr id="16386" name="TextBox 6"/>
          <p:cNvSpPr txBox="1">
            <a:spLocks noChangeArrowheads="1"/>
          </p:cNvSpPr>
          <p:nvPr/>
        </p:nvSpPr>
        <p:spPr bwMode="auto">
          <a:xfrm>
            <a:off x="604838" y="2441575"/>
            <a:ext cx="8439150" cy="2246313"/>
          </a:xfrm>
          <a:prstGeom prst="rect">
            <a:avLst/>
          </a:prstGeom>
          <a:noFill/>
          <a:ln w="9525">
            <a:noFill/>
            <a:miter lim="800000"/>
            <a:headEnd/>
            <a:tailEnd/>
          </a:ln>
        </p:spPr>
        <p:txBody>
          <a:bodyPr>
            <a:spAutoFit/>
          </a:bodyPr>
          <a:lstStyle/>
          <a:p>
            <a:pPr marL="342900" indent="-342900">
              <a:spcAft>
                <a:spcPts val="1200"/>
              </a:spcAft>
              <a:buClr>
                <a:schemeClr val="accent1"/>
              </a:buClr>
              <a:buSzPct val="100000"/>
              <a:buFont typeface="Arial" charset="0"/>
              <a:buChar char="•"/>
            </a:pPr>
            <a:r>
              <a:rPr lang="hu-HU" sz="2000">
                <a:latin typeface="Times" pitchFamily="18" charset="0"/>
                <a:cs typeface="Times" pitchFamily="18" charset="0"/>
              </a:rPr>
              <a:t>Adat-, információgyűjtés, piacelemzés,</a:t>
            </a:r>
          </a:p>
          <a:p>
            <a:pPr marL="342900" indent="-342900">
              <a:spcAft>
                <a:spcPts val="1200"/>
              </a:spcAft>
              <a:buClr>
                <a:schemeClr val="accent1"/>
              </a:buClr>
              <a:buSzPct val="100000"/>
              <a:buFont typeface="Arial" charset="0"/>
              <a:buChar char="•"/>
            </a:pPr>
            <a:r>
              <a:rPr lang="hu-HU" sz="2000">
                <a:latin typeface="Times" pitchFamily="18" charset="0"/>
                <a:cs typeface="Times" pitchFamily="18" charset="0"/>
              </a:rPr>
              <a:t>Önkéntesek,Panaszosok, Bejelentők</a:t>
            </a:r>
          </a:p>
          <a:p>
            <a:pPr marL="342900" indent="-342900">
              <a:spcAft>
                <a:spcPts val="1200"/>
              </a:spcAft>
              <a:buClr>
                <a:schemeClr val="accent1"/>
              </a:buClr>
              <a:buSzPct val="100000"/>
              <a:buFont typeface="Arial" charset="0"/>
              <a:buChar char="•"/>
            </a:pPr>
            <a:r>
              <a:rPr lang="hu-HU" sz="2000">
                <a:latin typeface="Times" pitchFamily="18" charset="0"/>
                <a:cs typeface="Times" pitchFamily="18" charset="0"/>
              </a:rPr>
              <a:t>Informátorok (informátori díj)</a:t>
            </a:r>
          </a:p>
          <a:p>
            <a:pPr marL="342900" indent="-342900">
              <a:spcAft>
                <a:spcPts val="1200"/>
              </a:spcAft>
              <a:buClr>
                <a:schemeClr val="accent1"/>
              </a:buClr>
              <a:buSzPct val="100000"/>
              <a:buFont typeface="Arial" charset="0"/>
              <a:buChar char="•"/>
            </a:pPr>
            <a:r>
              <a:rPr lang="hu-HU" sz="2000">
                <a:latin typeface="Times" pitchFamily="18" charset="0"/>
                <a:cs typeface="Times" pitchFamily="18" charset="0"/>
              </a:rPr>
              <a:t>Önfeljelentők (engedékenységi politika)</a:t>
            </a:r>
          </a:p>
          <a:p>
            <a:pPr marL="342900" indent="-342900">
              <a:spcAft>
                <a:spcPts val="1200"/>
              </a:spcAft>
              <a:buClr>
                <a:schemeClr val="accent1"/>
              </a:buClr>
              <a:buSzPct val="100000"/>
              <a:buFont typeface="Arial" charset="0"/>
              <a:buChar char="•"/>
            </a:pPr>
            <a:r>
              <a:rPr lang="hu-HU" sz="2000">
                <a:latin typeface="Times" pitchFamily="18" charset="0"/>
                <a:cs typeface="Times" pitchFamily="18" charset="0"/>
              </a:rPr>
              <a:t>Nemzetközi ügyek (EU hálózat)</a:t>
            </a:r>
          </a:p>
        </p:txBody>
      </p:sp>
      <p:sp>
        <p:nvSpPr>
          <p:cNvPr id="6" name="TextBox 4"/>
          <p:cNvSpPr txBox="1"/>
          <p:nvPr/>
        </p:nvSpPr>
        <p:spPr>
          <a:xfrm>
            <a:off x="539750" y="981075"/>
            <a:ext cx="8064500"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Előkészítés = üzleti hírszerzés</a:t>
            </a:r>
            <a:endParaRPr lang="en-US" sz="3600" b="1" kern="0" dirty="0">
              <a:solidFill>
                <a:schemeClr val="bg1"/>
              </a:solidFill>
              <a:effectLst>
                <a:outerShdw blurRad="38100" dist="38100" dir="2700000" algn="tl">
                  <a:srgbClr val="000000"/>
                </a:outerShdw>
              </a:effectLst>
              <a:latin typeface="Arial"/>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7" name="TextBox 6"/>
          <p:cNvSpPr txBox="1"/>
          <p:nvPr/>
        </p:nvSpPr>
        <p:spPr>
          <a:xfrm>
            <a:off x="468313" y="2441575"/>
            <a:ext cx="8064500" cy="3586163"/>
          </a:xfrm>
          <a:prstGeom prst="rect">
            <a:avLst/>
          </a:prstGeom>
          <a:noFill/>
        </p:spPr>
        <p:txBody>
          <a:bodyPr>
            <a:spAutoFit/>
          </a:bodyPr>
          <a:lstStyle/>
          <a:p>
            <a:pPr marL="342900" indent="15875" algn="just" defTabSz="914400">
              <a:spcAft>
                <a:spcPts val="1200"/>
              </a:spcAft>
            </a:pPr>
            <a:r>
              <a:rPr lang="hu-HU" sz="2000">
                <a:latin typeface="Times New Roman" pitchFamily="18" charset="0"/>
              </a:rPr>
              <a:t>A közbeszerzési jog és a versenyjog között a főkapcsolódási pontot a kartelljog területe jelenti. A kartellek súlyosan érintik a közbeszerzéseket, mivel hatásuk megszünteti, csökkenti vagy korlátozza a Kbt. 1.§-ában megfogalmazott azon célokat, hogy a közpénzek ésszerűen és hatékonyan kerüljenek felhasználásra. </a:t>
            </a:r>
          </a:p>
          <a:p>
            <a:pPr marL="342900" indent="15875" algn="just" defTabSz="914400">
              <a:spcAft>
                <a:spcPts val="1200"/>
              </a:spcAft>
            </a:pPr>
            <a:endParaRPr lang="hu-HU" sz="2000">
              <a:latin typeface="Times New Roman" pitchFamily="18" charset="0"/>
            </a:endParaRPr>
          </a:p>
          <a:p>
            <a:pPr marL="342900" indent="15875" algn="just" defTabSz="914400">
              <a:spcAft>
                <a:spcPts val="1200"/>
              </a:spcAft>
            </a:pPr>
            <a:r>
              <a:rPr lang="hu-HU" sz="2000">
                <a:latin typeface="Times New Roman" pitchFamily="18" charset="0"/>
              </a:rPr>
              <a:t>A közbeszerzésekről szóló 2011.évi CVIII. törvény a Kbt. 28.§-ának (2) bekezdésében helyezte el a jelentési kötelezettségre vonatkozó rendelkezést.</a:t>
            </a:r>
          </a:p>
          <a:p>
            <a:pPr marL="342900" indent="15875" algn="just" defTabSz="914400">
              <a:spcBef>
                <a:spcPct val="20000"/>
              </a:spcBef>
            </a:pPr>
            <a:endParaRPr lang="hu-HU" sz="1600">
              <a:solidFill>
                <a:srgbClr val="3333CC"/>
              </a:solidFill>
              <a:latin typeface="Times New Roman" pitchFamily="18" charset="0"/>
            </a:endParaRPr>
          </a:p>
        </p:txBody>
      </p:sp>
      <p:sp>
        <p:nvSpPr>
          <p:cNvPr id="6" name="TextBox 4"/>
          <p:cNvSpPr txBox="1"/>
          <p:nvPr/>
        </p:nvSpPr>
        <p:spPr>
          <a:xfrm>
            <a:off x="539750" y="1025525"/>
            <a:ext cx="8064500"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Közbeszerzés és versenyjog</a:t>
            </a:r>
            <a:endParaRPr lang="en-US" sz="3600" b="1" kern="0" dirty="0">
              <a:solidFill>
                <a:schemeClr val="bg1"/>
              </a:solidFill>
              <a:effectLst>
                <a:outerShdw blurRad="38100" dist="38100" dir="2700000" algn="tl">
                  <a:srgbClr val="000000"/>
                </a:outerShdw>
              </a:effectLst>
              <a:latin typeface="Arial"/>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88963" y="765175"/>
            <a:ext cx="8015287" cy="646113"/>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Kbt.28.§</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588963" y="2349500"/>
            <a:ext cx="7918450" cy="3932238"/>
          </a:xfrm>
          <a:prstGeom prst="rect">
            <a:avLst/>
          </a:prstGeom>
        </p:spPr>
        <p:txBody>
          <a:bodyPr>
            <a:spAutoFit/>
          </a:bodyPr>
          <a:lstStyle/>
          <a:p>
            <a:pPr marL="342900" indent="-342900" defTabSz="914400">
              <a:spcBef>
                <a:spcPct val="20000"/>
              </a:spcBef>
              <a:defRPr/>
            </a:pPr>
            <a:r>
              <a:rPr lang="hu-HU" sz="2000" kern="0" dirty="0">
                <a:latin typeface="Times New Roman"/>
              </a:rPr>
              <a:t>Kbt.28</a:t>
            </a:r>
            <a:r>
              <a:rPr lang="hu-HU" sz="2000" kern="0" dirty="0">
                <a:latin typeface="Times New Roman"/>
              </a:rPr>
              <a:t>.§ (2) bekezdés</a:t>
            </a:r>
          </a:p>
          <a:p>
            <a:pPr marL="342900" indent="-342900" algn="just" defTabSz="914400">
              <a:spcBef>
                <a:spcPct val="20000"/>
              </a:spcBef>
              <a:defRPr/>
            </a:pPr>
            <a:endParaRPr lang="hu-HU" sz="2000" kern="0" dirty="0">
              <a:latin typeface="Times New Roman"/>
            </a:endParaRPr>
          </a:p>
          <a:p>
            <a:pPr marL="342900" indent="15875" algn="just" defTabSz="914400">
              <a:spcBef>
                <a:spcPct val="20000"/>
              </a:spcBef>
              <a:defRPr/>
            </a:pPr>
            <a:r>
              <a:rPr lang="hu-HU" sz="2000" kern="0" dirty="0">
                <a:latin typeface="Times New Roman"/>
              </a:rPr>
              <a:t>Amennyiben </a:t>
            </a:r>
            <a:r>
              <a:rPr lang="hu-HU" sz="2000" kern="0" dirty="0">
                <a:latin typeface="Times New Roman"/>
              </a:rPr>
              <a:t>az ajánlatkérő az általa lefolytatott eljárás során, a tisztességtelen piaci magatartás és a versenykorlátozás tilalmáról szóló 1996. évi LVII. törvény (a továbbiakban: Tpvt.) 11. §</a:t>
            </a:r>
            <a:r>
              <a:rPr lang="hu-HU" sz="2000" kern="0" dirty="0" err="1">
                <a:latin typeface="Times New Roman"/>
              </a:rPr>
              <a:t>-a</a:t>
            </a:r>
            <a:r>
              <a:rPr lang="hu-HU" sz="2000" kern="0" dirty="0">
                <a:latin typeface="Times New Roman"/>
              </a:rPr>
              <a:t>, vagy az Európai Unió Működéséről szóló Szerződés 101. cikke szerinti rendelkezések nyilvánvaló megsértését észleli vagy azt alapos okkal feltételezi, köteles azt - a Tpvt. bejelentésre vagy panaszra vonatkozó szabályai szerint  - jelezni a Gazdasági Versenyhivatalnak.</a:t>
            </a:r>
          </a:p>
          <a:p>
            <a:pPr marL="342900" indent="-342900" defTabSz="914400">
              <a:spcBef>
                <a:spcPct val="20000"/>
              </a:spcBef>
              <a:defRPr/>
            </a:pPr>
            <a:endParaRPr lang="hu-HU" kern="0" dirty="0">
              <a:solidFill>
                <a:srgbClr val="3333CC"/>
              </a:solidFill>
              <a:latin typeface="Times New Roman"/>
            </a:endParaRPr>
          </a:p>
          <a:p>
            <a:pPr marL="342900" indent="-342900" fontAlgn="auto">
              <a:spcBef>
                <a:spcPts val="0"/>
              </a:spcBef>
              <a:spcAft>
                <a:spcPts val="0"/>
              </a:spcAft>
              <a:buClr>
                <a:srgbClr val="F8993F"/>
              </a:buClr>
              <a:buSzPct val="100000"/>
              <a:buFont typeface="Arial" pitchFamily="34" charset="0"/>
              <a:buChar char="•"/>
              <a:defRPr/>
            </a:pPr>
            <a:endParaRPr lang="hu-HU" sz="2000" b="1" dirty="0">
              <a:solidFill>
                <a:srgbClr val="FDCDA2">
                  <a:lumMod val="50000"/>
                </a:srgbClr>
              </a:solidFill>
              <a:latin typeface="Times"/>
              <a:cs typeface="Times"/>
            </a:endParaRPr>
          </a:p>
          <a:p>
            <a:pPr fontAlgn="auto">
              <a:spcBef>
                <a:spcPts val="0"/>
              </a:spcBef>
              <a:spcAft>
                <a:spcPts val="0"/>
              </a:spcAft>
              <a:buClr>
                <a:srgbClr val="F8993F"/>
              </a:buClr>
              <a:buSzPct val="100000"/>
              <a:defRPr/>
            </a:pPr>
            <a:endParaRPr lang="hu-HU" sz="2000" b="1" dirty="0">
              <a:solidFill>
                <a:schemeClr val="tx1">
                  <a:lumMod val="95000"/>
                  <a:lumOff val="5000"/>
                </a:schemeClr>
              </a:solidFill>
              <a:latin typeface="Times"/>
              <a:cs typeface="Time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765175"/>
            <a:ext cx="8064500" cy="1200150"/>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Gyakran előforduló közbeszerzési kartell </a:t>
            </a:r>
            <a:r>
              <a:rPr lang="hu-HU" sz="3600" b="1" kern="0" dirty="0">
                <a:solidFill>
                  <a:schemeClr val="bg1"/>
                </a:solidFill>
                <a:effectLst>
                  <a:outerShdw blurRad="38100" dist="38100" dir="2700000" algn="tl">
                    <a:srgbClr val="000000"/>
                  </a:outerShdw>
                </a:effectLst>
                <a:latin typeface="Arial"/>
                <a:ea typeface="+mj-ea"/>
                <a:cs typeface="+mj-cs"/>
              </a:rPr>
              <a:t>típusok</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971550" y="2551113"/>
            <a:ext cx="7486650" cy="3170237"/>
          </a:xfrm>
          <a:prstGeom prst="rect">
            <a:avLst/>
          </a:prstGeom>
        </p:spPr>
        <p:txBody>
          <a:bodyPr>
            <a:spAutoFit/>
          </a:bodyPr>
          <a:lstStyle/>
          <a:p>
            <a:pPr marL="342900" indent="-342900" fontAlgn="auto">
              <a:spcBef>
                <a:spcPts val="0"/>
              </a:spcBef>
              <a:spcAft>
                <a:spcPts val="0"/>
              </a:spcAft>
              <a:buClr>
                <a:srgbClr val="F8993F"/>
              </a:buClr>
              <a:buSzPct val="100000"/>
              <a:buFont typeface="Arial" pitchFamily="34" charset="0"/>
              <a:buChar char="•"/>
              <a:defRPr/>
            </a:pPr>
            <a:r>
              <a:rPr lang="hu-HU" sz="2000" dirty="0">
                <a:latin typeface="Times"/>
                <a:cs typeface="Times"/>
              </a:rPr>
              <a:t>Színlelt ajánlattétel</a:t>
            </a:r>
          </a:p>
          <a:p>
            <a:pPr marL="342900" indent="-342900" fontAlgn="auto">
              <a:spcBef>
                <a:spcPts val="0"/>
              </a:spcBef>
              <a:spcAft>
                <a:spcPts val="0"/>
              </a:spcAft>
              <a:buClr>
                <a:srgbClr val="F8993F"/>
              </a:buClr>
              <a:buSzPct val="100000"/>
              <a:buFont typeface="Arial" pitchFamily="34" charset="0"/>
              <a:buChar char="•"/>
              <a:defRPr/>
            </a:pPr>
            <a:endParaRPr lang="hu-HU" sz="2000" dirty="0">
              <a:latin typeface="Times"/>
              <a:cs typeface="Times"/>
            </a:endParaRPr>
          </a:p>
          <a:p>
            <a:pPr marL="342900" indent="-342900" fontAlgn="auto">
              <a:spcBef>
                <a:spcPts val="0"/>
              </a:spcBef>
              <a:spcAft>
                <a:spcPts val="0"/>
              </a:spcAft>
              <a:buClr>
                <a:srgbClr val="F8993F"/>
              </a:buClr>
              <a:buSzPct val="100000"/>
              <a:buFont typeface="Arial" pitchFamily="34" charset="0"/>
              <a:buChar char="•"/>
              <a:defRPr/>
            </a:pPr>
            <a:r>
              <a:rPr lang="hu-HU" sz="2000" dirty="0">
                <a:latin typeface="Times"/>
                <a:cs typeface="Times"/>
              </a:rPr>
              <a:t>Ajánlat elfojtás/visszatartás</a:t>
            </a:r>
          </a:p>
          <a:p>
            <a:pPr marL="342900" indent="-342900" fontAlgn="auto">
              <a:spcBef>
                <a:spcPts val="0"/>
              </a:spcBef>
              <a:spcAft>
                <a:spcPts val="0"/>
              </a:spcAft>
              <a:buClr>
                <a:srgbClr val="F8993F"/>
              </a:buClr>
              <a:buSzPct val="100000"/>
              <a:buFont typeface="Arial" pitchFamily="34" charset="0"/>
              <a:buChar char="•"/>
              <a:defRPr/>
            </a:pPr>
            <a:endParaRPr lang="hu-HU" sz="2000" dirty="0">
              <a:latin typeface="Times"/>
              <a:cs typeface="Times"/>
            </a:endParaRPr>
          </a:p>
          <a:p>
            <a:pPr marL="342900" indent="-342900" fontAlgn="auto">
              <a:spcBef>
                <a:spcPts val="0"/>
              </a:spcBef>
              <a:spcAft>
                <a:spcPts val="0"/>
              </a:spcAft>
              <a:buClr>
                <a:srgbClr val="F8993F"/>
              </a:buClr>
              <a:buSzPct val="100000"/>
              <a:buFont typeface="Arial" pitchFamily="34" charset="0"/>
              <a:buChar char="•"/>
              <a:defRPr/>
            </a:pPr>
            <a:r>
              <a:rPr lang="hu-HU" sz="2000" dirty="0">
                <a:latin typeface="Times"/>
                <a:cs typeface="Times"/>
              </a:rPr>
              <a:t>Körbenyerés</a:t>
            </a:r>
          </a:p>
          <a:p>
            <a:pPr marL="342900" indent="-342900" fontAlgn="auto">
              <a:spcBef>
                <a:spcPts val="0"/>
              </a:spcBef>
              <a:spcAft>
                <a:spcPts val="0"/>
              </a:spcAft>
              <a:buClr>
                <a:srgbClr val="F8993F"/>
              </a:buClr>
              <a:buSzPct val="100000"/>
              <a:buFont typeface="Arial" pitchFamily="34" charset="0"/>
              <a:buChar char="•"/>
              <a:defRPr/>
            </a:pPr>
            <a:endParaRPr lang="hu-HU" sz="2000" dirty="0">
              <a:latin typeface="Times"/>
              <a:cs typeface="Times"/>
            </a:endParaRPr>
          </a:p>
          <a:p>
            <a:pPr marL="342900" indent="-342900" fontAlgn="auto">
              <a:spcBef>
                <a:spcPts val="0"/>
              </a:spcBef>
              <a:spcAft>
                <a:spcPts val="0"/>
              </a:spcAft>
              <a:buClr>
                <a:srgbClr val="F8993F"/>
              </a:buClr>
              <a:buSzPct val="100000"/>
              <a:buFont typeface="Arial" pitchFamily="34" charset="0"/>
              <a:buChar char="•"/>
              <a:defRPr/>
            </a:pPr>
            <a:r>
              <a:rPr lang="hu-HU" sz="2000" dirty="0">
                <a:latin typeface="Times"/>
                <a:cs typeface="Times"/>
              </a:rPr>
              <a:t>Piacfelosztás</a:t>
            </a:r>
          </a:p>
          <a:p>
            <a:pPr marL="342900" indent="-342900" fontAlgn="auto">
              <a:spcBef>
                <a:spcPts val="0"/>
              </a:spcBef>
              <a:spcAft>
                <a:spcPts val="0"/>
              </a:spcAft>
              <a:buClr>
                <a:srgbClr val="F8993F"/>
              </a:buClr>
              <a:buSzPct val="100000"/>
              <a:buFont typeface="Arial" pitchFamily="34" charset="0"/>
              <a:buChar char="•"/>
              <a:defRPr/>
            </a:pPr>
            <a:endParaRPr lang="hu-HU" sz="2000" dirty="0">
              <a:latin typeface="Times"/>
              <a:cs typeface="Times"/>
            </a:endParaRPr>
          </a:p>
          <a:p>
            <a:pPr marL="342900" indent="-342900" fontAlgn="auto">
              <a:spcBef>
                <a:spcPts val="0"/>
              </a:spcBef>
              <a:spcAft>
                <a:spcPts val="0"/>
              </a:spcAft>
              <a:buClr>
                <a:srgbClr val="F8993F"/>
              </a:buClr>
              <a:buSzPct val="100000"/>
              <a:buFont typeface="Arial" pitchFamily="34" charset="0"/>
              <a:buChar char="•"/>
              <a:defRPr/>
            </a:pPr>
            <a:r>
              <a:rPr lang="hu-HU" sz="2000" dirty="0">
                <a:latin typeface="Times"/>
                <a:cs typeface="Times"/>
              </a:rPr>
              <a:t>A konzorciumok</a:t>
            </a:r>
          </a:p>
          <a:p>
            <a:pPr marL="342900" indent="-163513" fontAlgn="auto">
              <a:spcBef>
                <a:spcPts val="0"/>
              </a:spcBef>
              <a:spcAft>
                <a:spcPts val="1200"/>
              </a:spcAft>
              <a:buClr>
                <a:srgbClr val="F8993F"/>
              </a:buClr>
              <a:buSzPct val="100000"/>
              <a:buFont typeface="Arial" pitchFamily="34" charset="0"/>
              <a:buChar char="•"/>
              <a:defRPr/>
            </a:pPr>
            <a:endParaRPr lang="hu-HU" sz="2000" dirty="0">
              <a:latin typeface="Times"/>
              <a:cs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765175"/>
            <a:ext cx="8064500" cy="1200150"/>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Milyen formai jelek árulkodhatnak a kartellről?</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a:spLocks noChangeArrowheads="1"/>
          </p:cNvSpPr>
          <p:nvPr/>
        </p:nvSpPr>
        <p:spPr bwMode="auto">
          <a:xfrm>
            <a:off x="611188" y="2349500"/>
            <a:ext cx="7993062" cy="3830638"/>
          </a:xfrm>
          <a:prstGeom prst="rect">
            <a:avLst/>
          </a:prstGeom>
          <a:noFill/>
          <a:ln w="9525">
            <a:noFill/>
            <a:miter lim="800000"/>
            <a:headEnd/>
            <a:tailEnd/>
          </a:ln>
        </p:spPr>
        <p:txBody>
          <a:bodyPr>
            <a:spAutoFit/>
          </a:bodyPr>
          <a:lstStyle/>
          <a:p>
            <a:pPr marL="342900" indent="-342900">
              <a:spcBef>
                <a:spcPts val="300"/>
              </a:spcBef>
              <a:buClr>
                <a:srgbClr val="F8993F"/>
              </a:buClr>
              <a:buSzPct val="100000"/>
              <a:buFont typeface="Arial" charset="0"/>
              <a:buChar char="•"/>
            </a:pPr>
            <a:r>
              <a:rPr lang="hu-HU" sz="1900">
                <a:latin typeface="Calibri" pitchFamily="34" charset="0"/>
              </a:rPr>
              <a:t>Az ajánlatok formája, külalakja hasonló.</a:t>
            </a:r>
          </a:p>
          <a:p>
            <a:pPr marL="342900" indent="-342900">
              <a:spcBef>
                <a:spcPts val="300"/>
              </a:spcBef>
              <a:buClr>
                <a:srgbClr val="F8993F"/>
              </a:buClr>
              <a:buSzPct val="100000"/>
              <a:buFont typeface="Arial" charset="0"/>
              <a:buChar char="•"/>
            </a:pPr>
            <a:r>
              <a:rPr lang="hu-HU" sz="1900">
                <a:latin typeface="Calibri" pitchFamily="34" charset="0"/>
              </a:rPr>
              <a:t>Hasonló helyesírási hibák, számítási hibák, elütések találhatóak.</a:t>
            </a:r>
          </a:p>
          <a:p>
            <a:pPr marL="342900" indent="-342900">
              <a:spcBef>
                <a:spcPts val="300"/>
              </a:spcBef>
              <a:buClr>
                <a:srgbClr val="F8993F"/>
              </a:buClr>
              <a:buSzPct val="100000"/>
              <a:buFont typeface="Arial" charset="0"/>
              <a:buChar char="•"/>
            </a:pPr>
            <a:r>
              <a:rPr lang="hu-HU" sz="1900">
                <a:latin typeface="Calibri" pitchFamily="34" charset="0"/>
              </a:rPr>
              <a:t>Hasonló kézírást tartalmaznak vagy azonos irodai eszközök használatára utalnak.</a:t>
            </a:r>
          </a:p>
          <a:p>
            <a:pPr marL="342900" indent="-342900">
              <a:spcBef>
                <a:spcPts val="300"/>
              </a:spcBef>
              <a:buClr>
                <a:srgbClr val="F8993F"/>
              </a:buClr>
              <a:buSzPct val="100000"/>
              <a:buFont typeface="Arial" charset="0"/>
              <a:buChar char="•"/>
            </a:pPr>
            <a:r>
              <a:rPr lang="hu-HU" sz="1900">
                <a:latin typeface="Calibri" pitchFamily="34" charset="0"/>
              </a:rPr>
              <a:t>Adott kifejezetten hivatkozik a versenytárs ajánlatára vagy egy másik ajánlattevő levelezési cégjelzését, faxszámát tartalmazza.</a:t>
            </a:r>
          </a:p>
          <a:p>
            <a:pPr marL="342900" indent="-342900">
              <a:spcBef>
                <a:spcPts val="300"/>
              </a:spcBef>
              <a:buClr>
                <a:srgbClr val="F8993F"/>
              </a:buClr>
              <a:buSzPct val="100000"/>
              <a:buFont typeface="Arial" charset="0"/>
              <a:buChar char="•"/>
            </a:pPr>
            <a:r>
              <a:rPr lang="hu-HU" sz="1900">
                <a:latin typeface="Calibri" pitchFamily="34" charset="0"/>
              </a:rPr>
              <a:t>Egyes ajánlattevők teljesen egyforma, részleteiben is azonos árakat jelölnek meg, illetve jelentős számban tartalmaz egyes tételek költségével kapcsolatosan hasonló becsléseket.</a:t>
            </a:r>
          </a:p>
          <a:p>
            <a:pPr marL="342900" indent="-342900">
              <a:spcBef>
                <a:spcPts val="300"/>
              </a:spcBef>
              <a:buClr>
                <a:srgbClr val="F8993F"/>
              </a:buClr>
              <a:buSzPct val="100000"/>
              <a:buFont typeface="Arial" charset="0"/>
              <a:buChar char="•"/>
            </a:pPr>
            <a:r>
              <a:rPr lang="hu-HU" sz="1900">
                <a:latin typeface="Calibri" pitchFamily="34" charset="0"/>
              </a:rPr>
              <a:t>Ugyanazok a kellékek, mellékletek, igazolások hiányoznak az ajánlatokból.</a:t>
            </a:r>
          </a:p>
          <a:p>
            <a:pPr marL="342900" indent="-342900">
              <a:spcBef>
                <a:spcPts val="300"/>
              </a:spcBef>
              <a:buClr>
                <a:srgbClr val="F8993F"/>
              </a:buClr>
              <a:buSzPct val="100000"/>
              <a:buFont typeface="Arial" charset="0"/>
              <a:buChar char="•"/>
            </a:pPr>
            <a:r>
              <a:rPr lang="hu-HU" sz="1900">
                <a:latin typeface="Calibri" pitchFamily="34" charset="0"/>
              </a:rPr>
              <a:t>Különböző ajánlatok tartalmaznak utolsó pillanatban végrehajtott módosításokat, törléseket vagy egyéb fizikai módosításokat.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1" descr="GVH_PREZ_alap.pdf"/>
          <p:cNvPicPr>
            <a:picLocks noChangeAspect="1"/>
          </p:cNvPicPr>
          <p:nvPr/>
        </p:nvPicPr>
        <p:blipFill>
          <a:blip r:embed="rId2"/>
          <a:srcRect/>
          <a:stretch>
            <a:fillRect/>
          </a:stretch>
        </p:blipFill>
        <p:spPr bwMode="auto">
          <a:xfrm>
            <a:off x="20638" y="0"/>
            <a:ext cx="9102725" cy="6858000"/>
          </a:xfrm>
          <a:prstGeom prst="rect">
            <a:avLst/>
          </a:prstGeom>
          <a:noFill/>
          <a:ln w="9525">
            <a:noFill/>
            <a:miter lim="800000"/>
            <a:headEnd/>
            <a:tailEnd/>
          </a:ln>
        </p:spPr>
      </p:pic>
      <p:sp>
        <p:nvSpPr>
          <p:cNvPr id="5" name="TextBox 4"/>
          <p:cNvSpPr txBox="1"/>
          <p:nvPr/>
        </p:nvSpPr>
        <p:spPr>
          <a:xfrm>
            <a:off x="539750" y="765175"/>
            <a:ext cx="8064500" cy="1200150"/>
          </a:xfrm>
          <a:prstGeom prst="rect">
            <a:avLst/>
          </a:prstGeom>
          <a:noFill/>
        </p:spPr>
        <p:txBody>
          <a:bodyPr>
            <a:spAutoFit/>
          </a:bodyPr>
          <a:lstStyle/>
          <a:p>
            <a:pPr algn="ctr" fontAlgn="auto">
              <a:spcBef>
                <a:spcPts val="0"/>
              </a:spcBef>
              <a:spcAft>
                <a:spcPts val="0"/>
              </a:spcAft>
              <a:defRPr/>
            </a:pPr>
            <a:r>
              <a:rPr lang="hu-HU" sz="3600" b="1" kern="0" dirty="0">
                <a:solidFill>
                  <a:schemeClr val="bg1"/>
                </a:solidFill>
                <a:effectLst>
                  <a:outerShdw blurRad="38100" dist="38100" dir="2700000" algn="tl">
                    <a:srgbClr val="000000"/>
                  </a:outerShdw>
                </a:effectLst>
                <a:latin typeface="Arial"/>
                <a:ea typeface="+mj-ea"/>
                <a:cs typeface="+mj-cs"/>
              </a:rPr>
              <a:t>Milyen tartalmi jelek árulkodhatnak a kartellről?</a:t>
            </a:r>
            <a:endParaRPr lang="en-US" sz="3600" b="1" kern="0" dirty="0">
              <a:solidFill>
                <a:schemeClr val="bg1"/>
              </a:solidFill>
              <a:effectLst>
                <a:outerShdw blurRad="38100" dist="38100" dir="2700000" algn="tl">
                  <a:srgbClr val="000000"/>
                </a:outerShdw>
              </a:effectLst>
              <a:latin typeface="Arial"/>
              <a:ea typeface="+mj-ea"/>
              <a:cs typeface="+mj-cs"/>
            </a:endParaRPr>
          </a:p>
        </p:txBody>
      </p:sp>
      <p:sp>
        <p:nvSpPr>
          <p:cNvPr id="3" name="Téglalap 2"/>
          <p:cNvSpPr/>
          <p:nvPr/>
        </p:nvSpPr>
        <p:spPr>
          <a:xfrm>
            <a:off x="546100" y="2349500"/>
            <a:ext cx="8058150" cy="4100513"/>
          </a:xfrm>
          <a:prstGeom prst="rect">
            <a:avLst/>
          </a:prstGeom>
        </p:spPr>
        <p:txBody>
          <a:bodyPr>
            <a:spAutoFit/>
          </a:bodyPr>
          <a:lstStyle/>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Ajánlattevő visszavonja az ajánlatát (vagy a döntés felülvizsgálatára vonatkozó kérelmét), majd a győztes alvállalkozóként bevonja őt a teljesítésbe.</a:t>
            </a:r>
          </a:p>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Számottevő különbség van a legalacsonyabb ár és a többi árajánlat között. </a:t>
            </a:r>
          </a:p>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Az ajánlattévő bizonyos ismereteket árul el a tenderbontás előtt versenytársa(i) pályázatáról.</a:t>
            </a:r>
          </a:p>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Majdnem ugyanazok a szereplők vesznek részt több versenytárgyaláson, és mintha mindig más nyerne. (Ez tulajdonképpen a körbenyerés.)</a:t>
            </a:r>
          </a:p>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A nyertes ajánlattevő bevonja a sikertelen ajánlatot adó indulókat vagy egy részüket alvállalkozóként.</a:t>
            </a:r>
          </a:p>
          <a:p>
            <a:pPr marL="342900" indent="-342900" fontAlgn="auto">
              <a:spcBef>
                <a:spcPts val="300"/>
              </a:spcBef>
              <a:spcAft>
                <a:spcPts val="0"/>
              </a:spcAft>
              <a:buClr>
                <a:srgbClr val="F8993F"/>
              </a:buClr>
              <a:buSzPct val="100000"/>
              <a:buFont typeface="Arial" pitchFamily="34" charset="0"/>
              <a:buChar char="•"/>
              <a:defRPr/>
            </a:pPr>
            <a:r>
              <a:rPr lang="hu-HU" sz="1900" dirty="0">
                <a:latin typeface="+mn-lt"/>
              </a:rPr>
              <a:t>A nyertes ajánlattevő hirtelen eláll a szerződéskötéstől, arra kényszerítve a kiírót, hogy a második legjobbal szerződjön.</a:t>
            </a:r>
          </a:p>
          <a:p>
            <a:pPr marL="342900" indent="-163513" fontAlgn="auto">
              <a:spcBef>
                <a:spcPts val="0"/>
              </a:spcBef>
              <a:spcAft>
                <a:spcPts val="1200"/>
              </a:spcAft>
              <a:buClr>
                <a:srgbClr val="F8993F"/>
              </a:buClr>
              <a:buSzPct val="100000"/>
              <a:buFont typeface="Arial" pitchFamily="34" charset="0"/>
              <a:buChar char="•"/>
              <a:defRPr/>
            </a:pPr>
            <a:endParaRPr lang="hu-HU" sz="2000" dirty="0">
              <a:latin typeface="Times"/>
              <a:cs typeface="Time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GVH">
      <a:dk1>
        <a:sysClr val="windowText" lastClr="000000"/>
      </a:dk1>
      <a:lt1>
        <a:sysClr val="window" lastClr="FFFFFF"/>
      </a:lt1>
      <a:dk2>
        <a:srgbClr val="948B5B"/>
      </a:dk2>
      <a:lt2>
        <a:srgbClr val="FFFFFF"/>
      </a:lt2>
      <a:accent1>
        <a:srgbClr val="F8993F"/>
      </a:accent1>
      <a:accent2>
        <a:srgbClr val="FDCDA2"/>
      </a:accent2>
      <a:accent3>
        <a:srgbClr val="FFE7D3"/>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407</TotalTime>
  <Words>602</Words>
  <Application>Microsoft Office PowerPoint</Application>
  <PresentationFormat>Diavetítés a képernyőre (4:3 oldalarány)</PresentationFormat>
  <Paragraphs>80</Paragraphs>
  <Slides>13</Slides>
  <Notes>0</Notes>
  <HiddenSlides>0</HiddenSlides>
  <MMClips>0</MMClips>
  <ScaleCrop>false</ScaleCrop>
  <HeadingPairs>
    <vt:vector size="6" baseType="variant">
      <vt:variant>
        <vt:lpstr>Használt betűtípusok</vt:lpstr>
      </vt:variant>
      <vt:variant>
        <vt:i4>4</vt:i4>
      </vt:variant>
      <vt:variant>
        <vt:lpstr>Tervezősablon</vt:lpstr>
      </vt:variant>
      <vt:variant>
        <vt:i4>1</vt:i4>
      </vt:variant>
      <vt:variant>
        <vt:lpstr>Diacímek</vt:lpstr>
      </vt:variant>
      <vt:variant>
        <vt:i4>13</vt:i4>
      </vt:variant>
    </vt:vector>
  </HeadingPairs>
  <TitlesOfParts>
    <vt:vector size="18" baseType="lpstr">
      <vt:lpstr>Calibri</vt:lpstr>
      <vt:lpstr>Arial</vt:lpstr>
      <vt:lpstr>Times New Roman</vt:lpstr>
      <vt:lpstr>Times</vt:lpstr>
      <vt:lpstr>Office Theme</vt:lpstr>
      <vt:lpstr>1. dia</vt:lpstr>
      <vt:lpstr>2. dia</vt:lpstr>
      <vt:lpstr>3. dia</vt:lpstr>
      <vt:lpstr>4. dia</vt:lpstr>
      <vt:lpstr>5. dia</vt:lpstr>
      <vt:lpstr>6. dia</vt:lpstr>
      <vt:lpstr>7. dia</vt:lpstr>
      <vt:lpstr>8. dia</vt:lpstr>
      <vt:lpstr>9. dia</vt:lpstr>
      <vt:lpstr>10. dia</vt:lpstr>
      <vt:lpstr>11. dia</vt:lpstr>
      <vt:lpstr>12. dia</vt:lpstr>
      <vt:lpstr>13.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Hotel Helikon</cp:lastModifiedBy>
  <cp:revision>42</cp:revision>
  <dcterms:created xsi:type="dcterms:W3CDTF">2013-04-28T11:29:33Z</dcterms:created>
  <dcterms:modified xsi:type="dcterms:W3CDTF">2013-09-19T07:05:23Z</dcterms:modified>
</cp:coreProperties>
</file>