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37B61-4BD8-4078-80A8-307A037FC2FA}" type="datetimeFigureOut">
              <a:rPr lang="hu-HU" smtClean="0"/>
              <a:pPr/>
              <a:t>2013.09.22.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5FBF51-6132-401D-829E-F2F745DED495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FBF51-6132-401D-829E-F2F745DED495}" type="slidenum">
              <a:rPr lang="hu-HU" smtClean="0"/>
              <a:pPr/>
              <a:t>1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EB206-33F8-4064-96B2-CDEB5D7EFF5E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Relationship Id="rId9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427984" y="1124744"/>
            <a:ext cx="4536504" cy="2160240"/>
          </a:xfrm>
        </p:spPr>
        <p:txBody>
          <a:bodyPr>
            <a:normAutofit/>
          </a:bodyPr>
          <a:lstStyle/>
          <a:p>
            <a:r>
              <a:rPr lang="hu-H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PÁRBESZÉD </a:t>
            </a:r>
            <a:r>
              <a:rPr lang="hu-HU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és</a:t>
            </a:r>
            <a:r>
              <a:rPr lang="hu-H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PARTNERSÉG </a:t>
            </a:r>
            <a:r>
              <a:rPr lang="hu-HU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hu-H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Magyar Köztisztviselők, Közalkalmazottak</a:t>
            </a:r>
            <a:br>
              <a:rPr lang="hu-HU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u-HU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és Közszolgálati Dolgozók Szakszervezete </a:t>
            </a:r>
            <a:r>
              <a:rPr lang="hu-HU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nézőpontjából</a:t>
            </a:r>
            <a:endParaRPr lang="hu-HU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4932040" y="3717032"/>
            <a:ext cx="3672408" cy="2448272"/>
          </a:xfrm>
        </p:spPr>
        <p:txBody>
          <a:bodyPr>
            <a:normAutofit lnSpcReduction="10000"/>
          </a:bodyPr>
          <a:lstStyle/>
          <a:p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Előadó:</a:t>
            </a:r>
          </a:p>
          <a:p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Boros Péterné</a:t>
            </a:r>
          </a:p>
          <a:p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őtitkár</a:t>
            </a:r>
            <a:endParaRPr lang="hu-H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u-H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u-H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Keszthely: 2013. szeptember 19.</a:t>
            </a:r>
            <a:endParaRPr lang="hu-H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Kép 3" descr="mkksz-logo-300dp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412776"/>
            <a:ext cx="3954186" cy="3857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2132856"/>
            <a:ext cx="8568952" cy="33843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u-H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Az összes erőforrás használhatatlan, vagy holt tőke, ha nincs meg az azt működtető emberi tényező közös érdekeltsége!</a:t>
            </a:r>
            <a:endParaRPr lang="hu-H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10</a:t>
            </a:fld>
            <a:endParaRPr lang="hu-HU"/>
          </a:p>
        </p:txBody>
      </p:sp>
      <p:pic>
        <p:nvPicPr>
          <p:cNvPr id="7" name="Tartalom helye 3" descr="MKKSZ_fejlé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822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hu-HU" b="1" dirty="0" smtClean="0"/>
              <a:t>Együttműködés színterei</a:t>
            </a:r>
          </a:p>
          <a:p>
            <a:pPr>
              <a:buNone/>
            </a:pPr>
            <a:endParaRPr lang="hu-HU" sz="1200" b="1" dirty="0" smtClean="0"/>
          </a:p>
          <a:p>
            <a:pPr>
              <a:lnSpc>
                <a:spcPct val="150000"/>
              </a:lnSpc>
            </a:pPr>
            <a:r>
              <a:rPr lang="hu-HU" b="1" dirty="0" smtClean="0"/>
              <a:t>OKÉT</a:t>
            </a:r>
            <a:r>
              <a:rPr lang="hu-HU" dirty="0" smtClean="0"/>
              <a:t> </a:t>
            </a:r>
            <a:r>
              <a:rPr lang="hu-HU" sz="2400" dirty="0" smtClean="0"/>
              <a:t>(Országos Közszolgálati Érdekegyeztető Tanács)</a:t>
            </a:r>
          </a:p>
          <a:p>
            <a:pPr>
              <a:lnSpc>
                <a:spcPct val="150000"/>
              </a:lnSpc>
            </a:pPr>
            <a:r>
              <a:rPr lang="hu-HU" b="1" dirty="0" smtClean="0"/>
              <a:t>KÉF</a:t>
            </a:r>
            <a:r>
              <a:rPr lang="hu-HU" dirty="0" smtClean="0"/>
              <a:t> </a:t>
            </a:r>
            <a:r>
              <a:rPr lang="hu-HU" sz="2400" dirty="0" smtClean="0"/>
              <a:t>(Közszolgálati Érdekegyeztető Fórum)</a:t>
            </a:r>
          </a:p>
          <a:p>
            <a:pPr>
              <a:lnSpc>
                <a:spcPct val="150000"/>
              </a:lnSpc>
            </a:pPr>
            <a:r>
              <a:rPr lang="hu-HU" b="1" dirty="0" smtClean="0"/>
              <a:t>KOMT</a:t>
            </a:r>
            <a:r>
              <a:rPr lang="hu-HU" dirty="0" smtClean="0"/>
              <a:t> </a:t>
            </a:r>
            <a:r>
              <a:rPr lang="hu-HU" sz="2400" dirty="0" smtClean="0"/>
              <a:t>(Közalkalmazottak Országos Munkaügyi Tanácsa)</a:t>
            </a:r>
          </a:p>
          <a:p>
            <a:pPr>
              <a:lnSpc>
                <a:spcPct val="150000"/>
              </a:lnSpc>
            </a:pPr>
            <a:r>
              <a:rPr lang="hu-HU" dirty="0" smtClean="0"/>
              <a:t>Ágazati Érdekegyeztető Fórumok</a:t>
            </a:r>
          </a:p>
          <a:p>
            <a:pPr>
              <a:lnSpc>
                <a:spcPct val="150000"/>
              </a:lnSpc>
            </a:pPr>
            <a:r>
              <a:rPr lang="hu-HU" dirty="0" smtClean="0"/>
              <a:t>Jelen vagyunk 19 megyében és a fővárosban 530 munkahelyen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11</a:t>
            </a:fld>
            <a:endParaRPr lang="hu-HU"/>
          </a:p>
        </p:txBody>
      </p:sp>
      <p:pic>
        <p:nvPicPr>
          <p:cNvPr id="7" name="Tartalom helye 3" descr="MKKSZ_fejlé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822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28592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hu-HU" sz="3600" b="1" dirty="0" smtClean="0"/>
              <a:t>Együttműködés partnerei</a:t>
            </a:r>
          </a:p>
          <a:p>
            <a:pPr>
              <a:buNone/>
            </a:pPr>
            <a:r>
              <a:rPr lang="hu-HU" sz="3600" u="sng" dirty="0" smtClean="0"/>
              <a:t>Országos szinten:</a:t>
            </a: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hu-HU" sz="3600" dirty="0" smtClean="0"/>
              <a:t>Kormányzati szervek</a:t>
            </a: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hu-HU" sz="3600" dirty="0" smtClean="0"/>
              <a:t>Önkormányzati érdekszövetségek</a:t>
            </a: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hu-HU" sz="3600" dirty="0" smtClean="0"/>
              <a:t>Közigazgatás szakmai érdekképviseletei</a:t>
            </a:r>
            <a:r>
              <a:rPr lang="hu-HU" dirty="0" smtClean="0"/>
              <a:t> </a:t>
            </a:r>
          </a:p>
          <a:p>
            <a:pPr marL="514350" indent="-514350">
              <a:lnSpc>
                <a:spcPct val="120000"/>
              </a:lnSpc>
              <a:buNone/>
            </a:pPr>
            <a:r>
              <a:rPr lang="hu-HU" sz="2600" dirty="0" smtClean="0"/>
              <a:t>	(KÖZSZÖV, JOSZ, Kormánytisztviselői Kar)</a:t>
            </a:r>
          </a:p>
          <a:p>
            <a:pPr marL="514350" indent="-514350">
              <a:lnSpc>
                <a:spcPct val="120000"/>
              </a:lnSpc>
              <a:buAutoNum type="arabicPeriod" startAt="4"/>
            </a:pPr>
            <a:r>
              <a:rPr lang="hu-HU" sz="3600" dirty="0" smtClean="0"/>
              <a:t>Oktatási intézmények, Hallgatói szervezetek</a:t>
            </a:r>
          </a:p>
          <a:p>
            <a:pPr marL="514350" indent="-514350">
              <a:lnSpc>
                <a:spcPct val="120000"/>
              </a:lnSpc>
              <a:spcAft>
                <a:spcPts val="600"/>
              </a:spcAft>
              <a:buNone/>
            </a:pPr>
            <a:r>
              <a:rPr lang="hu-HU" dirty="0" smtClean="0"/>
              <a:t>	</a:t>
            </a:r>
            <a:r>
              <a:rPr lang="hu-HU" sz="2600" dirty="0" smtClean="0"/>
              <a:t>(NKE </a:t>
            </a:r>
            <a:r>
              <a:rPr lang="hu-HU" sz="2600" dirty="0" err="1" smtClean="0"/>
              <a:t>Ostrakon</a:t>
            </a:r>
            <a:r>
              <a:rPr lang="hu-HU" sz="2600" dirty="0" smtClean="0"/>
              <a:t> Szakkollégium, JATE Szeged)</a:t>
            </a:r>
          </a:p>
          <a:p>
            <a:pPr marL="514350" indent="-514350">
              <a:lnSpc>
                <a:spcPct val="120000"/>
              </a:lnSpc>
              <a:buNone/>
            </a:pPr>
            <a:r>
              <a:rPr lang="hu-HU" sz="3600" u="sng" dirty="0" smtClean="0"/>
              <a:t>Helyi szinten:</a:t>
            </a:r>
          </a:p>
          <a:p>
            <a:pPr marL="514350" indent="-514350">
              <a:lnSpc>
                <a:spcPct val="120000"/>
              </a:lnSpc>
              <a:buNone/>
            </a:pPr>
            <a:r>
              <a:rPr lang="hu-HU" sz="3600" dirty="0" smtClean="0"/>
              <a:t>Kormánymegbízottak, Hivatalvezetők, Polgármesterek, Jegyzők, Intézményvezetők</a:t>
            </a:r>
          </a:p>
          <a:p>
            <a:pPr>
              <a:buNone/>
            </a:pP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12</a:t>
            </a:fld>
            <a:endParaRPr lang="hu-HU"/>
          </a:p>
        </p:txBody>
      </p:sp>
      <p:pic>
        <p:nvPicPr>
          <p:cNvPr id="7" name="Tartalom helye 3" descr="MKKSZ_fejlé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822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algn="ctr">
              <a:buNone/>
            </a:pPr>
            <a:r>
              <a:rPr lang="hu-H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AZ EGYÜTTMŰKÖDÉS TARTALMI CÉLJA:</a:t>
            </a:r>
          </a:p>
          <a:p>
            <a:pPr>
              <a:buNone/>
            </a:pPr>
            <a:endParaRPr lang="hu-HU" dirty="0" smtClean="0"/>
          </a:p>
          <a:p>
            <a:pPr algn="ctr">
              <a:buNone/>
            </a:pPr>
            <a:r>
              <a:rPr lang="hu-H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VONZÓ KÖZSZOLGÁLATI ÉLETPÁLYA</a:t>
            </a:r>
            <a:endParaRPr lang="hu-H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13</a:t>
            </a:fld>
            <a:endParaRPr lang="hu-HU"/>
          </a:p>
        </p:txBody>
      </p:sp>
      <p:pic>
        <p:nvPicPr>
          <p:cNvPr id="7" name="Tartalom helye 3" descr="MKKSZ_fejlé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822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196752"/>
            <a:ext cx="8856984" cy="4929411"/>
          </a:xfrm>
        </p:spPr>
        <p:txBody>
          <a:bodyPr/>
          <a:lstStyle/>
          <a:p>
            <a:pPr algn="ctr">
              <a:buNone/>
            </a:pPr>
            <a:r>
              <a:rPr lang="hu-HU" sz="2400" b="1" dirty="0" smtClean="0"/>
              <a:t>Mit tekint az MKKSZ vonzó közszolgálati életpályának?</a:t>
            </a:r>
          </a:p>
          <a:p>
            <a:pPr>
              <a:buNone/>
            </a:pPr>
            <a:r>
              <a:rPr lang="hu-HU" sz="2400" b="1" dirty="0" smtClean="0"/>
              <a:t>Azt, amelyik:</a:t>
            </a:r>
          </a:p>
          <a:p>
            <a:r>
              <a:rPr lang="hu-HU" sz="2000" dirty="0" smtClean="0"/>
              <a:t>Foglalkoztatási biztonságot garantál,</a:t>
            </a:r>
          </a:p>
          <a:p>
            <a:r>
              <a:rPr lang="hu-HU" sz="2000" dirty="0" smtClean="0"/>
              <a:t>Pártpolitikailag semleges szervezettel, és menedzsmenttel működik,</a:t>
            </a:r>
          </a:p>
          <a:p>
            <a:r>
              <a:rPr lang="hu-HU" sz="2000" dirty="0" smtClean="0"/>
              <a:t>Védi a szakma presztízsét,</a:t>
            </a:r>
          </a:p>
          <a:p>
            <a:r>
              <a:rPr lang="hu-HU" sz="2000" dirty="0" smtClean="0"/>
              <a:t>A munkaszervezés, és munkavégzés tekintetében példamutatóan törvényes,</a:t>
            </a:r>
          </a:p>
          <a:p>
            <a:r>
              <a:rPr lang="hu-HU" sz="2000" dirty="0" smtClean="0"/>
              <a:t>A szakmai ismeretek bővítését és karbantartását intézményesen, és a munkáltató költségén biztosítja,</a:t>
            </a:r>
          </a:p>
          <a:p>
            <a:r>
              <a:rPr lang="hu-HU" sz="2000" dirty="0" smtClean="0"/>
              <a:t>Érdemeken alapuló, garantált előmenetelt ígérő bér-, és javadalmazási rendszert működtet,</a:t>
            </a:r>
          </a:p>
          <a:p>
            <a:r>
              <a:rPr lang="hu-HU" sz="2000" dirty="0" smtClean="0"/>
              <a:t>Közszolgálati komparatív előnyöket biztosít,</a:t>
            </a:r>
          </a:p>
          <a:p>
            <a:r>
              <a:rPr lang="hu-HU" sz="2000" dirty="0" smtClean="0"/>
              <a:t>Minden szinten igényli az érdemi szociális párbeszédet, és épít annak eredményeire.</a:t>
            </a:r>
            <a:endParaRPr lang="hu-HU" sz="200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14</a:t>
            </a:fld>
            <a:endParaRPr lang="hu-HU"/>
          </a:p>
        </p:txBody>
      </p:sp>
      <p:pic>
        <p:nvPicPr>
          <p:cNvPr id="7" name="Tartalom helye 3" descr="MKKSZ_fejlé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82220"/>
          </a:xfrm>
          <a:prstGeom prst="rect">
            <a:avLst/>
          </a:prstGeom>
        </p:spPr>
      </p:pic>
      <p:sp>
        <p:nvSpPr>
          <p:cNvPr id="8" name="Szövegdoboz 7"/>
          <p:cNvSpPr txBox="1"/>
          <p:nvPr/>
        </p:nvSpPr>
        <p:spPr>
          <a:xfrm>
            <a:off x="5796136" y="188640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ÉRDEKKÉPVISELET</a:t>
            </a:r>
            <a:endParaRPr lang="hu-H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hu-HU" dirty="0" smtClean="0"/>
          </a:p>
          <a:p>
            <a:pPr algn="ctr">
              <a:buNone/>
            </a:pPr>
            <a:r>
              <a:rPr lang="hu-H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Az MKKSZ, mint szociális partner célja:</a:t>
            </a:r>
          </a:p>
          <a:p>
            <a:pPr algn="ctr">
              <a:buNone/>
            </a:pPr>
            <a:endParaRPr lang="hu-H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hu-H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MEGSZOLGÁLT MUNKABÉKE</a:t>
            </a:r>
            <a:endParaRPr lang="hu-H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15</a:t>
            </a:fld>
            <a:endParaRPr lang="hu-HU"/>
          </a:p>
        </p:txBody>
      </p:sp>
      <p:pic>
        <p:nvPicPr>
          <p:cNvPr id="7" name="Tartalom helye 3" descr="MKKSZ_fejlé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822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hu-HU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hu-HU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hu-H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BÉRRENDEZÉS KELL!!!</a:t>
            </a:r>
            <a:endParaRPr lang="hu-H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16</a:t>
            </a:fld>
            <a:endParaRPr lang="hu-HU"/>
          </a:p>
        </p:txBody>
      </p:sp>
      <p:pic>
        <p:nvPicPr>
          <p:cNvPr id="7" name="Tartalom helye 3" descr="MKKSZ_fejlé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82220"/>
          </a:xfrm>
          <a:prstGeom prst="rect">
            <a:avLst/>
          </a:prstGeom>
        </p:spPr>
      </p:pic>
      <p:sp>
        <p:nvSpPr>
          <p:cNvPr id="8" name="Szövegdoboz 7"/>
          <p:cNvSpPr txBox="1"/>
          <p:nvPr/>
        </p:nvSpPr>
        <p:spPr>
          <a:xfrm>
            <a:off x="5796136" y="188640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ÉRDEKKÉPVISELET</a:t>
            </a:r>
            <a:endParaRPr lang="hu-H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1080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u-H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MÁSKÉPPEN KELL SZELETELNI A TORTÁT!</a:t>
            </a:r>
            <a:endParaRPr lang="hu-H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17</a:t>
            </a:fld>
            <a:endParaRPr lang="hu-HU"/>
          </a:p>
        </p:txBody>
      </p:sp>
      <p:pic>
        <p:nvPicPr>
          <p:cNvPr id="7" name="Tartalom helye 3" descr="MKKSZ_fejlé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82220"/>
          </a:xfrm>
          <a:prstGeom prst="rect">
            <a:avLst/>
          </a:prstGeom>
        </p:spPr>
      </p:pic>
      <p:sp>
        <p:nvSpPr>
          <p:cNvPr id="8" name="Szövegdoboz 7"/>
          <p:cNvSpPr txBox="1"/>
          <p:nvPr/>
        </p:nvSpPr>
        <p:spPr>
          <a:xfrm>
            <a:off x="5796136" y="188640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ÉRDEKKÉPVISELET</a:t>
            </a:r>
            <a:endParaRPr lang="hu-H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Kép 8" descr="london-cake-business-cartoon-cut-illustrat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2564904"/>
            <a:ext cx="4572620" cy="31343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11256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hu-HU" b="1" dirty="0" smtClean="0"/>
              <a:t>SZOLGÁLTATÁSAINK Címszavakban:</a:t>
            </a:r>
          </a:p>
          <a:p>
            <a:pPr algn="ctr">
              <a:buNone/>
            </a:pPr>
            <a:endParaRPr lang="hu-HU" sz="1300" b="1" dirty="0" smtClean="0"/>
          </a:p>
          <a:p>
            <a:r>
              <a:rPr lang="hu-HU" b="1" dirty="0" smtClean="0"/>
              <a:t>Kedvezményes vásárlás </a:t>
            </a:r>
          </a:p>
          <a:p>
            <a:pPr>
              <a:buNone/>
            </a:pPr>
            <a:r>
              <a:rPr lang="hu-HU" sz="2600" dirty="0" smtClean="0"/>
              <a:t>	(üzemanyag, autó, szállás, alkatrész, építőanyag, könyv, stb.)</a:t>
            </a:r>
          </a:p>
          <a:p>
            <a:r>
              <a:rPr lang="hu-HU" b="1" dirty="0" smtClean="0"/>
              <a:t>MKKSZ tagoknak díjmentes bankszámla, balesetbiztosítás</a:t>
            </a:r>
          </a:p>
          <a:p>
            <a:r>
              <a:rPr lang="hu-HU" b="1" dirty="0" smtClean="0"/>
              <a:t>Munkavállalói felelősségbiztosítás</a:t>
            </a:r>
          </a:p>
          <a:p>
            <a:r>
              <a:rPr lang="hu-HU" b="1" dirty="0" smtClean="0"/>
              <a:t>Ingyenes jogsegélyszolgálat</a:t>
            </a:r>
          </a:p>
          <a:p>
            <a:r>
              <a:rPr lang="hu-HU" b="1" dirty="0" smtClean="0"/>
              <a:t>Üdültetés saját és bérelt üdülőkben</a:t>
            </a:r>
          </a:p>
          <a:p>
            <a:pPr>
              <a:buNone/>
            </a:pPr>
            <a:r>
              <a:rPr lang="hu-HU" dirty="0" smtClean="0"/>
              <a:t>	</a:t>
            </a:r>
            <a:r>
              <a:rPr lang="hu-HU" sz="2600" dirty="0" smtClean="0"/>
              <a:t>(Hajdúszoboszló, Fonyód, </a:t>
            </a:r>
            <a:r>
              <a:rPr lang="hu-HU" sz="2600" dirty="0" err="1" smtClean="0"/>
              <a:t>Tribunj</a:t>
            </a:r>
            <a:r>
              <a:rPr lang="hu-HU" sz="2600" dirty="0" smtClean="0"/>
              <a:t>)</a:t>
            </a:r>
          </a:p>
          <a:p>
            <a:r>
              <a:rPr lang="hu-HU" b="1" dirty="0" smtClean="0"/>
              <a:t>Gyermektábor, nyelvtanfolyam</a:t>
            </a:r>
          </a:p>
          <a:p>
            <a:r>
              <a:rPr lang="hu-HU" b="1" dirty="0" smtClean="0"/>
              <a:t>Rászorulók pénzügyi megsegítése</a:t>
            </a:r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18</a:t>
            </a:fld>
            <a:endParaRPr lang="hu-HU"/>
          </a:p>
        </p:txBody>
      </p:sp>
      <p:pic>
        <p:nvPicPr>
          <p:cNvPr id="7" name="Tartalom helye 3" descr="MKKSZ_fejlé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82220"/>
          </a:xfrm>
          <a:prstGeom prst="rect">
            <a:avLst/>
          </a:prstGeom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44408" y="3212976"/>
            <a:ext cx="6953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2708920"/>
            <a:ext cx="7334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72400" y="2564904"/>
            <a:ext cx="8001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16216" y="3140968"/>
            <a:ext cx="60960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48264" y="5805264"/>
            <a:ext cx="155257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236296" y="4653136"/>
            <a:ext cx="9429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244408" y="4077072"/>
            <a:ext cx="74295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308304" y="3717032"/>
            <a:ext cx="7143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516216" y="4005064"/>
            <a:ext cx="55245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300192" y="5157192"/>
            <a:ext cx="11334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812360" y="5229200"/>
            <a:ext cx="12001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196752"/>
            <a:ext cx="8568952" cy="4929411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endParaRPr lang="hu-HU" b="1" dirty="0" smtClean="0"/>
          </a:p>
          <a:p>
            <a:pPr>
              <a:spcBef>
                <a:spcPts val="0"/>
              </a:spcBef>
              <a:buNone/>
            </a:pPr>
            <a:r>
              <a:rPr lang="hu-HU" b="1" dirty="0" smtClean="0"/>
              <a:t>              KÖZÖSSÉGÉPÍTÉS </a:t>
            </a:r>
          </a:p>
          <a:p>
            <a:pPr>
              <a:spcBef>
                <a:spcPts val="0"/>
              </a:spcBef>
              <a:buNone/>
            </a:pPr>
            <a:endParaRPr lang="hu-HU" b="1" dirty="0" smtClean="0"/>
          </a:p>
          <a:p>
            <a:pPr>
              <a:spcBef>
                <a:spcPts val="0"/>
              </a:spcBef>
              <a:buNone/>
            </a:pPr>
            <a:r>
              <a:rPr lang="hu-HU" sz="1400" b="1" dirty="0" smtClean="0"/>
              <a:t>  </a:t>
            </a:r>
          </a:p>
          <a:p>
            <a:pPr>
              <a:spcBef>
                <a:spcPts val="0"/>
              </a:spcBef>
              <a:buNone/>
            </a:pPr>
            <a:r>
              <a:rPr lang="hu-HU" b="1" dirty="0" smtClean="0"/>
              <a:t>    MKKSZ Fiatalok Képviselete</a:t>
            </a:r>
          </a:p>
          <a:p>
            <a:pPr>
              <a:spcBef>
                <a:spcPts val="0"/>
              </a:spcBef>
              <a:buNone/>
            </a:pPr>
            <a:r>
              <a:rPr lang="hu-HU" sz="1400" b="1" dirty="0" smtClean="0"/>
              <a:t>			                     &amp;</a:t>
            </a:r>
          </a:p>
          <a:p>
            <a:pPr>
              <a:spcBef>
                <a:spcPts val="0"/>
              </a:spcBef>
              <a:buNone/>
            </a:pPr>
            <a:r>
              <a:rPr lang="hu-HU" b="1" dirty="0" smtClean="0"/>
              <a:t>               CESI </a:t>
            </a:r>
            <a:r>
              <a:rPr lang="hu-HU" b="1" dirty="0" err="1" smtClean="0"/>
              <a:t>YouthCamp</a:t>
            </a:r>
            <a:endParaRPr lang="hu-HU" b="1" dirty="0" smtClean="0"/>
          </a:p>
          <a:p>
            <a:pPr>
              <a:spcBef>
                <a:spcPts val="0"/>
              </a:spcBef>
              <a:buNone/>
            </a:pPr>
            <a:endParaRPr lang="hu-HU" b="1" dirty="0" smtClean="0"/>
          </a:p>
          <a:p>
            <a:pPr>
              <a:spcBef>
                <a:spcPts val="0"/>
              </a:spcBef>
              <a:buNone/>
            </a:pPr>
            <a:r>
              <a:rPr lang="hu-HU" b="1" dirty="0" smtClean="0"/>
              <a:t>         Vagányság, Bátorság…</a:t>
            </a:r>
          </a:p>
          <a:p>
            <a:pPr>
              <a:spcBef>
                <a:spcPts val="0"/>
              </a:spcBef>
              <a:buNone/>
            </a:pPr>
            <a:r>
              <a:rPr lang="hu-HU" b="1" dirty="0" smtClean="0"/>
              <a:t>   Leszámolás a sztereotípiákkal</a:t>
            </a:r>
            <a:endParaRPr lang="hu-HU" b="1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19</a:t>
            </a:fld>
            <a:endParaRPr lang="hu-HU"/>
          </a:p>
        </p:txBody>
      </p:sp>
      <p:pic>
        <p:nvPicPr>
          <p:cNvPr id="7" name="Tartalom helye 3" descr="MKKSZ_fejlé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82220"/>
          </a:xfrm>
          <a:prstGeom prst="rect">
            <a:avLst/>
          </a:prstGeom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1628800"/>
            <a:ext cx="127635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C:\Users\ibm\Downloads\cesi_youth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136" y="3140968"/>
            <a:ext cx="1665904" cy="936104"/>
          </a:xfrm>
          <a:prstGeom prst="rect">
            <a:avLst/>
          </a:prstGeom>
          <a:noFill/>
        </p:spPr>
      </p:pic>
      <p:pic>
        <p:nvPicPr>
          <p:cNvPr id="2056" name="Picture 8" descr="C:\Users\ibm\Desktop\Anya prezentáció\nyelv\polls_rolling_stones_tongue_logo_1913_707532_poll_xlarge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4581128"/>
            <a:ext cx="1150790" cy="10817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 descr="MKKSZ_fejléc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82220"/>
          </a:xfrm>
        </p:spPr>
      </p:pic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2</a:t>
            </a:fld>
            <a:endParaRPr lang="hu-HU"/>
          </a:p>
        </p:txBody>
      </p:sp>
      <p:sp>
        <p:nvSpPr>
          <p:cNvPr id="7" name="Élőláb hely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pic>
        <p:nvPicPr>
          <p:cNvPr id="8" name="Picture 2" descr="https://encrypted-tbn3.gstatic.com/images?q=tbn:ANd9GcTokK-7EYlMlYP95DDkO2Y5tSH7jTSPFHkh5hHOnvWAE3qhlf4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2143116"/>
            <a:ext cx="1866900" cy="2457451"/>
          </a:xfrm>
          <a:prstGeom prst="rect">
            <a:avLst/>
          </a:prstGeom>
          <a:noFill/>
        </p:spPr>
      </p:pic>
      <p:pic>
        <p:nvPicPr>
          <p:cNvPr id="9" name="Picture 2" descr="C:\Users\Kornusz\Desktop\183_mkksz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00166" y="2000240"/>
            <a:ext cx="2214578" cy="274976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20</a:t>
            </a:fld>
            <a:endParaRPr lang="hu-HU"/>
          </a:p>
        </p:txBody>
      </p:sp>
      <p:sp>
        <p:nvSpPr>
          <p:cNvPr id="7" name="Téglalap 6"/>
          <p:cNvSpPr/>
          <p:nvPr/>
        </p:nvSpPr>
        <p:spPr>
          <a:xfrm>
            <a:off x="3779912" y="620688"/>
            <a:ext cx="478802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000" b="1" dirty="0" smtClean="0"/>
              <a:t>Köszönöm, hogy meghallgattak!</a:t>
            </a:r>
          </a:p>
          <a:p>
            <a:pPr algn="ctr"/>
            <a:endParaRPr lang="hu-HU" sz="2400" b="1" dirty="0" smtClean="0"/>
          </a:p>
          <a:p>
            <a:pPr algn="ctr"/>
            <a:r>
              <a:rPr lang="hu-HU" sz="2800" b="1" dirty="0" smtClean="0"/>
              <a:t>Elérhetőségeink:</a:t>
            </a:r>
          </a:p>
          <a:p>
            <a:pPr algn="ctr"/>
            <a:r>
              <a:rPr lang="hu-HU" sz="2400" dirty="0" smtClean="0"/>
              <a:t>Budapest XIV., Abonyi u. 31., 1146</a:t>
            </a:r>
          </a:p>
          <a:p>
            <a:pPr algn="ctr"/>
            <a:r>
              <a:rPr lang="hu-HU" sz="2400" dirty="0" smtClean="0"/>
              <a:t>+30 1 338-4002, </a:t>
            </a:r>
          </a:p>
          <a:p>
            <a:pPr algn="ctr"/>
            <a:r>
              <a:rPr lang="hu-HU" sz="2400" dirty="0" err="1" smtClean="0"/>
              <a:t>mkksz</a:t>
            </a:r>
            <a:r>
              <a:rPr lang="hu-HU" sz="2400" dirty="0" smtClean="0"/>
              <a:t>@</a:t>
            </a:r>
            <a:r>
              <a:rPr lang="hu-HU" sz="2400" dirty="0" err="1" smtClean="0"/>
              <a:t>mkksz.org.hu</a:t>
            </a:r>
            <a:endParaRPr lang="hu-HU" sz="2400" b="1" dirty="0" smtClean="0"/>
          </a:p>
          <a:p>
            <a:pPr algn="ctr"/>
            <a:r>
              <a:rPr lang="hu-HU" sz="2800" b="1" dirty="0" err="1" smtClean="0"/>
              <a:t>www.mkksz.org.hu</a:t>
            </a:r>
            <a:endParaRPr lang="hu-HU" sz="2800" b="1" dirty="0" smtClean="0"/>
          </a:p>
          <a:p>
            <a:pPr algn="ctr"/>
            <a:endParaRPr lang="hu-HU" sz="2800" b="1" dirty="0" smtClean="0"/>
          </a:p>
          <a:p>
            <a:pPr algn="ctr"/>
            <a:endParaRPr lang="hu-HU" sz="2800" b="1" dirty="0" smtClean="0"/>
          </a:p>
          <a:p>
            <a:pPr algn="ctr"/>
            <a:endParaRPr lang="hu-HU" sz="2800" b="1" dirty="0" smtClean="0"/>
          </a:p>
          <a:p>
            <a:pPr algn="ctr"/>
            <a:r>
              <a:rPr lang="hu-HU" sz="2800" b="1" dirty="0" err="1" smtClean="0"/>
              <a:t>www.facebook.com</a:t>
            </a:r>
            <a:r>
              <a:rPr lang="hu-HU" sz="2800" b="1" dirty="0" smtClean="0"/>
              <a:t>/</a:t>
            </a:r>
            <a:r>
              <a:rPr lang="hu-HU" sz="2800" b="1" dirty="0" err="1" smtClean="0"/>
              <a:t>mkkszorg</a:t>
            </a:r>
            <a:endParaRPr lang="hu-HU" sz="2800" b="1" dirty="0" smtClean="0"/>
          </a:p>
          <a:p>
            <a:pPr algn="ctr"/>
            <a:endParaRPr lang="hu-HU" sz="2800" b="1" dirty="0"/>
          </a:p>
        </p:txBody>
      </p:sp>
      <p:pic>
        <p:nvPicPr>
          <p:cNvPr id="8" name="Kép 7" descr="mkksz-logo-300dp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12776"/>
            <a:ext cx="3954186" cy="3857528"/>
          </a:xfrm>
          <a:prstGeom prst="rect">
            <a:avLst/>
          </a:prstGeom>
        </p:spPr>
      </p:pic>
      <p:pic>
        <p:nvPicPr>
          <p:cNvPr id="3075" name="Picture 3" descr="C:\Users\ibm\Desktop\Anya prezentáció\Facebook-Like-Butt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4221088"/>
            <a:ext cx="1584176" cy="7675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 descr="MKKSZ_fejlé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82220"/>
          </a:xfrm>
          <a:prstGeom prst="rect">
            <a:avLst/>
          </a:prstGeom>
        </p:spPr>
      </p:pic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3</a:t>
            </a:fld>
            <a:endParaRPr lang="hu-HU"/>
          </a:p>
        </p:txBody>
      </p:sp>
      <p:sp>
        <p:nvSpPr>
          <p:cNvPr id="7" name="Élőláb hely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9" name="Szövegdoboz 8"/>
          <p:cNvSpPr txBox="1"/>
          <p:nvPr/>
        </p:nvSpPr>
        <p:spPr>
          <a:xfrm>
            <a:off x="179512" y="1844824"/>
            <a:ext cx="8784976" cy="1077218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M</a:t>
            </a:r>
            <a:r>
              <a:rPr lang="hu-HU" sz="2000" dirty="0" smtClean="0"/>
              <a:t>agyar </a:t>
            </a:r>
            <a:r>
              <a:rPr lang="hu-HU" sz="2000" b="1" dirty="0" smtClean="0"/>
              <a:t>K</a:t>
            </a:r>
            <a:r>
              <a:rPr lang="hu-HU" sz="2000" dirty="0" smtClean="0"/>
              <a:t>öztisztviselők, </a:t>
            </a:r>
            <a:r>
              <a:rPr lang="hu-HU" sz="2000" b="1" dirty="0" smtClean="0"/>
              <a:t>K</a:t>
            </a:r>
            <a:r>
              <a:rPr lang="hu-HU" sz="2000" dirty="0" smtClean="0"/>
              <a:t>özalkalmazottak és </a:t>
            </a:r>
            <a:r>
              <a:rPr lang="hu-HU" sz="2000" b="1" dirty="0" smtClean="0"/>
              <a:t>K</a:t>
            </a:r>
            <a:r>
              <a:rPr lang="hu-HU" sz="2000" dirty="0" smtClean="0"/>
              <a:t>özszolgálati Dolgozók </a:t>
            </a:r>
            <a:r>
              <a:rPr lang="hu-HU" sz="2000" b="1" dirty="0" smtClean="0"/>
              <a:t>Sz</a:t>
            </a:r>
            <a:r>
              <a:rPr lang="hu-HU" sz="2000" dirty="0" smtClean="0"/>
              <a:t>akszervezete</a:t>
            </a:r>
          </a:p>
          <a:p>
            <a:endParaRPr lang="hu-HU" sz="1200" dirty="0"/>
          </a:p>
          <a:p>
            <a:pPr algn="ctr"/>
            <a:r>
              <a:rPr lang="hu-HU" sz="3200" b="1" dirty="0" smtClean="0"/>
              <a:t>Közösség, szolgáltatás, érdekvédelem</a:t>
            </a:r>
            <a:endParaRPr lang="hu-HU" sz="3200" b="1" dirty="0"/>
          </a:p>
        </p:txBody>
      </p:sp>
      <p:sp>
        <p:nvSpPr>
          <p:cNvPr id="10" name="Szövegdoboz 9"/>
          <p:cNvSpPr txBox="1"/>
          <p:nvPr/>
        </p:nvSpPr>
        <p:spPr>
          <a:xfrm>
            <a:off x="1043608" y="3573016"/>
            <a:ext cx="7272808" cy="1697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u-H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Alapítva: 1989. november 18.</a:t>
            </a:r>
          </a:p>
          <a:p>
            <a:pPr algn="ctr">
              <a:lnSpc>
                <a:spcPct val="150000"/>
              </a:lnSpc>
            </a:pPr>
            <a:r>
              <a:rPr lang="hu-H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Eredeti név: TIDSZ</a:t>
            </a:r>
          </a:p>
          <a:p>
            <a:pPr algn="ctr">
              <a:lnSpc>
                <a:spcPct val="150000"/>
              </a:lnSpc>
            </a:pPr>
            <a:r>
              <a:rPr lang="hu-H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Tagsági bázis: helyi és területi közigazgatás munkavállalói</a:t>
            </a:r>
            <a:endParaRPr lang="hu-H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4</a:t>
            </a:fld>
            <a:endParaRPr lang="hu-HU"/>
          </a:p>
        </p:txBody>
      </p:sp>
      <p:pic>
        <p:nvPicPr>
          <p:cNvPr id="7" name="Tartalom helye 3" descr="MKKSZ_fejlé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82220"/>
          </a:xfrm>
          <a:prstGeom prst="rect">
            <a:avLst/>
          </a:prstGeom>
        </p:spPr>
      </p:pic>
      <p:sp>
        <p:nvSpPr>
          <p:cNvPr id="8" name="Szövegdoboz 7"/>
          <p:cNvSpPr txBox="1"/>
          <p:nvPr/>
        </p:nvSpPr>
        <p:spPr>
          <a:xfrm>
            <a:off x="395536" y="1412776"/>
            <a:ext cx="8532440" cy="95410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hu-HU" sz="2800" b="1" dirty="0" smtClean="0"/>
              <a:t>MKKSZ:  M</a:t>
            </a:r>
            <a:r>
              <a:rPr lang="hu-HU" sz="2800" dirty="0" smtClean="0"/>
              <a:t>agyar </a:t>
            </a:r>
            <a:r>
              <a:rPr lang="hu-HU" sz="2800" b="1" dirty="0" smtClean="0"/>
              <a:t>K</a:t>
            </a:r>
            <a:r>
              <a:rPr lang="hu-HU" sz="2800" dirty="0" smtClean="0"/>
              <a:t>öztisztviselők, </a:t>
            </a:r>
            <a:r>
              <a:rPr lang="hu-HU" sz="2800" b="1" dirty="0" smtClean="0"/>
              <a:t>K</a:t>
            </a:r>
            <a:r>
              <a:rPr lang="hu-HU" sz="2800" dirty="0" smtClean="0"/>
              <a:t>özalkalmazottak és 	 	     </a:t>
            </a:r>
            <a:r>
              <a:rPr lang="hu-HU" sz="2800" b="1" dirty="0" smtClean="0"/>
              <a:t>K</a:t>
            </a:r>
            <a:r>
              <a:rPr lang="hu-HU" sz="2800" dirty="0" smtClean="0"/>
              <a:t>özszolgálati Dolgozók </a:t>
            </a:r>
            <a:r>
              <a:rPr lang="hu-HU" sz="2800" b="1" dirty="0" smtClean="0"/>
              <a:t>Sz</a:t>
            </a:r>
            <a:r>
              <a:rPr lang="hu-HU" sz="2800" dirty="0" smtClean="0"/>
              <a:t>akszervezete</a:t>
            </a:r>
            <a:endParaRPr lang="hu-HU" sz="2800" b="1" dirty="0"/>
          </a:p>
        </p:txBody>
      </p:sp>
      <p:sp>
        <p:nvSpPr>
          <p:cNvPr id="9" name="Szövegdoboz 8"/>
          <p:cNvSpPr txBox="1"/>
          <p:nvPr/>
        </p:nvSpPr>
        <p:spPr>
          <a:xfrm>
            <a:off x="683568" y="2492896"/>
            <a:ext cx="7715272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Akiket képviselünk</a:t>
            </a:r>
            <a:r>
              <a:rPr lang="hu-HU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hu-HU" dirty="0" smtClean="0"/>
              <a:t>Taglétszám: 14861 fő Magyarország legszélesebb szerveződésű közigazgatási      szakszervezete </a:t>
            </a:r>
          </a:p>
          <a:p>
            <a:pPr>
              <a:lnSpc>
                <a:spcPct val="150000"/>
              </a:lnSpc>
            </a:pPr>
            <a:r>
              <a:rPr lang="hu-HU" dirty="0" smtClean="0"/>
              <a:t>Nők aránya: 83% </a:t>
            </a:r>
          </a:p>
          <a:p>
            <a:pPr>
              <a:lnSpc>
                <a:spcPct val="150000"/>
              </a:lnSpc>
            </a:pPr>
            <a:r>
              <a:rPr lang="hu-HU" dirty="0" smtClean="0"/>
              <a:t>Kormánytisztviselők, önkormányzati köztisztviselők, közalkalmazottak (szociális dolgozók, város-, és intézmény üzemeltetők)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hu-HU" b="1" dirty="0" smtClean="0"/>
              <a:t>Ahová tartozunk:</a:t>
            </a:r>
          </a:p>
          <a:p>
            <a:pPr>
              <a:lnSpc>
                <a:spcPct val="150000"/>
              </a:lnSpc>
            </a:pPr>
            <a:r>
              <a:rPr lang="hu-HU" dirty="0" smtClean="0"/>
              <a:t>Magyarországon: Szakszervezetek Együttműködési Fóruma ( </a:t>
            </a:r>
            <a:r>
              <a:rPr lang="hu-HU" b="1" dirty="0" smtClean="0"/>
              <a:t>SZEF </a:t>
            </a:r>
            <a:r>
              <a:rPr lang="hu-HU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hu-HU" dirty="0" smtClean="0"/>
              <a:t>Európában: Független Szakszervezetek Európai Szövetsége ( </a:t>
            </a:r>
            <a:r>
              <a:rPr lang="hu-HU" b="1" dirty="0" smtClean="0"/>
              <a:t>CESI </a:t>
            </a:r>
            <a:r>
              <a:rPr lang="hu-HU" dirty="0" smtClean="0"/>
              <a:t>)</a:t>
            </a:r>
          </a:p>
        </p:txBody>
      </p:sp>
      <p:pic>
        <p:nvPicPr>
          <p:cNvPr id="10" name="Kép 9" descr="Ces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08304" y="5661248"/>
            <a:ext cx="1224136" cy="738562"/>
          </a:xfrm>
          <a:prstGeom prst="rect">
            <a:avLst/>
          </a:prstGeom>
        </p:spPr>
      </p:pic>
      <p:pic>
        <p:nvPicPr>
          <p:cNvPr id="11" name="Kép 10" descr="szef-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52320" y="4725144"/>
            <a:ext cx="881252" cy="8812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5</a:t>
            </a:fld>
            <a:endParaRPr lang="hu-HU"/>
          </a:p>
        </p:txBody>
      </p:sp>
      <p:pic>
        <p:nvPicPr>
          <p:cNvPr id="7" name="Tartalom helye 3" descr="MKKSZ_fejlé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82220"/>
          </a:xfrm>
          <a:prstGeom prst="rect">
            <a:avLst/>
          </a:prstGeom>
        </p:spPr>
      </p:pic>
      <p:sp>
        <p:nvSpPr>
          <p:cNvPr id="8" name="Szövegdoboz 7"/>
          <p:cNvSpPr txBox="1"/>
          <p:nvPr/>
        </p:nvSpPr>
        <p:spPr>
          <a:xfrm>
            <a:off x="0" y="2928934"/>
            <a:ext cx="9144000" cy="1077218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hu-HU" sz="3200" b="1" dirty="0" smtClean="0"/>
              <a:t>Mi az a három szó, kifejezés, amiről mindenkinek valószínűleg a szakszervezet jut az eszébe?</a:t>
            </a:r>
            <a:endParaRPr lang="hu-H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6</a:t>
            </a:fld>
            <a:endParaRPr lang="hu-HU"/>
          </a:p>
        </p:txBody>
      </p:sp>
      <p:pic>
        <p:nvPicPr>
          <p:cNvPr id="7" name="Tartalom helye 3" descr="MKKSZ_fejlé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82220"/>
          </a:xfrm>
          <a:prstGeom prst="rect">
            <a:avLst/>
          </a:prstGeom>
        </p:spPr>
      </p:pic>
      <p:pic>
        <p:nvPicPr>
          <p:cNvPr id="8" name="Picture 5" descr="C:\Users\Kornusz\Desktop\demonst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1571612"/>
            <a:ext cx="2619375" cy="1743075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  <p:pic>
        <p:nvPicPr>
          <p:cNvPr id="9" name="Picture 4" descr="C:\Users\Kornusz\Desktop\sztrajk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28992" y="2786058"/>
            <a:ext cx="2696651" cy="2022488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0" name="Picture 2" descr="https://encrypted-tbn2.gstatic.com/images?q=tbn:ANd9GcTuM_D4Zhcly2GG7QuVV605kI6jWYGWczdaCVee37qpfKLk5xFwn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29322" y="4286256"/>
            <a:ext cx="2286000" cy="20002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>
              <a:rot lat="0" lon="600000" rev="0"/>
            </a:camera>
            <a:lightRig rig="threePt" dir="t"/>
          </a:scene3d>
          <a:sp3d>
            <a:bevelT/>
          </a:sp3d>
        </p:spPr>
      </p:pic>
      <p:sp>
        <p:nvSpPr>
          <p:cNvPr id="11" name="Szövegdoboz 10"/>
          <p:cNvSpPr txBox="1"/>
          <p:nvPr/>
        </p:nvSpPr>
        <p:spPr>
          <a:xfrm>
            <a:off x="899592" y="980728"/>
            <a:ext cx="7704856" cy="52322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r"/>
            <a:r>
              <a:rPr lang="hu-HU" sz="2800" b="1" dirty="0" smtClean="0"/>
              <a:t>Ahogy sokan gondolkodnak a szakszervezetekről</a:t>
            </a:r>
            <a:endParaRPr lang="hu-HU" sz="2800" b="1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1259632" y="3501008"/>
            <a:ext cx="2357454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hu-HU" b="1" dirty="0"/>
              <a:t>D</a:t>
            </a:r>
            <a:r>
              <a:rPr lang="hu-HU" b="1" dirty="0" smtClean="0"/>
              <a:t>emonstráció</a:t>
            </a:r>
            <a:endParaRPr lang="hu-HU" b="1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3491880" y="4941168"/>
            <a:ext cx="2571768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hu-HU" b="1" dirty="0" smtClean="0"/>
              <a:t>Munkabeszüntetés</a:t>
            </a:r>
            <a:endParaRPr lang="hu-HU" b="1" dirty="0"/>
          </a:p>
        </p:txBody>
      </p:sp>
      <p:sp>
        <p:nvSpPr>
          <p:cNvPr id="14" name="Szövegdoboz 13"/>
          <p:cNvSpPr txBox="1"/>
          <p:nvPr/>
        </p:nvSpPr>
        <p:spPr>
          <a:xfrm>
            <a:off x="6215074" y="6357958"/>
            <a:ext cx="2928926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hu-HU" b="1" dirty="0" smtClean="0"/>
              <a:t>Harcos vezetők</a:t>
            </a:r>
            <a:endParaRPr lang="hu-H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7</a:t>
            </a:fld>
            <a:endParaRPr lang="hu-HU"/>
          </a:p>
        </p:txBody>
      </p:sp>
      <p:pic>
        <p:nvPicPr>
          <p:cNvPr id="7" name="Tartalom helye 3" descr="MKKSZ_fejlé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08720"/>
          </a:xfrm>
          <a:prstGeom prst="rect">
            <a:avLst/>
          </a:prstGeom>
        </p:spPr>
      </p:pic>
      <p:sp>
        <p:nvSpPr>
          <p:cNvPr id="8" name="Szövegdoboz 7"/>
          <p:cNvSpPr txBox="1"/>
          <p:nvPr/>
        </p:nvSpPr>
        <p:spPr>
          <a:xfrm>
            <a:off x="1979712" y="908720"/>
            <a:ext cx="5832648" cy="52322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hu-HU" sz="2800" b="1" dirty="0" smtClean="0"/>
              <a:t>És amit az MKKSZ biztosít a tagjainak</a:t>
            </a:r>
            <a:endParaRPr lang="hu-HU" sz="2800" b="1" dirty="0"/>
          </a:p>
        </p:txBody>
      </p:sp>
      <p:pic>
        <p:nvPicPr>
          <p:cNvPr id="9" name="Picture 1" descr="\\KORNUSZ-PC\pr\mkksz\fotok\DSC0081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484784"/>
            <a:ext cx="2286000" cy="17145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Picture 2" descr="\\KORNUSZ-PC\pr\mkksz\fotok\DSC0110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1700808"/>
            <a:ext cx="2285984" cy="17144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3" descr="\\KORNUSZ-PC\pr\mkksz\fotok\100_213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1484784"/>
            <a:ext cx="2286015" cy="17145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Picture 2" descr="https://encrypted-tbn2.gstatic.com/images?q=tbn:ANd9GcT98VmEobyzm5imU2i74hjbcZJ8L6H43kFDjnDXrBkBW1gw67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00166" y="4500570"/>
            <a:ext cx="2047107" cy="1357322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13" name="Picture 4" descr="https://encrypted-tbn3.gstatic.com/images?q=tbn:ANd9GcRDfIIUp4baQh_qKz3_8GDWYUWgQBBLnnQ_k9Pbc07mYYH4vF0DBQ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43372" y="4500570"/>
            <a:ext cx="2047107" cy="1357322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14" name="Picture 12" descr="https://encrypted-tbn2.gstatic.com/images?q=tbn:ANd9GcSUQGLt_LSBwZ1SBDe4sU6vEPJUzsKIQ1YHSo1N-sTAQC73pLOj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786579" y="4286257"/>
            <a:ext cx="1714512" cy="1714512"/>
          </a:xfrm>
          <a:prstGeom prst="rect">
            <a:avLst/>
          </a:prstGeom>
          <a:noFill/>
        </p:spPr>
      </p:pic>
      <p:pic>
        <p:nvPicPr>
          <p:cNvPr id="15" name="Picture 5" descr="https://encrypted-tbn0.gstatic.com/images?q=tbn:ANd9GcTCHPH1f9ffkQyjmXgd9pAQG5lwrG0XRBjt-3Kpb1C4v81La-19DQ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44008" y="3789040"/>
            <a:ext cx="570364" cy="604377"/>
          </a:xfrm>
          <a:prstGeom prst="rect">
            <a:avLst/>
          </a:prstGeom>
          <a:noFill/>
        </p:spPr>
      </p:pic>
      <p:sp>
        <p:nvSpPr>
          <p:cNvPr id="18" name="Szövegdoboz 17"/>
          <p:cNvSpPr txBox="1"/>
          <p:nvPr/>
        </p:nvSpPr>
        <p:spPr>
          <a:xfrm>
            <a:off x="1500166" y="5929330"/>
            <a:ext cx="2643206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hu-HU" b="1" dirty="0" smtClean="0"/>
              <a:t>Oktatás</a:t>
            </a:r>
            <a:endParaRPr lang="hu-HU" b="1" dirty="0"/>
          </a:p>
        </p:txBody>
      </p:sp>
      <p:sp>
        <p:nvSpPr>
          <p:cNvPr id="19" name="Szövegdoboz 18"/>
          <p:cNvSpPr txBox="1"/>
          <p:nvPr/>
        </p:nvSpPr>
        <p:spPr>
          <a:xfrm>
            <a:off x="4067944" y="5949280"/>
            <a:ext cx="2357454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hu-HU" b="1" dirty="0" smtClean="0"/>
              <a:t>Gyakornoki program</a:t>
            </a:r>
            <a:endParaRPr lang="hu-HU" b="1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7020272" y="5877272"/>
            <a:ext cx="1944216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hu-HU" b="1" dirty="0" smtClean="0"/>
              <a:t>Jogsegély</a:t>
            </a:r>
            <a:endParaRPr lang="hu-HU" b="1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1187624" y="3212976"/>
            <a:ext cx="2643206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hu-HU" b="1" dirty="0" smtClean="0"/>
              <a:t>Közösséget építünk</a:t>
            </a:r>
            <a:endParaRPr lang="hu-HU" b="1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3635896" y="3429000"/>
            <a:ext cx="2643206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hu-HU" b="1" dirty="0" smtClean="0"/>
              <a:t>Szolgáltatást biztosítunk</a:t>
            </a:r>
            <a:endParaRPr lang="hu-HU" b="1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6500794" y="3212976"/>
            <a:ext cx="2643206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hu-HU" b="1" dirty="0" smtClean="0"/>
              <a:t>Partnerek vagyunk</a:t>
            </a:r>
            <a:endParaRPr lang="hu-H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8</a:t>
            </a:fld>
            <a:endParaRPr lang="hu-HU"/>
          </a:p>
        </p:txBody>
      </p:sp>
      <p:pic>
        <p:nvPicPr>
          <p:cNvPr id="7" name="Tartalom helye 3" descr="MKKSZ_fejlé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82220"/>
          </a:xfrm>
          <a:prstGeom prst="rect">
            <a:avLst/>
          </a:prstGeom>
        </p:spPr>
      </p:pic>
      <p:sp>
        <p:nvSpPr>
          <p:cNvPr id="8" name="Szövegdoboz 7"/>
          <p:cNvSpPr txBox="1"/>
          <p:nvPr/>
        </p:nvSpPr>
        <p:spPr>
          <a:xfrm>
            <a:off x="467544" y="1556792"/>
            <a:ext cx="82809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u-HU" sz="2800" b="1" dirty="0" smtClean="0"/>
              <a:t>PARTNERSÉGI ALAPELVEK: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u-HU" sz="2800" dirty="0" smtClean="0"/>
              <a:t>  Pártpolitikai semlegesség,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u-HU" sz="2800" dirty="0" smtClean="0"/>
              <a:t>  Vélemények közvetítése a végrehajtók szemszögéből,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u-HU" sz="2800" dirty="0" smtClean="0"/>
              <a:t>  Megoldások keresése kompromisszumok árán,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u-HU" sz="2800" dirty="0" smtClean="0"/>
              <a:t>  Sikerérdekeltség és sikerorientáltság,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hu-HU" sz="2800" dirty="0" smtClean="0"/>
              <a:t>  A partnerség nem értelmezhető egyenlőségként.</a:t>
            </a:r>
            <a:endParaRPr lang="hu-HU" sz="2800" dirty="0"/>
          </a:p>
        </p:txBody>
      </p:sp>
      <p:sp>
        <p:nvSpPr>
          <p:cNvPr id="10" name="Szövegdoboz 9"/>
          <p:cNvSpPr txBox="1"/>
          <p:nvPr/>
        </p:nvSpPr>
        <p:spPr>
          <a:xfrm>
            <a:off x="5796136" y="188640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ÉRDEKKÉPVISELET</a:t>
            </a:r>
            <a:endParaRPr lang="hu-H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2420888"/>
            <a:ext cx="8229600" cy="28803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u-H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 nem </a:t>
            </a:r>
            <a:r>
              <a:rPr lang="hu-H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egyenlőek</a:t>
            </a:r>
            <a:r>
              <a:rPr lang="hu-H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hanem nélkülözhetetlenek akarunk lenni!</a:t>
            </a:r>
            <a:endParaRPr lang="hu-H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2013. szeptember 19.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XXI. Országos Jegyző- Közigazgatási Konferencia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B206-33F8-4064-96B2-CDEB5D7EFF5E}" type="slidenum">
              <a:rPr lang="hu-HU" smtClean="0"/>
              <a:pPr/>
              <a:t>9</a:t>
            </a:fld>
            <a:endParaRPr lang="hu-HU"/>
          </a:p>
        </p:txBody>
      </p:sp>
      <p:pic>
        <p:nvPicPr>
          <p:cNvPr id="7" name="Tartalom helye 3" descr="MKKSZ_fejlé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822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641</Words>
  <Application>Microsoft Office PowerPoint</Application>
  <PresentationFormat>Diavetítés a képernyőre (4:3 oldalarány)</PresentationFormat>
  <Paragraphs>172</Paragraphs>
  <Slides>20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1" baseType="lpstr">
      <vt:lpstr>Office-téma</vt:lpstr>
      <vt:lpstr>PÁRBESZÉD és PARTNERSÉG a Magyar Köztisztviselők, Közalkalmazottak és Közszolgálati Dolgozók Szakszervezete nézőpontjából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  <vt:lpstr>15. dia</vt:lpstr>
      <vt:lpstr>16. dia</vt:lpstr>
      <vt:lpstr>17. dia</vt:lpstr>
      <vt:lpstr>18. dia</vt:lpstr>
      <vt:lpstr>19. dia</vt:lpstr>
      <vt:lpstr>20.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ibm</dc:creator>
  <cp:lastModifiedBy>Gyergyák Ferenc</cp:lastModifiedBy>
  <cp:revision>109</cp:revision>
  <dcterms:created xsi:type="dcterms:W3CDTF">2013-09-17T17:43:39Z</dcterms:created>
  <dcterms:modified xsi:type="dcterms:W3CDTF">2013-09-22T12:15:57Z</dcterms:modified>
</cp:coreProperties>
</file>