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6" r:id="rId3"/>
    <p:sldMasterId id="2147483673" r:id="rId4"/>
    <p:sldMasterId id="2147483680" r:id="rId5"/>
  </p:sldMasterIdLst>
  <p:notesMasterIdLst>
    <p:notesMasterId r:id="rId20"/>
  </p:notesMasterIdLst>
  <p:handoutMasterIdLst>
    <p:handoutMasterId r:id="rId21"/>
  </p:handoutMasterIdLst>
  <p:sldIdLst>
    <p:sldId id="318" r:id="rId6"/>
    <p:sldId id="421" r:id="rId7"/>
    <p:sldId id="423" r:id="rId8"/>
    <p:sldId id="422" r:id="rId9"/>
    <p:sldId id="435" r:id="rId10"/>
    <p:sldId id="438" r:id="rId11"/>
    <p:sldId id="448" r:id="rId12"/>
    <p:sldId id="430" r:id="rId13"/>
    <p:sldId id="449" r:id="rId14"/>
    <p:sldId id="451" r:id="rId15"/>
    <p:sldId id="442" r:id="rId16"/>
    <p:sldId id="436" r:id="rId17"/>
    <p:sldId id="444" r:id="rId18"/>
    <p:sldId id="420" r:id="rId19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9765"/>
    <a:srgbClr val="A29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33" autoAdjust="0"/>
  </p:normalViewPr>
  <p:slideViewPr>
    <p:cSldViewPr>
      <p:cViewPr>
        <p:scale>
          <a:sx n="74" d="100"/>
          <a:sy n="74" d="100"/>
        </p:scale>
        <p:origin x="-104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0DB84-29E7-4023-91AC-0DAF9AE2AC04}" type="datetimeFigureOut">
              <a:rPr lang="hu-HU" smtClean="0"/>
              <a:pPr/>
              <a:t>2013.09.19.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F0B59-F915-44F2-9D2D-7EB8C2FF7F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621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4EB63F-0AE5-4E98-8B2E-65FF30A29874}" type="datetimeFigureOut">
              <a:rPr lang="hu-HU"/>
              <a:pPr>
                <a:defRPr/>
              </a:pPr>
              <a:t>2013.09.19.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513BCD-D101-44EC-A20F-E1648E919D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480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513BCD-D101-44EC-A20F-E1648E919D53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089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hu-HU" dirty="0" smtClean="0"/>
          </a:p>
        </p:txBody>
      </p:sp>
      <p:sp>
        <p:nvSpPr>
          <p:cNvPr id="4" name="Dia számának helye 3"/>
          <p:cNvSpPr txBox="1">
            <a:spLocks noGrp="1"/>
          </p:cNvSpPr>
          <p:nvPr/>
        </p:nvSpPr>
        <p:spPr>
          <a:xfrm>
            <a:off x="3814631" y="9370870"/>
            <a:ext cx="2919564" cy="493867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603B35E-F872-45E3-852E-1B10E0105790}" type="slidenum">
              <a:rPr lang="hu-H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hu-H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513BCD-D101-44EC-A20F-E1648E919D53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0898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513BCD-D101-44EC-A20F-E1648E919D53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302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595D2-9C2F-4E62-87B0-69F63617A933}" type="datetimeFigureOut">
              <a:rPr lang="hu-HU"/>
              <a:pPr>
                <a:defRPr/>
              </a:pPr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6C37145-409E-4B96-8C0D-2AD087C24F13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8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02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61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40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87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ADC6-E8A3-4A12-923D-4B5FF8D7E11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447F26-441B-4213-81F6-E285A8FB80B1}" type="slidenum">
              <a:rPr lang="hu-HU" smtClean="0">
                <a:solidFill>
                  <a:prstClr val="black"/>
                </a:solidFill>
              </a:rPr>
              <a:pPr/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71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12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18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783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9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/>
              <a:pPr>
                <a:defRPr/>
              </a:pPr>
              <a:t>2013.09.19.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ADC6-E8A3-4A12-923D-4B5FF8D7E11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447F26-441B-4213-81F6-E285A8FB80B1}" type="slidenum">
              <a:rPr lang="hu-HU" smtClean="0">
                <a:solidFill>
                  <a:prstClr val="black"/>
                </a:solidFill>
              </a:rPr>
              <a:pPr/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/>
              <a:pPr>
                <a:defRPr/>
              </a:pPr>
              <a:t>2013.09.19.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/>
              <a:pPr>
                <a:defRPr/>
              </a:pPr>
              <a:t>2013.09.19.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/>
              <a:pPr>
                <a:defRPr/>
              </a:pPr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/>
              <a:pPr>
                <a:defRPr/>
              </a:pPr>
              <a:t>2013.09.19.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51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1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2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6A7656-124C-4084-82F8-359D2D9459AB}" type="datetimeFigureOut">
              <a:rPr lang="hu-HU"/>
              <a:pPr>
                <a:defRPr/>
              </a:pPr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7DD2D2-4C07-4C54-BDE5-F25289FD5CA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/>
              <a:pPr>
                <a:defRPr/>
              </a:pPr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8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45606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2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8897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8" r:id="rId4"/>
    <p:sldLayoutId id="214748367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2013.09.19.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265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6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eo.lorincz@bm.gov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4632" cy="2304256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 legújabb kérdései- </a:t>
            </a:r>
            <a:b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Téli átmeneti közfoglalkoztatás </a:t>
            </a:r>
            <a:b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2013-2014. év</a:t>
            </a:r>
            <a:b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XXI. Országos Jegyző- Közigazgatási Konferencia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6368752" cy="1152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hu-HU" sz="1900" dirty="0" smtClean="0"/>
          </a:p>
          <a:p>
            <a:pPr>
              <a:spcBef>
                <a:spcPts val="0"/>
              </a:spcBef>
            </a:pPr>
            <a:r>
              <a:rPr lang="hu-HU" sz="1400" b="1" dirty="0" smtClean="0">
                <a:latin typeface="Arial" pitchFamily="34" charset="0"/>
                <a:cs typeface="Arial" pitchFamily="34" charset="0"/>
              </a:rPr>
              <a:t>Keszthely</a:t>
            </a:r>
          </a:p>
          <a:p>
            <a:pPr>
              <a:spcBef>
                <a:spcPts val="0"/>
              </a:spcBef>
            </a:pPr>
            <a:r>
              <a:rPr lang="hu-HU" sz="1400" b="1" dirty="0" smtClean="0">
                <a:latin typeface="Arial" pitchFamily="34" charset="0"/>
                <a:cs typeface="Arial" pitchFamily="34" charset="0"/>
              </a:rPr>
              <a:t>2013. szeptember 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 idx="4294967295"/>
          </p:nvPr>
        </p:nvSpPr>
        <p:spPr>
          <a:xfrm>
            <a:off x="1" y="1198141"/>
            <a:ext cx="9133384" cy="574675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 eredményei II.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636840371"/>
              </p:ext>
            </p:extLst>
          </p:nvPr>
        </p:nvGraphicFramePr>
        <p:xfrm>
          <a:off x="683568" y="1916829"/>
          <a:ext cx="7776865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5619"/>
                <a:gridCol w="1690623"/>
                <a:gridCol w="1690623"/>
              </a:tblGrid>
              <a:tr h="49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hu-H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2013 augusztus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Országos összesen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Zala</a:t>
                      </a:r>
                      <a:r>
                        <a:rPr lang="hu-HU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megye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1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Közfoglalkoztatásba belépők létszáma*</a:t>
                      </a:r>
                      <a:endParaRPr lang="hu-HU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226 269</a:t>
                      </a:r>
                      <a:endParaRPr lang="hu-H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5 348</a:t>
                      </a:r>
                      <a:endParaRPr lang="hu-H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1349">
                <a:tc>
                  <a:txBody>
                    <a:bodyPr/>
                    <a:lstStyle/>
                    <a:p>
                      <a:pPr lvl="0"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ebből kistérségi startmunka mintaprogramokba belépők létszáma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101 388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1 480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1349">
                <a:tc>
                  <a:txBody>
                    <a:bodyPr/>
                    <a:lstStyle/>
                    <a:p>
                      <a:pPr lvl="0"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ebből mezőgazdasági mintaprogramba belépők létszáma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r>
                        <a:rPr lang="hu-HU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370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314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1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Közfoglalkoztatásból kilépők létszáma*</a:t>
                      </a:r>
                      <a:endParaRPr lang="hu-HU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168 426</a:t>
                      </a:r>
                      <a:endParaRPr lang="hu-HU" sz="12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4 212</a:t>
                      </a:r>
                      <a:endParaRPr lang="hu-HU" sz="12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737022">
                <a:tc>
                  <a:txBody>
                    <a:bodyPr/>
                    <a:lstStyle/>
                    <a:p>
                      <a:pPr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az elsődleges munkaerő-piacon </a:t>
                      </a:r>
                      <a:endParaRPr lang="hu-HU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hu-H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hónapon belül elhelyezkedettek létszáma**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939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1349">
                <a:tc>
                  <a:txBody>
                    <a:bodyPr/>
                    <a:lstStyle/>
                    <a:p>
                      <a:pPr indent="1524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az elsődleges munkaerő-piacon 180. napon munkában állók létszáma**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1 326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hu-H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1349"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hu-HU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   2012</a:t>
                      </a: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december 21. és az adott hónap 20. </a:t>
                      </a:r>
                      <a:r>
                        <a:rPr lang="hu-HU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között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hu-HU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** </a:t>
                      </a: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6 hónappal korábban kilépettek közül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0004" marR="30004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2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 idx="4294967295"/>
          </p:nvPr>
        </p:nvSpPr>
        <p:spPr>
          <a:xfrm>
            <a:off x="1" y="1198141"/>
            <a:ext cx="9133384" cy="574675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 eredményei II.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4"/>
          </p:nvPr>
        </p:nvSpPr>
        <p:spPr>
          <a:xfrm>
            <a:off x="611560" y="1916832"/>
            <a:ext cx="7992888" cy="4464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1800" dirty="0"/>
              <a:t>A Belügyminisztérium által felügyelt </a:t>
            </a:r>
            <a:r>
              <a:rPr lang="hu-HU" sz="1800" b="1" dirty="0"/>
              <a:t>közfoglalkoztatási programokba </a:t>
            </a:r>
            <a:r>
              <a:rPr lang="hu-HU" sz="1800" dirty="0"/>
              <a:t>a</a:t>
            </a:r>
          </a:p>
          <a:p>
            <a:pPr marL="685800" lvl="1"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2011. évben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  35 033 fő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685800" lvl="1"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2012. évben 271 625 fő,</a:t>
            </a:r>
          </a:p>
          <a:p>
            <a:pPr marL="685800" lvl="1"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2013. évben a tervek szerint 300 000 fő </a:t>
            </a:r>
            <a:r>
              <a:rPr lang="hu-HU" sz="1800" b="1" dirty="0">
                <a:latin typeface="Arial" pitchFamily="34" charset="0"/>
                <a:cs typeface="Arial" pitchFamily="34" charset="0"/>
              </a:rPr>
              <a:t>bevonása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 valósult/valósul meg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00050" lvl="1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/>
              <a:t>A </a:t>
            </a:r>
            <a:r>
              <a:rPr lang="hu-HU" sz="1800" b="1" dirty="0"/>
              <a:t>kistérségi startmunka mintaprogramok</a:t>
            </a:r>
            <a:r>
              <a:rPr lang="hu-HU" sz="1800" dirty="0"/>
              <a:t>ban</a:t>
            </a:r>
          </a:p>
          <a:p>
            <a:pPr marL="685800" lvl="1"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2011-ben 480,</a:t>
            </a:r>
          </a:p>
          <a:p>
            <a:pPr marL="685800" lvl="1"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2012-ben 1609, </a:t>
            </a:r>
          </a:p>
          <a:p>
            <a:pPr marL="685800" lvl="1"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2013-ban 1732 </a:t>
            </a:r>
            <a:r>
              <a:rPr lang="hu-HU" sz="1800" b="1" dirty="0">
                <a:latin typeface="Arial" pitchFamily="34" charset="0"/>
                <a:cs typeface="Arial" pitchFamily="34" charset="0"/>
              </a:rPr>
              <a:t>település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 vett/vesz részt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/>
              <a:t>A </a:t>
            </a:r>
            <a:r>
              <a:rPr lang="hu-HU" sz="1800" b="1" dirty="0"/>
              <a:t>mezőgazdasági képzés</a:t>
            </a:r>
            <a:r>
              <a:rPr lang="hu-HU" sz="1800" dirty="0"/>
              <a:t>eket</a:t>
            </a:r>
          </a:p>
          <a:p>
            <a:pPr marL="685800" lvl="1"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2012-ben 11 523 fő,</a:t>
            </a:r>
          </a:p>
          <a:p>
            <a:pPr marL="685800" lvl="1">
              <a:buFont typeface="Wingdings" pitchFamily="2" charset="2"/>
              <a:buChar char="Ø"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2013 júliusáig 5191 fő kezdte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meg.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1800" dirty="0"/>
              <a:t>Az </a:t>
            </a:r>
            <a:r>
              <a:rPr lang="hu-HU" sz="1800" b="1" dirty="0"/>
              <a:t>országos közfoglalkoztatási programok </a:t>
            </a:r>
            <a:r>
              <a:rPr lang="hu-HU" sz="1800" dirty="0"/>
              <a:t>keretében</a:t>
            </a:r>
          </a:p>
          <a:p>
            <a:pPr marL="685800" lvl="1"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2012-ben 2 578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fő vett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részt </a:t>
            </a:r>
            <a:r>
              <a:rPr lang="hu-HU" sz="1800" b="1" dirty="0">
                <a:latin typeface="Arial" pitchFamily="34" charset="0"/>
                <a:cs typeface="Arial" pitchFamily="34" charset="0"/>
              </a:rPr>
              <a:t>képzés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ben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16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251520" y="2060848"/>
            <a:ext cx="8712968" cy="4320480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hu-HU" sz="2000" b="1" dirty="0" smtClean="0"/>
              <a:t>38 </a:t>
            </a:r>
            <a:r>
              <a:rPr lang="hu-HU" sz="2000" b="1" dirty="0"/>
              <a:t>990 </a:t>
            </a:r>
            <a:r>
              <a:rPr lang="hu-HU" sz="2000" b="1" dirty="0" smtClean="0"/>
              <a:t>fő, </a:t>
            </a:r>
            <a:r>
              <a:rPr lang="hu-HU" sz="2000" b="1" dirty="0"/>
              <a:t>6 855 hektár (68 546 893 m2</a:t>
            </a:r>
            <a:r>
              <a:rPr lang="hu-HU" sz="2000" b="1" dirty="0" smtClean="0"/>
              <a:t>) parlagfű-mentesített terület</a:t>
            </a:r>
            <a:endParaRPr lang="hu-HU" sz="2000" b="1" dirty="0"/>
          </a:p>
          <a:p>
            <a:pPr lvl="1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parlagfű elleni védekezés az országos és a kistérségi startmunka mintaprogramokban</a:t>
            </a:r>
          </a:p>
          <a:p>
            <a:pPr algn="just">
              <a:spcAft>
                <a:spcPts val="1200"/>
              </a:spcAft>
            </a:pPr>
            <a:r>
              <a:rPr lang="hu-HU" sz="2000" b="1" dirty="0" smtClean="0"/>
              <a:t>627 db település, 1485 fő, 998 db kazán és 197 db aprítógép </a:t>
            </a:r>
          </a:p>
          <a:p>
            <a:pPr marL="742950" lvl="2" indent="-3429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bio-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és megújuló startmunka mintaprogram 2012. („Kazánprogram”) keretében</a:t>
            </a:r>
          </a:p>
          <a:p>
            <a:pPr algn="just">
              <a:spcAft>
                <a:spcPts val="1200"/>
              </a:spcAft>
            </a:pPr>
            <a:r>
              <a:rPr lang="hu-HU" sz="2000" b="1" dirty="0" smtClean="0"/>
              <a:t>5 634 fő roma nemzetiségű álláskereső foglalkoztatásba vonása</a:t>
            </a:r>
            <a:endParaRPr lang="hu-HU" sz="2000" dirty="0" smtClean="0"/>
          </a:p>
          <a:p>
            <a:pPr marL="800100" lvl="3" indent="-3429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az Országos Roma Önkormányzat közfoglalkoztatási mintaprogramja keretében</a:t>
            </a:r>
          </a:p>
          <a:p>
            <a:pPr marL="342900" lvl="2" indent="-342900" algn="just">
              <a:spcAft>
                <a:spcPts val="1200"/>
              </a:spcAft>
            </a:pPr>
            <a:r>
              <a:rPr lang="hu-HU" sz="2000" b="1" dirty="0">
                <a:latin typeface="Arial" pitchFamily="34" charset="0"/>
                <a:cs typeface="Arial" pitchFamily="34" charset="0"/>
              </a:rPr>
              <a:t>bel- és árvízvédelmi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tevékenység</a:t>
            </a:r>
          </a:p>
          <a:p>
            <a:pPr marL="800100" lvl="3" indent="-3429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az elvégzett munkáknak köszönhetően a csatornák jobban bírták levezetni a 2013-as év rendkívül nagy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csapadékterhelését</a:t>
            </a:r>
            <a:endParaRPr lang="hu-HU" sz="1800" dirty="0" smtClean="0"/>
          </a:p>
        </p:txBody>
      </p:sp>
      <p:sp>
        <p:nvSpPr>
          <p:cNvPr id="5" name="Rectangle 2"/>
          <p:cNvSpPr>
            <a:spLocks noGrp="1"/>
          </p:cNvSpPr>
          <p:nvPr>
            <p:ph type="title" idx="4294967295"/>
          </p:nvPr>
        </p:nvSpPr>
        <p:spPr>
          <a:xfrm>
            <a:off x="1" y="1198141"/>
            <a:ext cx="9133384" cy="574675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 eredményei III.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251520" y="1916832"/>
            <a:ext cx="8712968" cy="4464496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hu-HU" sz="2000" b="1" dirty="0"/>
              <a:t>Közfoglalkoztatásból történő </a:t>
            </a:r>
            <a:r>
              <a:rPr lang="hu-HU" sz="2000" b="1" dirty="0" smtClean="0"/>
              <a:t>kizárás</a:t>
            </a:r>
            <a:endParaRPr lang="hu-HU" sz="2000" b="1" dirty="0"/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</a:t>
            </a:r>
            <a:r>
              <a:rPr lang="hu-HU" sz="1800" b="1" dirty="0" smtClean="0">
                <a:latin typeface="Arial" pitchFamily="34" charset="0"/>
                <a:cs typeface="Arial" pitchFamily="34" charset="0"/>
              </a:rPr>
              <a:t>2011. évi CVI. </a:t>
            </a:r>
            <a:r>
              <a:rPr lang="hu-HU" sz="1800" b="1" dirty="0">
                <a:latin typeface="Arial" pitchFamily="34" charset="0"/>
                <a:cs typeface="Arial" pitchFamily="34" charset="0"/>
              </a:rPr>
              <a:t>t</a:t>
            </a:r>
            <a:r>
              <a:rPr lang="hu-HU" sz="1800" b="1" dirty="0" smtClean="0">
                <a:latin typeface="Arial" pitchFamily="34" charset="0"/>
                <a:cs typeface="Arial" pitchFamily="34" charset="0"/>
              </a:rPr>
              <a:t>örvény szeptember </a:t>
            </a:r>
            <a:r>
              <a:rPr lang="hu-HU" sz="1800" b="1" dirty="0">
                <a:latin typeface="Arial" pitchFamily="34" charset="0"/>
                <a:cs typeface="Arial" pitchFamily="34" charset="0"/>
              </a:rPr>
              <a:t>1-jétől hatályos szabályai szerint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az álláskeresőt </a:t>
            </a:r>
            <a:r>
              <a:rPr lang="hu-HU" sz="1800" b="1" dirty="0">
                <a:latin typeface="Arial" pitchFamily="34" charset="0"/>
                <a:cs typeface="Arial" pitchFamily="34" charset="0"/>
              </a:rPr>
              <a:t>három hónap időtartamra ki kell zárni a közfoglalkoztatásból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, ha 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1200150" lvl="2" indent="-342900" algn="just">
              <a:spcAft>
                <a:spcPts val="0"/>
              </a:spcAft>
              <a:buFont typeface="+mj-lt"/>
              <a:buAutoNum type="arabicPeriod"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tanköteles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gyermekének mulasztása miatt vele szemben szabálysértési eljárás van folyamatban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vagy</a:t>
            </a:r>
          </a:p>
          <a:p>
            <a:pPr marL="1200150" lvl="2" indent="-342900" algn="just">
              <a:spcAft>
                <a:spcPts val="0"/>
              </a:spcAft>
              <a:buFont typeface="+mj-lt"/>
              <a:buAutoNum type="arabicPeriod"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szabálysértés miatt három hónapon belül jogerősen elmarasztalták,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vagy</a:t>
            </a:r>
          </a:p>
          <a:p>
            <a:pPr marL="1200150" lvl="2" indent="-342900" algn="just">
              <a:spcAft>
                <a:spcPts val="0"/>
              </a:spcAft>
              <a:buFont typeface="+mj-lt"/>
              <a:buAutoNum type="arabicPeriod"/>
            </a:pP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önkormányzati </a:t>
            </a:r>
            <a:r>
              <a:rPr lang="hu-HU" sz="1600" b="1" dirty="0">
                <a:latin typeface="Arial" pitchFamily="34" charset="0"/>
                <a:cs typeface="Arial" pitchFamily="34" charset="0"/>
              </a:rPr>
              <a:t>rendeletben előírt, a lakókörnyezet rendezettségének biztosítására vonatkozó kötelezettségét nem teljesíti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munkaügyi kirendeltség a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közvetítés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előtt adatszolgáltatást kér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lakókörnyezet rendezettségének biztosítására vonatkozó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kötelezettség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megsértéséről az álláskereső lakóhelye szerint illetékes jegyzőtől. </a:t>
            </a:r>
            <a:r>
              <a:rPr lang="hu-HU" sz="1800" b="1" dirty="0">
                <a:latin typeface="Arial" pitchFamily="34" charset="0"/>
                <a:cs typeface="Arial" pitchFamily="34" charset="0"/>
              </a:rPr>
              <a:t>A </a:t>
            </a:r>
            <a:r>
              <a:rPr lang="hu-HU" sz="1800" b="1" dirty="0" smtClean="0">
                <a:latin typeface="Arial" pitchFamily="34" charset="0"/>
                <a:cs typeface="Arial" pitchFamily="34" charset="0"/>
              </a:rPr>
              <a:t>jegyzőnek </a:t>
            </a:r>
            <a:r>
              <a:rPr lang="hu-HU" sz="1800" b="1" dirty="0">
                <a:latin typeface="Arial" pitchFamily="34" charset="0"/>
                <a:cs typeface="Arial" pitchFamily="34" charset="0"/>
              </a:rPr>
              <a:t>a 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Kftv</a:t>
            </a:r>
            <a:r>
              <a:rPr lang="hu-HU" sz="1800" b="1" dirty="0">
                <a:latin typeface="Arial" pitchFamily="34" charset="0"/>
                <a:cs typeface="Arial" pitchFamily="34" charset="0"/>
              </a:rPr>
              <a:t>. 1. § (4b) pontja szerint 3 napon belül kell adatot </a:t>
            </a:r>
            <a:r>
              <a:rPr lang="hu-HU" sz="1800" b="1" dirty="0" smtClean="0">
                <a:latin typeface="Arial" pitchFamily="34" charset="0"/>
                <a:cs typeface="Arial" pitchFamily="34" charset="0"/>
              </a:rPr>
              <a:t>szolgáltatnia.</a:t>
            </a:r>
            <a:endParaRPr lang="hu-H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Grp="1"/>
          </p:cNvSpPr>
          <p:nvPr>
            <p:ph type="title" idx="4294967295"/>
          </p:nvPr>
        </p:nvSpPr>
        <p:spPr>
          <a:xfrm>
            <a:off x="1" y="1198141"/>
            <a:ext cx="9133384" cy="574675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Jogszabályi környezet változása</a:t>
            </a:r>
          </a:p>
        </p:txBody>
      </p:sp>
    </p:spTree>
    <p:extLst>
      <p:ext uri="{BB962C8B-B14F-4D97-AF65-F5344CB8AC3E}">
        <p14:creationId xmlns:p14="http://schemas.microsoft.com/office/powerpoint/2010/main" val="25397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2143139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b="1" dirty="0" smtClean="0">
                <a:latin typeface="Arial" pitchFamily="34" charset="0"/>
                <a:cs typeface="Arial" pitchFamily="34" charset="0"/>
              </a:rPr>
              <a:t>KÖSZÖNÖM MEGTISZTELŐ FIGYELMÜKET!</a:t>
            </a:r>
            <a:endParaRPr lang="hu-HU" sz="3200" b="1" dirty="0" smtClean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838200" y="4221088"/>
            <a:ext cx="7772400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kern="120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Lőrincz Leó</a:t>
            </a:r>
          </a:p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közigazgatási főtanácsadó</a:t>
            </a:r>
          </a:p>
          <a:p>
            <a:pPr eaLnBrk="1" hangingPunct="1"/>
            <a:r>
              <a:rPr lang="hu-HU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leo.lorincz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hu-HU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bm.gov.hu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Közfoglalkoztatásért Felelős Helyettes Államtitkárság</a:t>
            </a:r>
            <a:endParaRPr lang="hu-H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075240" cy="45719"/>
          </a:xfrm>
        </p:spPr>
        <p:txBody>
          <a:bodyPr/>
          <a:lstStyle/>
          <a:p>
            <a:r>
              <a:rPr lang="hu-H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3200" b="1" dirty="0" smtClean="0">
                <a:latin typeface="Arial" pitchFamily="34" charset="0"/>
                <a:cs typeface="Arial" pitchFamily="34" charset="0"/>
              </a:rPr>
            </a:br>
            <a:endParaRPr lang="hu-H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392488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közfoglalkoztatás átalakítása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következtében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2011</a:t>
            </a:r>
            <a:r>
              <a:rPr lang="hu-HU" sz="2000" b="1" dirty="0">
                <a:latin typeface="Arial" pitchFamily="34" charset="0"/>
                <a:cs typeface="Arial" pitchFamily="34" charset="0"/>
              </a:rPr>
              <a:t>. január 1-től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megszűnt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2000" i="1" dirty="0">
                <a:latin typeface="Arial" pitchFamily="34" charset="0"/>
                <a:cs typeface="Arial" pitchFamily="34" charset="0"/>
              </a:rPr>
              <a:t>közmunkaprogram, </a:t>
            </a:r>
            <a:r>
              <a:rPr lang="hu-HU" sz="2000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2000" i="1" dirty="0">
                <a:latin typeface="Arial" pitchFamily="34" charset="0"/>
                <a:cs typeface="Arial" pitchFamily="34" charset="0"/>
              </a:rPr>
              <a:t>közcélú munka, továbbá </a:t>
            </a:r>
            <a:r>
              <a:rPr lang="hu-HU" sz="2000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2000" i="1" dirty="0">
                <a:latin typeface="Arial" pitchFamily="34" charset="0"/>
                <a:cs typeface="Arial" pitchFamily="34" charset="0"/>
              </a:rPr>
              <a:t>közhasznú </a:t>
            </a:r>
            <a:r>
              <a:rPr lang="hu-HU" sz="2000" i="1" dirty="0" smtClean="0">
                <a:latin typeface="Arial" pitchFamily="34" charset="0"/>
                <a:cs typeface="Arial" pitchFamily="34" charset="0"/>
              </a:rPr>
              <a:t>munkavégzés,</a:t>
            </a:r>
          </a:p>
          <a:p>
            <a:pPr marL="0" indent="0" algn="just">
              <a:buNone/>
            </a:pPr>
            <a:endParaRPr lang="hu-H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létrejött az </a:t>
            </a:r>
            <a:r>
              <a:rPr lang="hu-HU" sz="2000" b="1" dirty="0">
                <a:latin typeface="Arial" pitchFamily="34" charset="0"/>
                <a:cs typeface="Arial" pitchFamily="34" charset="0"/>
              </a:rPr>
              <a:t>egységes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KÖZFOGLALKOZTATÁS rendszere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hu-H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A közfoglalkoztatás új rendszerének kialakításával összefüggésben </a:t>
            </a:r>
            <a:br>
              <a:rPr lang="hu-HU" sz="2000" dirty="0" smtClean="0"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2011. július 1-jével a Belügyminisztériumban létrejött a Közfoglalkoztatási Helyettes Államtitkárság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, így a közfoglalkoztatás szervezésének feladata a Nemzetgazdasági Minisztériumtól a Belügyminisztérium feladatkörébe került át.</a:t>
            </a:r>
          </a:p>
          <a:p>
            <a:pPr marL="0" indent="0" algn="just">
              <a:buNone/>
            </a:pPr>
            <a:endParaRPr lang="hu-H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400" dirty="0" smtClean="0"/>
          </a:p>
          <a:p>
            <a:pPr algn="just">
              <a:buFont typeface="Arial" pitchFamily="34" charset="0"/>
              <a:buChar char="-"/>
            </a:pPr>
            <a:endParaRPr lang="hu-H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7504" y="1268760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A megújult közfoglalkoztatás rendszere</a:t>
            </a:r>
          </a:p>
        </p:txBody>
      </p:sp>
    </p:spTree>
    <p:extLst>
      <p:ext uri="{BB962C8B-B14F-4D97-AF65-F5344CB8AC3E}">
        <p14:creationId xmlns:p14="http://schemas.microsoft.com/office/powerpoint/2010/main" val="5575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500065"/>
          </a:xfrm>
        </p:spPr>
        <p:txBody>
          <a:bodyPr>
            <a:noAutofit/>
          </a:bodyPr>
          <a:lstStyle/>
          <a:p>
            <a:pPr marL="347472" indent="-347472"/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Mit jelent a közfoglalkoztatás?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1700808"/>
            <a:ext cx="8215370" cy="465715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000" dirty="0" smtClean="0"/>
              <a:t>A közfoglalkoztatás: területfejlesztés, vidékfejlesztés, munkahelyteremtés – </a:t>
            </a:r>
            <a:r>
              <a:rPr lang="hu-HU" sz="2000" b="1" dirty="0" smtClean="0"/>
              <a:t>átmeneti munkalehetőség biztosítása </a:t>
            </a:r>
            <a:r>
              <a:rPr lang="hu-HU" sz="2000" dirty="0" smtClean="0"/>
              <a:t>– állami pénzeszközök felhasználásával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000" dirty="0" smtClean="0"/>
              <a:t>Az állam tranzitfoglalkoztatási lehetőséget biztosít azok számára, akik a munkaerőpiacon egészségi állapotuk, képzetlenségük, életkoruk miatt, vagy bármely más okból hátrányban vannak, és ezért az önálló álláskeresésük eredménytelen.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000" dirty="0" smtClean="0"/>
              <a:t>A közfoglalkoztatás az ország minden területén – azonban </a:t>
            </a:r>
            <a:r>
              <a:rPr lang="hu-HU" sz="2000" b="1" dirty="0" smtClean="0"/>
              <a:t>kiemelten a hátrányos helyzetű térségekben </a:t>
            </a:r>
            <a:r>
              <a:rPr lang="hu-HU" sz="2000" dirty="0" smtClean="0"/>
              <a:t>–  a szezonalitást is figyelembe véve teszi lehetővé a munkavégzést.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000" dirty="0" smtClean="0"/>
              <a:t>A közfoglalkoztatással megvalósuló tevékenység </a:t>
            </a:r>
            <a:r>
              <a:rPr lang="hu-HU" sz="2000" b="1" dirty="0" smtClean="0"/>
              <a:t>értéket teremt</a:t>
            </a:r>
            <a:r>
              <a:rPr lang="hu-HU" sz="2000" dirty="0" smtClean="0"/>
              <a:t>, hasznos mind az egyén, mind a társadalom számára.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000" dirty="0" smtClean="0"/>
              <a:t>A közfoglalkoztatási jogviszony új, speciális jogviszony.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endParaRPr lang="hu-HU" sz="2000" dirty="0" smtClean="0"/>
          </a:p>
          <a:p>
            <a:pPr marL="0" indent="0" algn="just">
              <a:spcAft>
                <a:spcPts val="1200"/>
              </a:spcAft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7296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0" y="1198141"/>
            <a:ext cx="9127067" cy="574675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közfoglalkoztatási rendszer pénzügyi keretei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2060848"/>
            <a:ext cx="8605838" cy="4104456"/>
          </a:xfrm>
        </p:spPr>
        <p:txBody>
          <a:bodyPr/>
          <a:lstStyle/>
          <a:p>
            <a:pPr lvl="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u-HU" sz="1800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Közfoglalkoztatási előirányzat mértéke</a:t>
            </a:r>
            <a:endParaRPr lang="hu-HU" sz="1800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hu-HU" sz="1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2011</a:t>
            </a: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. évben </a:t>
            </a: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 				  64,0 </a:t>
            </a: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Mrd </a:t>
            </a: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Ft,</a:t>
            </a:r>
          </a:p>
          <a:p>
            <a:pPr lvl="0" algn="just">
              <a:lnSpc>
                <a:spcPct val="90000"/>
              </a:lnSpc>
              <a:buNone/>
              <a:defRPr/>
            </a:pP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		2012</a:t>
            </a: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. évben </a:t>
            </a: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				137,5 </a:t>
            </a: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Mrd </a:t>
            </a: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Ft,</a:t>
            </a:r>
          </a:p>
          <a:p>
            <a:pPr lvl="0" algn="just">
              <a:lnSpc>
                <a:spcPct val="90000"/>
              </a:lnSpc>
              <a:buNone/>
              <a:defRPr/>
            </a:pP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		2013. </a:t>
            </a: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évben </a:t>
            </a: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				153,8 </a:t>
            </a: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Mrd </a:t>
            </a: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Ft + </a:t>
            </a:r>
            <a:r>
              <a:rPr lang="hu-HU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19,2 Mrd Ft</a:t>
            </a:r>
          </a:p>
          <a:p>
            <a:pPr lvl="0" algn="just">
              <a:lnSpc>
                <a:spcPct val="90000"/>
              </a:lnSpc>
              <a:buNone/>
              <a:defRPr/>
            </a:pP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  <a:r>
              <a:rPr lang="hu-HU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2014. évben várható </a:t>
            </a:r>
            <a:r>
              <a:rPr lang="hu-HU" sz="18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ktgv.-i</a:t>
            </a:r>
            <a:r>
              <a:rPr lang="hu-HU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előirányzat 	183,8 Mrd Ft</a:t>
            </a:r>
            <a:endParaRPr lang="hu-HU" sz="1800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0" algn="just">
              <a:lnSpc>
                <a:spcPct val="90000"/>
              </a:lnSpc>
              <a:buNone/>
              <a:defRPr/>
            </a:pPr>
            <a:endParaRPr lang="hu-HU" sz="1800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u-HU" sz="1800" i="1" dirty="0" smtClean="0">
                <a:latin typeface="Arial" charset="0"/>
                <a:cs typeface="Arial" charset="0"/>
              </a:rPr>
              <a:t>A közfoglalkoztatási intézményrendszer legfontosabb feladata</a:t>
            </a:r>
          </a:p>
          <a:p>
            <a:pPr marL="363538" indent="-363538" algn="just">
              <a:lnSpc>
                <a:spcPct val="90000"/>
              </a:lnSpc>
              <a:buNone/>
              <a:defRPr/>
            </a:pPr>
            <a:r>
              <a:rPr lang="hu-HU" sz="1800" dirty="0">
                <a:latin typeface="Arial" charset="0"/>
                <a:cs typeface="Arial" charset="0"/>
              </a:rPr>
              <a:t>	</a:t>
            </a:r>
            <a:r>
              <a:rPr lang="hu-HU" sz="1800" dirty="0" smtClean="0">
                <a:latin typeface="Arial" charset="0"/>
                <a:cs typeface="Arial" charset="0"/>
              </a:rPr>
              <a:t>a </a:t>
            </a:r>
            <a:r>
              <a:rPr lang="hu-HU" sz="1800" b="1" dirty="0" smtClean="0">
                <a:latin typeface="Arial" charset="0"/>
                <a:cs typeface="Arial" charset="0"/>
              </a:rPr>
              <a:t>tartósan munka nélkül levők aktivizálása</a:t>
            </a:r>
            <a:r>
              <a:rPr lang="hu-HU" sz="1800" dirty="0" smtClean="0">
                <a:latin typeface="Arial" charset="0"/>
                <a:cs typeface="Arial" charset="0"/>
              </a:rPr>
              <a:t>, és annak megakadályozása, hogy a munkájukat újonnan elveszített álláskeresők tekintetében bekövetkezzen a munka világától való elszakadás.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hu-HU" sz="1800" dirty="0"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u-HU" sz="1800" i="1" dirty="0" smtClean="0">
                <a:latin typeface="Arial" charset="0"/>
                <a:cs typeface="Arial" charset="0"/>
              </a:rPr>
              <a:t>A közfoglalkoztatás megújításának fontos eleme</a:t>
            </a:r>
            <a:endParaRPr lang="hu-HU" sz="1400" i="1" dirty="0">
              <a:latin typeface="Arial" charset="0"/>
              <a:cs typeface="Arial" charset="0"/>
            </a:endParaRPr>
          </a:p>
          <a:p>
            <a:pPr marL="363538" indent="-363538" algn="just">
              <a:lnSpc>
                <a:spcPct val="90000"/>
              </a:lnSpc>
              <a:buNone/>
              <a:defRPr/>
            </a:pPr>
            <a:r>
              <a:rPr lang="hu-HU" sz="1800" dirty="0" smtClean="0">
                <a:latin typeface="Arial" charset="0"/>
                <a:cs typeface="Arial" charset="0"/>
              </a:rPr>
              <a:t>	a </a:t>
            </a:r>
            <a:r>
              <a:rPr lang="hu-HU" sz="1800" b="1" dirty="0" smtClean="0">
                <a:latin typeface="Arial" charset="0"/>
                <a:cs typeface="Arial" charset="0"/>
              </a:rPr>
              <a:t>költséghatékonyság</a:t>
            </a:r>
            <a:r>
              <a:rPr lang="hu-HU" sz="1800" dirty="0" smtClean="0">
                <a:latin typeface="Arial" charset="0"/>
                <a:cs typeface="Arial" charset="0"/>
              </a:rPr>
              <a:t> fejlesztése, emellett kiemelt cél a </a:t>
            </a:r>
            <a:r>
              <a:rPr lang="hu-HU" sz="1800" b="1" dirty="0" smtClean="0">
                <a:latin typeface="Arial" charset="0"/>
                <a:cs typeface="Arial" charset="0"/>
              </a:rPr>
              <a:t>területi aránytalanságok felszámolása, értékteremtő munka biztosítása</a:t>
            </a:r>
            <a:r>
              <a:rPr lang="hu-HU" sz="1800" dirty="0" smtClean="0"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75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 bwMode="auto">
          <a:xfrm>
            <a:off x="467544" y="1196752"/>
            <a:ext cx="82809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A közfoglalkoztatás támogatási típusai</a:t>
            </a:r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07488"/>
              </p:ext>
            </p:extLst>
          </p:nvPr>
        </p:nvGraphicFramePr>
        <p:xfrm>
          <a:off x="251520" y="1772816"/>
          <a:ext cx="8712968" cy="4536507"/>
        </p:xfrm>
        <a:graphic>
          <a:graphicData uri="http://schemas.openxmlformats.org/drawingml/2006/table">
            <a:tbl>
              <a:tblPr/>
              <a:tblGrid>
                <a:gridCol w="1624674"/>
                <a:gridCol w="2502521"/>
                <a:gridCol w="851643"/>
                <a:gridCol w="628906"/>
                <a:gridCol w="1087483"/>
                <a:gridCol w="1087483"/>
                <a:gridCol w="930258"/>
              </a:tblGrid>
              <a:tr h="3610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Közfoglalkoztatás típusai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Célcsoport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Foglalkoztatás időtartama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Napi munkaidő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Támogatás mértéke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2193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bérköltség (munkabér+SZHA)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közvetlen költségek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szervezési költség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219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Rövid időtartamú közfoglalkoztatás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FHT-ra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jogosult álláskeresők, rehabilitációs ellátásában részesülő személyek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4 hónap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óra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a bérköltség 5%-a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NINCS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19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Hosszabb időtartamú közfoglalkoztatás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álláskeresők, rehabilitációs ellátásában részesülő személyek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12 hónap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6-8 óra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70-100%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a bérköltség 20%-a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NINCS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19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Országos közfoglalkoztatási program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álláskeresők, rehabilitációs ellátásában részesülő személyek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12 hónap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6-8 óra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100%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a bérköltség 20%-a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 fő felett a bérköltség 3%-a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19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Közfoglalkoztatás támogatása kiemelt településeken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álláskeresők, rehabilitációs ellátásában részesülő személyek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12 hónap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6-8 óra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70-100%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a bérköltség 20%-a + 10%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NINCS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19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Mintaprogramok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álláskeresők, rehabilitációs ellátásában részesülő személyek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legfeljebb12 hónap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6-8 óra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70-100%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 beruházási és dologi költségek 70-100%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NINCS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19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Mintaprogramra épülő közfoglalkoztatási program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álláskeresők, rehabilitációs ellátásában részesülő személyek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legfeljebb12 hónap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6-8 óra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70-100%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beruházási és dologi költségek 50-100%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NINCS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19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Közfoglalkoztatás mobilitását szolgáló támogatás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FHT-ra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jogosult álláskeresők, rehabilitációs ellátásában részesülő személyek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legfeljebb 12 hónap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6-8 óra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50-80%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NINCS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NINCS</a:t>
                      </a: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0" y="1268761"/>
            <a:ext cx="9144000" cy="648072"/>
          </a:xfrm>
        </p:spPr>
        <p:txBody>
          <a:bodyPr>
            <a:noAutofit/>
          </a:bodyPr>
          <a:lstStyle/>
          <a:p>
            <a:pPr marL="347472" indent="-347472"/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2013. évi közfoglalkoztatás kiemelt céljai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1988840"/>
            <a:ext cx="8215370" cy="4369118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 smtClean="0"/>
              <a:t>a halmozottan hátrányos helyzetű álláskeresők – foglalkoztatást helyettesítő támogatásban részesülők, megváltozott munkaképességűek, hajléktalanok, menekültek, roma nemzetiségűek – munkához juttatása,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/>
              <a:t>300 000 fő bevonása a közfoglalkoztatási </a:t>
            </a:r>
            <a:r>
              <a:rPr lang="hu-HU" sz="2000" dirty="0" smtClean="0"/>
              <a:t>programokba,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2013 novembere és 2014 áprilisa közötti időszakban 200 000 fő </a:t>
            </a:r>
            <a:r>
              <a:rPr lang="hu-HU" sz="2000" dirty="0"/>
              <a:t>folyamatos, egyidejű </a:t>
            </a:r>
            <a:r>
              <a:rPr lang="hu-HU" sz="2000" dirty="0" smtClean="0"/>
              <a:t>közfoglalkoztatása, </a:t>
            </a:r>
            <a:r>
              <a:rPr lang="hu-HU" sz="2000" b="1" dirty="0" smtClean="0"/>
              <a:t>ebből 100 000 fő képzése</a:t>
            </a:r>
            <a:endParaRPr lang="hu-HU" sz="2000" b="1" dirty="0"/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 smtClean="0"/>
              <a:t>az ország elmaradott térségeinek felzárkóztatása,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 smtClean="0"/>
              <a:t>természeti és épített környezet védelme,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 smtClean="0"/>
              <a:t>a közétkeztetés minőségének javítása a helyben megtermelt termények felhasználásával.</a:t>
            </a:r>
          </a:p>
        </p:txBody>
      </p:sp>
    </p:spTree>
    <p:extLst>
      <p:ext uri="{BB962C8B-B14F-4D97-AF65-F5344CB8AC3E}">
        <p14:creationId xmlns:p14="http://schemas.microsoft.com/office/powerpoint/2010/main" val="7296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98984"/>
          </a:xfrm>
        </p:spPr>
        <p:txBody>
          <a:bodyPr/>
          <a:lstStyle/>
          <a:p>
            <a:r>
              <a:rPr lang="hu-HU" sz="28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2013. évi téli átmeneti közfoglalkoztatás, a 19,2 Mrd Ft felhasználásának tervezése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464496"/>
          </a:xfrm>
        </p:spPr>
        <p:txBody>
          <a:bodyPr/>
          <a:lstStyle/>
          <a:p>
            <a:pPr algn="just"/>
            <a:r>
              <a:rPr lang="hu-HU" sz="2000" b="1" dirty="0" smtClean="0">
                <a:latin typeface="Arial" pitchFamily="34" charset="0"/>
                <a:cs typeface="Arial" pitchFamily="34" charset="0"/>
              </a:rPr>
              <a:t>Cél: 2013. év november és 2014. április hó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közötti időszakban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200 000 fő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folyamatos foglalkoztatása, ebből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100 000 fő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képzésének biztosítása </a:t>
            </a:r>
          </a:p>
          <a:p>
            <a:pPr algn="just"/>
            <a:r>
              <a:rPr lang="hu-HU" sz="2000" b="1" dirty="0" smtClean="0">
                <a:latin typeface="Arial" pitchFamily="34" charset="0"/>
                <a:cs typeface="Arial" pitchFamily="34" charset="0"/>
              </a:rPr>
              <a:t>Közfoglalkoztatási jogviszony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létesítése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 200 000 fő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számára, továbbá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képzési szerződés megkötése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a képzésben részesülő közfoglalkoztatottakkal</a:t>
            </a:r>
          </a:p>
          <a:p>
            <a:r>
              <a:rPr lang="hu-HU" sz="2000" b="1" dirty="0" smtClean="0">
                <a:latin typeface="Arial" pitchFamily="34" charset="0"/>
                <a:cs typeface="Arial" pitchFamily="34" charset="0"/>
              </a:rPr>
              <a:t>Munkaidő: 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Napi 6 órás közfoglalkoztatás, de 2013. december hónapban egyszeri alkalommal 8 órás munkaidőre a közfoglalkoztatási (garantált) bér mértékéig kiegészítésre kerül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Képzések forrása: 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A képzések a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TÁMOP 2.1.6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„Újra tanulok” programból kerülnek finanszírozásra (24 Mrd Ft)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648072"/>
          </a:xfrm>
        </p:spPr>
        <p:txBody>
          <a:bodyPr/>
          <a:lstStyle/>
          <a:p>
            <a:pPr lvl="1"/>
            <a:r>
              <a:rPr lang="hu-HU" dirty="0"/>
              <a:t> </a:t>
            </a:r>
            <a:r>
              <a:rPr lang="hu-HU" sz="4000" dirty="0"/>
              <a:t/>
            </a:r>
            <a:br>
              <a:rPr lang="hu-HU" sz="4000" dirty="0"/>
            </a:br>
            <a:r>
              <a:rPr lang="hu-HU" sz="2800" b="1" kern="1200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A közfoglalkoztatási képzések típusai </a:t>
            </a:r>
            <a:br>
              <a:rPr lang="hu-HU" sz="2800" b="1" kern="1200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hu-HU" sz="2800" b="1" kern="1200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a téli átmeneti közfoglalkoztatás idején </a:t>
            </a:r>
            <a:r>
              <a:rPr lang="hu-HU" sz="2800" b="1" kern="1200" dirty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hu-HU" sz="2800" b="1" kern="1200" dirty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hu-HU" sz="2800" b="1" kern="1200" dirty="0">
              <a:solidFill>
                <a:srgbClr val="A2906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420888"/>
            <a:ext cx="8280920" cy="3888432"/>
          </a:xfrm>
        </p:spPr>
        <p:txBody>
          <a:bodyPr/>
          <a:lstStyle/>
          <a:p>
            <a:pPr algn="just">
              <a:spcAft>
                <a:spcPts val="500"/>
              </a:spcAft>
              <a:buFont typeface="Wingdings" pitchFamily="2" charset="2"/>
              <a:buChar char="Ø"/>
            </a:pPr>
            <a:r>
              <a:rPr lang="hu-HU" sz="1800" dirty="0" err="1" smtClean="0">
                <a:latin typeface="Arial" pitchFamily="34" charset="0"/>
                <a:cs typeface="Arial" pitchFamily="34" charset="0"/>
              </a:rPr>
              <a:t>OKJ-ben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 szereplő szakképzettséget nyújtó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képzések 	21 000 fő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500"/>
              </a:spcAft>
              <a:buFont typeface="Wingdings" pitchFamily="2" charset="2"/>
              <a:buChar char="Ø"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Betanító jellegű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képzések 				29 000 fő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500"/>
              </a:spcAft>
              <a:buFont typeface="Wingdings" pitchFamily="2" charset="2"/>
              <a:buChar char="Ø"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Kulcskompetenciákat fejlesztő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képzések 			47 500 fő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500"/>
              </a:spcAft>
              <a:buFont typeface="Wingdings" pitchFamily="2" charset="2"/>
              <a:buChar char="Ø"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Alapfokú iskolai (7-8.) osztály megszerzését biztosító 	4 500 fő</a:t>
            </a:r>
          </a:p>
          <a:p>
            <a:pPr marL="0" indent="0" algn="just">
              <a:spcAft>
                <a:spcPts val="500"/>
              </a:spcAft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képzések</a:t>
            </a:r>
          </a:p>
          <a:p>
            <a:pPr algn="just">
              <a:spcAft>
                <a:spcPts val="500"/>
              </a:spcAft>
              <a:buFont typeface="Wingdings" pitchFamily="2" charset="2"/>
              <a:buChar char="Ø"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Hatósági képzések 					800 fő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500"/>
              </a:spcAft>
              <a:buFont typeface="Wingdings" pitchFamily="2" charset="2"/>
              <a:buChar char="Ø"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Mindösszesen: 					102 800 fő</a:t>
            </a: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52128"/>
          </a:xfrm>
        </p:spPr>
        <p:txBody>
          <a:bodyPr/>
          <a:lstStyle/>
          <a:p>
            <a:r>
              <a:rPr lang="hu-HU" sz="28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Téli átmeneti közfoglalkoztatás főbb tevékenységei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 algn="just">
              <a:spcAft>
                <a:spcPts val="0"/>
              </a:spcAft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mezőgazdasági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termékek környezetbarát termelése, feldolgozása, értékesítése;</a:t>
            </a:r>
          </a:p>
          <a:p>
            <a:pPr lvl="0" algn="just">
              <a:spcAft>
                <a:spcPts val="0"/>
              </a:spcAft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ipari munkálatok költségtakarékos elvégzése (amennyiben a tevékenység az önkormányzathoz vagy intézményeihez közvetlenül kapcsolódik);</a:t>
            </a:r>
          </a:p>
          <a:p>
            <a:pPr lvl="0" algn="just">
              <a:spcAft>
                <a:spcPts val="0"/>
              </a:spcAft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természeti és a lakókörnyezet védelme, tisztán tartása, turisztikai látványosságok felújítása, karbantartása;</a:t>
            </a:r>
          </a:p>
          <a:p>
            <a:pPr lvl="0" algn="just">
              <a:spcAft>
                <a:spcPts val="0"/>
              </a:spcAft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oktatáshoz, sporthoz, kulturális, szabadidős programokhoz kapcsolódó tevékenységek;</a:t>
            </a:r>
          </a:p>
          <a:p>
            <a:pPr lvl="0" algn="just">
              <a:spcAft>
                <a:spcPts val="0"/>
              </a:spcAft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egészségügyi, szociális és lakossági szolgáltatások nyújtása és</a:t>
            </a:r>
          </a:p>
          <a:p>
            <a:pPr lvl="0" algn="just">
              <a:spcAft>
                <a:spcPts val="0"/>
              </a:spcAft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téli közlekedést elősegítő </a:t>
            </a:r>
            <a:r>
              <a:rPr lang="hu-HU" sz="1800" dirty="0" err="1" smtClean="0">
                <a:latin typeface="Arial" pitchFamily="34" charset="0"/>
                <a:cs typeface="Arial" pitchFamily="34" charset="0"/>
              </a:rPr>
              <a:t>hóeltakarítási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valamint síkosság-mentesítési munkálatok.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6592</TotalTime>
  <Words>913</Words>
  <Application>Microsoft Office PowerPoint</Application>
  <PresentationFormat>Diavetítés a képernyőre (4:3 oldalarány)</PresentationFormat>
  <Paragraphs>189</Paragraphs>
  <Slides>14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5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Office Theme</vt:lpstr>
      <vt:lpstr>Beloldalak</vt:lpstr>
      <vt:lpstr>1_Beloldalak</vt:lpstr>
      <vt:lpstr>2_Beloldalak</vt:lpstr>
      <vt:lpstr>3_Beloldalak</vt:lpstr>
      <vt:lpstr>A közfoglalkoztatás legújabb kérdései-  Téli átmeneti közfoglalkoztatás  2013-2014. év XXI. Országos Jegyző- Közigazgatási Konferencia</vt:lpstr>
      <vt:lpstr> </vt:lpstr>
      <vt:lpstr>Mit jelent a közfoglalkoztatás?</vt:lpstr>
      <vt:lpstr>A közfoglalkoztatási rendszer pénzügyi keretei</vt:lpstr>
      <vt:lpstr>PowerPoint bemutató</vt:lpstr>
      <vt:lpstr>A 2013. évi közfoglalkoztatás kiemelt céljai</vt:lpstr>
      <vt:lpstr>A 2013. évi téli átmeneti közfoglalkoztatás, a 19,2 Mrd Ft felhasználásának tervezése</vt:lpstr>
      <vt:lpstr>  A közfoglalkoztatási képzések típusai  a téli átmeneti közfoglalkoztatás idején  </vt:lpstr>
      <vt:lpstr>Téli átmeneti közfoglalkoztatás főbb tevékenységei</vt:lpstr>
      <vt:lpstr>A közfoglalkoztatás eredményei II.</vt:lpstr>
      <vt:lpstr>A közfoglalkoztatás eredményei II.</vt:lpstr>
      <vt:lpstr>A közfoglalkoztatás eredményei III.</vt:lpstr>
      <vt:lpstr>Jogszabályi környezet változása</vt:lpstr>
      <vt:lpstr>  KÖSZÖNÖM MEGTISZTELŐ FIGYELMÜKET!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Galazek Zsuzsanna</cp:lastModifiedBy>
  <cp:revision>482</cp:revision>
  <cp:lastPrinted>2013-09-09T11:09:48Z</cp:lastPrinted>
  <dcterms:created xsi:type="dcterms:W3CDTF">2010-06-15T13:49:13Z</dcterms:created>
  <dcterms:modified xsi:type="dcterms:W3CDTF">2013-09-19T08:36:03Z</dcterms:modified>
</cp:coreProperties>
</file>